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1" r:id="rId2"/>
    <p:sldId id="271" r:id="rId3"/>
    <p:sldId id="272" r:id="rId4"/>
    <p:sldId id="273" r:id="rId5"/>
    <p:sldId id="274" r:id="rId6"/>
    <p:sldId id="275" r:id="rId7"/>
    <p:sldId id="276" r:id="rId8"/>
    <p:sldId id="280" r:id="rId9"/>
    <p:sldId id="293" r:id="rId10"/>
    <p:sldId id="292" r:id="rId11"/>
    <p:sldId id="282" r:id="rId12"/>
    <p:sldId id="283" r:id="rId13"/>
    <p:sldId id="284" r:id="rId14"/>
    <p:sldId id="287" r:id="rId15"/>
    <p:sldId id="288" r:id="rId16"/>
    <p:sldId id="289" r:id="rId17"/>
    <p:sldId id="29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FA6E-697D-47FA-A6CD-ECF4E0E00BC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FA136A2-FBCD-4B57-956B-B58EF22969C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FA6E-697D-47FA-A6CD-ECF4E0E00BC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36A2-FBCD-4B57-956B-B58EF22969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FA6E-697D-47FA-A6CD-ECF4E0E00BC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36A2-FBCD-4B57-956B-B58EF22969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FA6E-697D-47FA-A6CD-ECF4E0E00BC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36A2-FBCD-4B57-956B-B58EF22969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FA6E-697D-47FA-A6CD-ECF4E0E00BC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36A2-FBCD-4B57-956B-B58EF22969C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FA6E-697D-47FA-A6CD-ECF4E0E00BC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36A2-FBCD-4B57-956B-B58EF22969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FA6E-697D-47FA-A6CD-ECF4E0E00BC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36A2-FBCD-4B57-956B-B58EF22969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FA6E-697D-47FA-A6CD-ECF4E0E00BC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36A2-FBCD-4B57-956B-B58EF22969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FA6E-697D-47FA-A6CD-ECF4E0E00BC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36A2-FBCD-4B57-956B-B58EF22969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FA6E-697D-47FA-A6CD-ECF4E0E00BC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36A2-FBCD-4B57-956B-B58EF22969C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FA6E-697D-47FA-A6CD-ECF4E0E00BC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36A2-FBCD-4B57-956B-B58EF22969C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C5BFA6E-697D-47FA-A6CD-ECF4E0E00BC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FA136A2-FBCD-4B57-956B-B58EF22969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08372"/>
            <a:ext cx="8610600" cy="103942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000" b="1" u="sng" dirty="0" smtClean="0">
                <a:latin typeface="+mn-lt"/>
              </a:rPr>
              <a:t>Chapter 11-Section 1-World War I Begins </a:t>
            </a:r>
          </a:p>
        </p:txBody>
      </p:sp>
      <p:pic>
        <p:nvPicPr>
          <p:cNvPr id="4099" name="Picture 5" descr="Figure10-Page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43025"/>
            <a:ext cx="795337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6019800"/>
            <a:ext cx="8610600" cy="734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000" b="1" dirty="0" smtClean="0">
                <a:latin typeface="+mn-lt"/>
              </a:rPr>
              <a:t>Part II</a:t>
            </a:r>
          </a:p>
        </p:txBody>
      </p:sp>
    </p:spTree>
    <p:extLst>
      <p:ext uri="{BB962C8B-B14F-4D97-AF65-F5344CB8AC3E}">
        <p14:creationId xmlns:p14="http://schemas.microsoft.com/office/powerpoint/2010/main" val="73762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dailymail.co.uk/i/pix/2013/10/13/article-2457451-18AE088C00000578-734_964x6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6"/>
            <a:ext cx="9122818" cy="6840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32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+mn-lt"/>
              </a:rPr>
              <a:t>Americans Question Neutrality </a:t>
            </a:r>
            <a:endParaRPr lang="en-US" b="1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53340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1914 many Americans felt we had no reason to get involved in a war 3,000 miles away.</a:t>
            </a:r>
          </a:p>
          <a:p>
            <a:pPr lvl="1"/>
            <a:r>
              <a:rPr lang="en-US" dirty="0" smtClean="0"/>
              <a:t>Most preferred an isolationist approach </a:t>
            </a:r>
          </a:p>
          <a:p>
            <a:pPr lvl="1"/>
            <a:endParaRPr lang="en-US" dirty="0"/>
          </a:p>
          <a:p>
            <a:r>
              <a:rPr lang="en-US" dirty="0" smtClean="0"/>
              <a:t>Another issue was that many former immigrants identified and sympathized with the nations which they came from.</a:t>
            </a:r>
          </a:p>
          <a:p>
            <a:pPr lvl="1"/>
            <a:r>
              <a:rPr lang="en-US" dirty="0" smtClean="0"/>
              <a:t>This divided Americans along ethnic and social lines </a:t>
            </a:r>
          </a:p>
          <a:p>
            <a:pPr lvl="1"/>
            <a:endParaRPr lang="en-US" dirty="0"/>
          </a:p>
          <a:p>
            <a:r>
              <a:rPr lang="en-US" dirty="0" smtClean="0"/>
              <a:t>America’s economic ties also played a role in our favored position to support the Allies over the Central Powers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980" y="2438400"/>
            <a:ext cx="286258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7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 smtClean="0">
                <a:latin typeface="+mn-lt"/>
                <a:cs typeface="Times New Roman" pitchFamily="18" charset="0"/>
              </a:rPr>
              <a:t>The War Hits Home </a:t>
            </a:r>
            <a:endParaRPr lang="en-US" altLang="en-US" b="1" dirty="0" smtClean="0">
              <a:latin typeface="+mn-lt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6482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u="sng" dirty="0" smtClean="0">
                <a:solidFill>
                  <a:srgbClr val="FF0000"/>
                </a:solidFill>
                <a:cs typeface="Times New Roman" pitchFamily="18" charset="0"/>
              </a:rPr>
              <a:t>Unrestricted Submarine Warfare</a:t>
            </a:r>
            <a:r>
              <a:rPr lang="en-US" altLang="en-US" b="1" dirty="0" smtClean="0">
                <a:cs typeface="Times New Roman" pitchFamily="18" charset="0"/>
              </a:rPr>
              <a:t>-</a:t>
            </a:r>
            <a:r>
              <a:rPr lang="en-US" altLang="en-US" dirty="0" smtClean="0">
                <a:cs typeface="Times New Roman" pitchFamily="18" charset="0"/>
              </a:rPr>
              <a:t> Germany announced that their submarines would sink any ships in the water surrounding Britain without warning</a:t>
            </a:r>
          </a:p>
          <a:p>
            <a:pPr lvl="1" eaLnBrk="1" hangingPunct="1"/>
            <a:r>
              <a:rPr lang="en-US" altLang="en-US" dirty="0" smtClean="0">
                <a:cs typeface="Times New Roman" pitchFamily="18" charset="0"/>
              </a:rPr>
              <a:t>After the cruise ship </a:t>
            </a:r>
            <a:r>
              <a:rPr lang="en-US" altLang="en-US" i="1" dirty="0" smtClean="0">
                <a:cs typeface="Times New Roman" pitchFamily="18" charset="0"/>
              </a:rPr>
              <a:t>Lusitania</a:t>
            </a:r>
            <a:r>
              <a:rPr lang="en-US" altLang="en-US" dirty="0" smtClean="0">
                <a:cs typeface="Times New Roman" pitchFamily="18" charset="0"/>
              </a:rPr>
              <a:t> was sunk by a German U-boat leaving 1,198 passengers (128 of them American) dead the U.S. threatened action if the Germans continued to sink neutral ships </a:t>
            </a:r>
          </a:p>
          <a:p>
            <a:pPr lvl="1" eaLnBrk="1" hangingPunct="1"/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67000"/>
            <a:ext cx="3735394" cy="2543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5038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>
                <a:cs typeface="Times New Roman" pitchFamily="18" charset="0"/>
              </a:rPr>
              <a:t>The War Hits Home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3340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700" b="1" u="sng" dirty="0">
                <a:solidFill>
                  <a:srgbClr val="FF0000"/>
                </a:solidFill>
                <a:cs typeface="Times New Roman" pitchFamily="18" charset="0"/>
              </a:rPr>
              <a:t>Americans Join the Fight</a:t>
            </a:r>
            <a:r>
              <a:rPr lang="en-US" altLang="en-US" sz="2700" b="1" dirty="0">
                <a:cs typeface="Times New Roman" pitchFamily="18" charset="0"/>
              </a:rPr>
              <a:t>-</a:t>
            </a:r>
          </a:p>
          <a:p>
            <a:pPr lvl="1"/>
            <a:r>
              <a:rPr lang="en-US" altLang="en-US" sz="2700" dirty="0">
                <a:cs typeface="Times New Roman" pitchFamily="18" charset="0"/>
              </a:rPr>
              <a:t>Germany returned to unrestricted submarine warfare in 1917</a:t>
            </a:r>
          </a:p>
          <a:p>
            <a:endParaRPr lang="en-US" sz="2700" dirty="0" smtClean="0"/>
          </a:p>
          <a:p>
            <a:r>
              <a:rPr lang="en-US" sz="2700" b="1" u="sng" dirty="0" smtClean="0">
                <a:solidFill>
                  <a:srgbClr val="002060"/>
                </a:solidFill>
              </a:rPr>
              <a:t>The British Blockade</a:t>
            </a:r>
            <a:r>
              <a:rPr lang="en-US" sz="2700" b="1" dirty="0" smtClean="0"/>
              <a:t>-</a:t>
            </a:r>
          </a:p>
          <a:p>
            <a:pPr lvl="1"/>
            <a:r>
              <a:rPr lang="en-US" sz="2700" dirty="0" smtClean="0"/>
              <a:t>As the war raged on Great Britain began blocking the German coast to prevent weapons and other military supplies from reaching the hands of the Germans</a:t>
            </a:r>
          </a:p>
          <a:p>
            <a:pPr lvl="1"/>
            <a:r>
              <a:rPr lang="en-US" sz="2700" dirty="0" smtClean="0"/>
              <a:t>By 1917, famine gripped Germany resulting in nearly 750,000 Germans starving to death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718" y="3048000"/>
            <a:ext cx="3274082" cy="2395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0018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>
                <a:cs typeface="Times New Roman" pitchFamily="18" charset="0"/>
              </a:rPr>
              <a:t>The War Hits Home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648200" cy="4800600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The Election of 1916</a:t>
            </a:r>
            <a:r>
              <a:rPr lang="en-US" sz="2800" b="1" dirty="0" smtClean="0"/>
              <a:t>-</a:t>
            </a:r>
          </a:p>
          <a:p>
            <a:pPr lvl="1"/>
            <a:r>
              <a:rPr lang="en-US" sz="2800" dirty="0" smtClean="0"/>
              <a:t>President Woodrow running under the slogan “</a:t>
            </a:r>
            <a:r>
              <a:rPr lang="en-US" sz="2800" dirty="0" smtClean="0">
                <a:solidFill>
                  <a:srgbClr val="002060"/>
                </a:solidFill>
              </a:rPr>
              <a:t>He kept us out of war</a:t>
            </a:r>
            <a:r>
              <a:rPr lang="en-US" sz="2800" dirty="0" smtClean="0"/>
              <a:t>” wins the election against Supreme Court Justice Charles Evans Hughes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233" y="2108200"/>
            <a:ext cx="2923567" cy="383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969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 smtClean="0">
                <a:latin typeface="+mn-lt"/>
                <a:cs typeface="Times New Roman" pitchFamily="18" charset="0"/>
              </a:rPr>
              <a:t>The United States Declares War </a:t>
            </a:r>
            <a:endParaRPr lang="en-US" altLang="en-US" b="1" dirty="0" smtClean="0">
              <a:latin typeface="+mn-lt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5410200" cy="4876800"/>
          </a:xfrm>
        </p:spPr>
        <p:txBody>
          <a:bodyPr>
            <a:normAutofit lnSpcReduction="10000"/>
          </a:bodyPr>
          <a:lstStyle/>
          <a:p>
            <a:r>
              <a:rPr lang="en-US" altLang="en-US" b="1" u="sng" dirty="0" smtClean="0">
                <a:solidFill>
                  <a:srgbClr val="002060"/>
                </a:solidFill>
                <a:cs typeface="Times New Roman" pitchFamily="18" charset="0"/>
              </a:rPr>
              <a:t>The Zimmerman Note</a:t>
            </a:r>
            <a:r>
              <a:rPr lang="en-US" altLang="en-US" b="1" dirty="0" smtClean="0">
                <a:cs typeface="Times New Roman" pitchFamily="18" charset="0"/>
              </a:rPr>
              <a:t>-</a:t>
            </a:r>
            <a:r>
              <a:rPr lang="en-US" altLang="en-US" dirty="0" smtClean="0">
                <a:cs typeface="Times New Roman" pitchFamily="18" charset="0"/>
              </a:rPr>
              <a:t> In February, 1917 the U.S. intercepted a German telegram headed to Mexico</a:t>
            </a:r>
          </a:p>
          <a:p>
            <a:pPr lvl="2" eaLnBrk="1" hangingPunct="1"/>
            <a:r>
              <a:rPr lang="en-US" altLang="en-US" sz="2400" dirty="0" smtClean="0">
                <a:cs typeface="Times New Roman" pitchFamily="18" charset="0"/>
              </a:rPr>
              <a:t>Germany wanted Mexico to join their fight and in return they would help Mexico “reconquer” the lands they lost to the U.S.</a:t>
            </a:r>
          </a:p>
          <a:p>
            <a:pPr lvl="2" eaLnBrk="1" hangingPunct="1"/>
            <a:r>
              <a:rPr lang="en-US" altLang="en-US" sz="2400" dirty="0" smtClean="0">
                <a:cs typeface="Times New Roman" pitchFamily="18" charset="0"/>
              </a:rPr>
              <a:t>This led President Wilson to ask for a declaration of war against Germany on April 2</a:t>
            </a:r>
            <a:r>
              <a:rPr lang="en-US" altLang="en-US" sz="2400" baseline="30000" dirty="0" smtClean="0">
                <a:cs typeface="Times New Roman" pitchFamily="18" charset="0"/>
              </a:rPr>
              <a:t>nd</a:t>
            </a:r>
            <a:r>
              <a:rPr lang="en-US" altLang="en-US" sz="2400" dirty="0" smtClean="0">
                <a:cs typeface="Times New Roman" pitchFamily="18" charset="0"/>
              </a:rPr>
              <a:t>, 1917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499" y="3000375"/>
            <a:ext cx="2767301" cy="2381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4541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The Zimmerman Note </a:t>
            </a:r>
          </a:p>
        </p:txBody>
      </p:sp>
      <p:pic>
        <p:nvPicPr>
          <p:cNvPr id="27651" name="Picture 4" descr="Zimmerman Note- Orig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96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 descr="Zimmerman Note-Decod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112" y="1676400"/>
            <a:ext cx="40513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0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u="sng" dirty="0">
                <a:latin typeface="+mn-lt"/>
                <a:cs typeface="Times New Roman" pitchFamily="18" charset="0"/>
              </a:rPr>
              <a:t>The United States Declares War </a:t>
            </a:r>
            <a:endParaRPr lang="en-US" b="1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8" y="1828800"/>
            <a:ext cx="4800600" cy="48006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America Acts</a:t>
            </a:r>
            <a:r>
              <a:rPr lang="en-US" b="1" dirty="0" smtClean="0"/>
              <a:t>-</a:t>
            </a:r>
          </a:p>
          <a:p>
            <a:pPr lvl="1"/>
            <a:r>
              <a:rPr lang="en-US" sz="2400" dirty="0" smtClean="0"/>
              <a:t>On April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, 1917 President Wilson delivered his war resolution in which he hoped to make the world “</a:t>
            </a:r>
            <a:r>
              <a:rPr lang="en-US" sz="2400" dirty="0" smtClean="0">
                <a:solidFill>
                  <a:srgbClr val="002060"/>
                </a:solidFill>
              </a:rPr>
              <a:t>safe for democracy</a:t>
            </a:r>
            <a:r>
              <a:rPr lang="en-US" sz="2400" dirty="0" smtClean="0"/>
              <a:t>”</a:t>
            </a:r>
          </a:p>
          <a:p>
            <a:pPr lvl="2"/>
            <a:r>
              <a:rPr lang="en-US" sz="2400" dirty="0" smtClean="0"/>
              <a:t>Congress granted a declaration of war a few days later allowing the United States to enter the war on the side of the allies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336" y="3107531"/>
            <a:ext cx="3354224" cy="2243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520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+mn-lt"/>
              </a:rPr>
              <a:t>The Fighting Starts </a:t>
            </a:r>
            <a:endParaRPr lang="en-US" altLang="en-US" u="sng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43434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b="1" u="sng" dirty="0" smtClean="0">
                <a:solidFill>
                  <a:srgbClr val="FF0000"/>
                </a:solidFill>
                <a:cs typeface="Times New Roman" pitchFamily="18" charset="0"/>
              </a:rPr>
              <a:t>Western Front</a:t>
            </a:r>
            <a:r>
              <a:rPr lang="en-US" altLang="en-US" b="1" dirty="0" smtClean="0">
                <a:cs typeface="Times New Roman" pitchFamily="18" charset="0"/>
              </a:rPr>
              <a:t>-</a:t>
            </a:r>
            <a:r>
              <a:rPr lang="en-US" altLang="en-US" dirty="0" smtClean="0">
                <a:cs typeface="Times New Roman" pitchFamily="18" charset="0"/>
              </a:rPr>
              <a:t> </a:t>
            </a:r>
            <a:r>
              <a:rPr lang="en-US" altLang="en-US" dirty="0" smtClean="0">
                <a:solidFill>
                  <a:srgbClr val="002060"/>
                </a:solidFill>
                <a:cs typeface="Times New Roman" pitchFamily="18" charset="0"/>
              </a:rPr>
              <a:t>The deadlocked region of Northern France fought over in WWI</a:t>
            </a:r>
          </a:p>
          <a:p>
            <a:pPr eaLnBrk="1" hangingPunct="1"/>
            <a:endParaRPr lang="en-US" altLang="en-US" dirty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en-US" altLang="en-US" b="1" u="sng" dirty="0">
                <a:solidFill>
                  <a:srgbClr val="FF0000"/>
                </a:solidFill>
                <a:cs typeface="Times New Roman" pitchFamily="18" charset="0"/>
              </a:rPr>
              <a:t>The Eastern Front</a:t>
            </a:r>
            <a:r>
              <a:rPr lang="en-US" altLang="en-US" b="1" dirty="0">
                <a:cs typeface="Times New Roman" pitchFamily="18" charset="0"/>
              </a:rPr>
              <a:t>-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The battlefield along the German and Russian border </a:t>
            </a:r>
          </a:p>
          <a:p>
            <a:pPr lvl="1"/>
            <a:r>
              <a:rPr lang="en-US" altLang="en-US" dirty="0">
                <a:solidFill>
                  <a:srgbClr val="002060"/>
                </a:solidFill>
                <a:cs typeface="Times New Roman" pitchFamily="18" charset="0"/>
              </a:rPr>
              <a:t>Russians and Serbs battled Germans and Austro-Hungarians for control of the Eastern front </a:t>
            </a:r>
          </a:p>
          <a:p>
            <a:pPr eaLnBrk="1" hangingPunct="1"/>
            <a:endParaRPr lang="en-US" altLang="en-US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eaLnBrk="1" hangingPunct="1"/>
            <a:endParaRPr lang="en-US" altLang="en-US" b="1" u="sng" dirty="0" smtClean="0">
              <a:cs typeface="Times New Roman" pitchFamily="18" charset="0"/>
            </a:endParaRPr>
          </a:p>
        </p:txBody>
      </p:sp>
      <p:pic>
        <p:nvPicPr>
          <p:cNvPr id="15364" name="Picture 6" descr="img_dead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90800"/>
            <a:ext cx="3524250" cy="2705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3020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The Fighting Starts </a:t>
            </a:r>
            <a:endParaRPr lang="en-US" altLang="en-US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866105"/>
            <a:ext cx="4343400" cy="4525963"/>
          </a:xfrm>
        </p:spPr>
        <p:txBody>
          <a:bodyPr>
            <a:normAutofit/>
          </a:bodyPr>
          <a:lstStyle/>
          <a:p>
            <a:r>
              <a:rPr lang="en-US" altLang="en-US" sz="2800" b="1" u="sng" dirty="0" smtClean="0">
                <a:solidFill>
                  <a:srgbClr val="FF0000"/>
                </a:solidFill>
                <a:cs typeface="Times New Roman" pitchFamily="18" charset="0"/>
              </a:rPr>
              <a:t>Schlieffen </a:t>
            </a:r>
            <a:r>
              <a:rPr lang="en-US" altLang="en-US" sz="2800" b="1" u="sng" dirty="0">
                <a:solidFill>
                  <a:srgbClr val="FF0000"/>
                </a:solidFill>
                <a:cs typeface="Times New Roman" pitchFamily="18" charset="0"/>
              </a:rPr>
              <a:t>Plan</a:t>
            </a:r>
            <a:r>
              <a:rPr lang="en-US" altLang="en-US" sz="2800" dirty="0">
                <a:cs typeface="Times New Roman" pitchFamily="18" charset="0"/>
              </a:rPr>
              <a:t>-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The Germany plan in which they would defeat France 1</a:t>
            </a:r>
            <a:r>
              <a:rPr lang="en-US" altLang="en-US" sz="2800" baseline="300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st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then turn east to fight Russia </a:t>
            </a:r>
          </a:p>
          <a:p>
            <a:pPr lvl="1"/>
            <a:r>
              <a:rPr lang="en-US" altLang="en-US" sz="2800" dirty="0">
                <a:solidFill>
                  <a:srgbClr val="002060"/>
                </a:solidFill>
                <a:cs typeface="Times New Roman" pitchFamily="18" charset="0"/>
              </a:rPr>
              <a:t>A quick defeat of France was vital to the plan 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637" y="2438400"/>
            <a:ext cx="3912561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140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6388" name="Picture 5" descr="Western-Front-battlefields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38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b="1" u="sng" dirty="0">
                <a:latin typeface="+mn-lt"/>
              </a:rPr>
              <a:t>The Fighting Starts </a:t>
            </a:r>
            <a:endParaRPr lang="en-US" altLang="en-US" dirty="0" smtClean="0">
              <a:latin typeface="+mn-lt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410200" cy="452596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b="1" u="sng" dirty="0" smtClean="0">
                <a:solidFill>
                  <a:srgbClr val="FF0000"/>
                </a:solidFill>
                <a:cs typeface="Times New Roman" pitchFamily="18" charset="0"/>
              </a:rPr>
              <a:t>Failures of the Schlieffen Plan</a:t>
            </a:r>
            <a:r>
              <a:rPr lang="en-US" altLang="en-US" b="1" dirty="0" smtClean="0">
                <a:cs typeface="Times New Roman" pitchFamily="18" charset="0"/>
              </a:rPr>
              <a:t>-</a:t>
            </a:r>
          </a:p>
          <a:p>
            <a:pPr lvl="1" eaLnBrk="1" hangingPunct="1"/>
            <a:r>
              <a:rPr lang="en-US" altLang="en-US" sz="2400" dirty="0" smtClean="0">
                <a:solidFill>
                  <a:srgbClr val="002060"/>
                </a:solidFill>
                <a:cs typeface="Times New Roman" pitchFamily="18" charset="0"/>
              </a:rPr>
              <a:t>Sept. 5</a:t>
            </a:r>
            <a:r>
              <a:rPr lang="en-US" altLang="en-US" sz="2400" baseline="30000" dirty="0" smtClean="0">
                <a:solidFill>
                  <a:srgbClr val="002060"/>
                </a:solidFill>
                <a:cs typeface="Times New Roman" pitchFamily="18" charset="0"/>
              </a:rPr>
              <a:t>th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itchFamily="18" charset="0"/>
              </a:rPr>
              <a:t>, 1914 Allied forces attacked the Germans northeast of Paris in the valley of the Marne River</a:t>
            </a:r>
          </a:p>
          <a:p>
            <a:pPr lvl="2" eaLnBrk="1" hangingPunct="1"/>
            <a:r>
              <a:rPr lang="en-US" altLang="en-US" sz="2400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600 taxicabs brought Allied        re-enforcements to the front </a:t>
            </a:r>
          </a:p>
          <a:p>
            <a:pPr lvl="1" eaLnBrk="1" hangingPunct="1"/>
            <a:r>
              <a:rPr lang="en-US" altLang="en-US" sz="2400" dirty="0" smtClean="0">
                <a:solidFill>
                  <a:srgbClr val="002060"/>
                </a:solidFill>
                <a:cs typeface="Times New Roman" pitchFamily="18" charset="0"/>
              </a:rPr>
              <a:t>Sept.9</a:t>
            </a:r>
            <a:r>
              <a:rPr lang="en-US" altLang="en-US" sz="2400" baseline="30000" dirty="0" smtClean="0">
                <a:solidFill>
                  <a:srgbClr val="002060"/>
                </a:solidFill>
                <a:cs typeface="Times New Roman" pitchFamily="18" charset="0"/>
              </a:rPr>
              <a:t>th</a:t>
            </a:r>
            <a:r>
              <a:rPr lang="en-US" altLang="en-US" sz="2400" dirty="0" smtClean="0">
                <a:solidFill>
                  <a:srgbClr val="002060"/>
                </a:solidFill>
                <a:cs typeface="Times New Roman" pitchFamily="18" charset="0"/>
              </a:rPr>
              <a:t>, the Germans retreated </a:t>
            </a:r>
          </a:p>
          <a:p>
            <a:pPr lvl="1" eaLnBrk="1" hangingPunct="1"/>
            <a:r>
              <a:rPr lang="en-US" altLang="en-US" sz="2400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The 1</a:t>
            </a:r>
            <a:r>
              <a:rPr lang="en-US" altLang="en-US" sz="2400" baseline="30000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st</a:t>
            </a:r>
            <a:r>
              <a:rPr lang="en-US" altLang="en-US" sz="2400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Battle of the Marne left the Schlieffen Plan in ruins b/c a quick victory no longer existed </a:t>
            </a:r>
          </a:p>
          <a:p>
            <a:pPr lvl="1" eaLnBrk="1" hangingPunct="1"/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en-US" altLang="en-US" dirty="0" smtClean="0"/>
          </a:p>
        </p:txBody>
      </p:sp>
      <p:pic>
        <p:nvPicPr>
          <p:cNvPr id="17412" name="Picture 8" descr="FWWsch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71800"/>
            <a:ext cx="3200400" cy="2389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9634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+mn-lt"/>
              </a:rPr>
              <a:t>The Fighting Starts </a:t>
            </a:r>
            <a:endParaRPr lang="en-US" altLang="en-US" dirty="0" smtClean="0">
              <a:latin typeface="+mn-lt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5638800" cy="5029200"/>
          </a:xfrm>
        </p:spPr>
        <p:txBody>
          <a:bodyPr/>
          <a:lstStyle/>
          <a:p>
            <a:pPr eaLnBrk="1" hangingPunct="1"/>
            <a:r>
              <a:rPr lang="en-US" altLang="en-US" b="1" u="sng" dirty="0" smtClean="0">
                <a:solidFill>
                  <a:srgbClr val="FF0000"/>
                </a:solidFill>
                <a:cs typeface="Times New Roman" pitchFamily="18" charset="0"/>
              </a:rPr>
              <a:t>Trench Warfare</a:t>
            </a:r>
            <a:r>
              <a:rPr lang="en-US" altLang="en-US" dirty="0" smtClean="0">
                <a:cs typeface="Times New Roman" pitchFamily="18" charset="0"/>
              </a:rPr>
              <a:t>-</a:t>
            </a:r>
            <a:r>
              <a:rPr lang="en-US" altLang="en-US" dirty="0" smtClean="0">
                <a:solidFill>
                  <a:srgbClr val="002060"/>
                </a:solidFill>
                <a:cs typeface="Times New Roman" pitchFamily="18" charset="0"/>
              </a:rPr>
              <a:t>Soldiers would fight from trenches often for pitifully small pieces of land</a:t>
            </a:r>
          </a:p>
          <a:p>
            <a:pPr lvl="1" eaLnBrk="1" hangingPunct="1"/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The space between the trenches was called “no man’s land”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  <a:cs typeface="Times New Roman" pitchFamily="18" charset="0"/>
              </a:rPr>
              <a:t>The trenches along the Western Front reached nearly 500 miles from the North Sea to the Swiss border  </a:t>
            </a:r>
          </a:p>
          <a:p>
            <a:pPr eaLnBrk="1" hangingPunct="1"/>
            <a:endParaRPr lang="en-US" altLang="en-US" b="1" u="sng" dirty="0" smtClean="0">
              <a:cs typeface="Times New Roman" pitchFamily="18" charset="0"/>
            </a:endParaRPr>
          </a:p>
          <a:p>
            <a:pPr eaLnBrk="1" hangingPunct="1"/>
            <a:r>
              <a:rPr lang="en-US" altLang="en-US" b="1" u="sng" dirty="0" smtClean="0">
                <a:solidFill>
                  <a:srgbClr val="FF0000"/>
                </a:solidFill>
                <a:cs typeface="Times New Roman" pitchFamily="18" charset="0"/>
              </a:rPr>
              <a:t>New Military Technologies</a:t>
            </a:r>
            <a:r>
              <a:rPr lang="en-US" altLang="en-US" b="1" dirty="0" smtClean="0">
                <a:cs typeface="Times New Roman" pitchFamily="18" charset="0"/>
              </a:rPr>
              <a:t>-</a:t>
            </a:r>
            <a:r>
              <a:rPr lang="en-US" altLang="en-US" dirty="0" smtClean="0">
                <a:cs typeface="Times New Roman" pitchFamily="18" charset="0"/>
              </a:rPr>
              <a:t> </a:t>
            </a:r>
          </a:p>
          <a:p>
            <a:pPr lvl="1" eaLnBrk="1" hangingPunct="1"/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Machine guns, poison gas, tanks, armored cars and submarines were widely used for the 1</a:t>
            </a:r>
            <a:r>
              <a:rPr lang="en-US" altLang="en-US" baseline="30000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st</a:t>
            </a: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time in war</a:t>
            </a:r>
          </a:p>
        </p:txBody>
      </p:sp>
      <p:pic>
        <p:nvPicPr>
          <p:cNvPr id="18436" name="Picture 7" descr="t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00997"/>
            <a:ext cx="2498725" cy="1770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1516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18650" cy="711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830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65"/>
            <a:ext cx="9144000" cy="68483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30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resources.stuff.co.nz/content/dam/images/1/q/3/8/a/l/image.related.StuffLandscapeSixteenByNine.1420x800.1q3aeh.png/1527557318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678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33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182</TotalTime>
  <Words>549</Words>
  <Application>Microsoft Office PowerPoint</Application>
  <PresentationFormat>On-screen Show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Apothecary</vt:lpstr>
      <vt:lpstr>Chapter 11-Section 1-World War I Begins </vt:lpstr>
      <vt:lpstr>The Fighting Starts </vt:lpstr>
      <vt:lpstr>The Fighting Starts </vt:lpstr>
      <vt:lpstr>PowerPoint Presentation</vt:lpstr>
      <vt:lpstr>The Fighting Starts </vt:lpstr>
      <vt:lpstr>The Fighting Starts </vt:lpstr>
      <vt:lpstr>PowerPoint Presentation</vt:lpstr>
      <vt:lpstr>PowerPoint Presentation</vt:lpstr>
      <vt:lpstr>PowerPoint Presentation</vt:lpstr>
      <vt:lpstr>PowerPoint Presentation</vt:lpstr>
      <vt:lpstr>Americans Question Neutrality </vt:lpstr>
      <vt:lpstr>The War Hits Home </vt:lpstr>
      <vt:lpstr>The War Hits Home </vt:lpstr>
      <vt:lpstr>The War Hits Home </vt:lpstr>
      <vt:lpstr>The United States Declares War </vt:lpstr>
      <vt:lpstr>The Zimmerman Note </vt:lpstr>
      <vt:lpstr>The United States Declares War 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11-Section 1-World War I Begins</dc:title>
  <dc:creator>Windows User</dc:creator>
  <cp:lastModifiedBy>Windows User</cp:lastModifiedBy>
  <cp:revision>6</cp:revision>
  <dcterms:created xsi:type="dcterms:W3CDTF">2018-10-09T12:02:14Z</dcterms:created>
  <dcterms:modified xsi:type="dcterms:W3CDTF">2019-10-17T14:24:29Z</dcterms:modified>
</cp:coreProperties>
</file>