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A652A-5605-4557-9F65-73B88A2FCAF0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9377465-F8E7-42DE-B83C-A293F236169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A652A-5605-4557-9F65-73B88A2FCAF0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77465-F8E7-42DE-B83C-A293F23616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A652A-5605-4557-9F65-73B88A2FCAF0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77465-F8E7-42DE-B83C-A293F23616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A652A-5605-4557-9F65-73B88A2FCAF0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77465-F8E7-42DE-B83C-A293F23616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A652A-5605-4557-9F65-73B88A2FCAF0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77465-F8E7-42DE-B83C-A293F236169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A652A-5605-4557-9F65-73B88A2FCAF0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77465-F8E7-42DE-B83C-A293F23616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A652A-5605-4557-9F65-73B88A2FCAF0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77465-F8E7-42DE-B83C-A293F23616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A652A-5605-4557-9F65-73B88A2FCAF0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77465-F8E7-42DE-B83C-A293F23616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A652A-5605-4557-9F65-73B88A2FCAF0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77465-F8E7-42DE-B83C-A293F23616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A652A-5605-4557-9F65-73B88A2FCAF0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77465-F8E7-42DE-B83C-A293F236169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A652A-5605-4557-9F65-73B88A2FCAF0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77465-F8E7-42DE-B83C-A293F236169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622A652A-5605-4557-9F65-73B88A2FCAF0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99377465-F8E7-42DE-B83C-A293F236169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08372"/>
            <a:ext cx="8610600" cy="1039427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000" b="1" u="sng" dirty="0" smtClean="0">
                <a:latin typeface="+mn-lt"/>
              </a:rPr>
              <a:t>Chapter 11-Section 1-World War I Begins </a:t>
            </a:r>
          </a:p>
        </p:txBody>
      </p:sp>
      <p:pic>
        <p:nvPicPr>
          <p:cNvPr id="4099" name="Picture 5" descr="Figure10-Page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43025"/>
            <a:ext cx="7953375" cy="467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28600" y="6019800"/>
            <a:ext cx="8610600" cy="7346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000" b="1" dirty="0" smtClean="0">
                <a:latin typeface="+mn-lt"/>
              </a:rPr>
              <a:t>Part I</a:t>
            </a:r>
            <a:endParaRPr lang="en-US" altLang="en-US" sz="3000" b="1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8442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4" y="0"/>
            <a:ext cx="9131135" cy="6934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79979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324600"/>
            <a:ext cx="8260672" cy="381000"/>
          </a:xfrm>
        </p:spPr>
        <p:txBody>
          <a:bodyPr>
            <a:normAutofit fontScale="90000"/>
          </a:bodyPr>
          <a:lstStyle/>
          <a:p>
            <a:r>
              <a:rPr lang="en-US" sz="1400" b="1" dirty="0">
                <a:latin typeface="+mn-lt"/>
              </a:rPr>
              <a:t>Source: John T. McCutcheon, cartoonist, Chicago Tribune, August 5</a:t>
            </a:r>
            <a:r>
              <a:rPr lang="en-US" sz="1400" b="1" baseline="30000" dirty="0">
                <a:latin typeface="+mn-lt"/>
              </a:rPr>
              <a:t>th</a:t>
            </a:r>
            <a:r>
              <a:rPr lang="en-US" sz="1400" b="1" dirty="0">
                <a:latin typeface="+mn-lt"/>
              </a:rPr>
              <a:t>, 1914</a:t>
            </a:r>
            <a:r>
              <a:rPr lang="en-US" sz="1400" dirty="0">
                <a:latin typeface="+mn-lt"/>
              </a:rPr>
              <a:t/>
            </a:r>
            <a:br>
              <a:rPr lang="en-US" sz="1400" dirty="0">
                <a:latin typeface="+mn-lt"/>
              </a:rPr>
            </a:br>
            <a:endParaRPr lang="en-US" sz="1400" dirty="0">
              <a:latin typeface="+mn-lt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763000" cy="6019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1986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latin typeface="+mn-lt"/>
              </a:rPr>
              <a:t>Causes of WWI</a:t>
            </a:r>
            <a:endParaRPr lang="en-US" b="1" u="sng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4876800" cy="4800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Although many Americans wanted to continue their isolationist approach and stay out of Europe's conflicts several factors including industrial interests and our position as a world power made U.S. neutrality difficult </a:t>
            </a:r>
            <a:endParaRPr lang="en-US" sz="2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102922"/>
            <a:ext cx="3124200" cy="3853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6507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Causes of WWI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4419600" cy="4724400"/>
          </a:xfrm>
        </p:spPr>
        <p:txBody>
          <a:bodyPr>
            <a:normAutofit/>
          </a:bodyPr>
          <a:lstStyle/>
          <a:p>
            <a:r>
              <a:rPr lang="en-US" sz="3400" dirty="0" smtClean="0"/>
              <a:t>Generally historians cite four long-term causes of WWI:</a:t>
            </a:r>
          </a:p>
          <a:p>
            <a:pPr lvl="1"/>
            <a:r>
              <a:rPr lang="en-US" sz="3400" dirty="0" smtClean="0">
                <a:solidFill>
                  <a:srgbClr val="FF0000"/>
                </a:solidFill>
              </a:rPr>
              <a:t>Nationalism </a:t>
            </a:r>
          </a:p>
          <a:p>
            <a:pPr lvl="1"/>
            <a:r>
              <a:rPr lang="en-US" sz="3400" dirty="0" smtClean="0">
                <a:solidFill>
                  <a:srgbClr val="002060"/>
                </a:solidFill>
              </a:rPr>
              <a:t>Imperialism </a:t>
            </a:r>
          </a:p>
          <a:p>
            <a:pPr lvl="1"/>
            <a:r>
              <a:rPr lang="en-US" sz="3400" dirty="0" smtClean="0">
                <a:solidFill>
                  <a:srgbClr val="FF0000"/>
                </a:solidFill>
              </a:rPr>
              <a:t>Militarism </a:t>
            </a:r>
          </a:p>
          <a:p>
            <a:pPr lvl="1"/>
            <a:r>
              <a:rPr lang="en-US" sz="3400" dirty="0" smtClean="0">
                <a:solidFill>
                  <a:srgbClr val="002060"/>
                </a:solidFill>
              </a:rPr>
              <a:t>Alliance Systems </a:t>
            </a:r>
            <a:endParaRPr lang="en-US" sz="3400" dirty="0">
              <a:solidFill>
                <a:srgbClr val="002060"/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981200"/>
            <a:ext cx="2907221" cy="4507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729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Causes of WWI</a:t>
            </a:r>
            <a:endParaRPr lang="en-US" altLang="en-US" u="sng" dirty="0" smtClean="0">
              <a:latin typeface="+mn-lt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752600"/>
            <a:ext cx="5791200" cy="5029200"/>
          </a:xfrm>
        </p:spPr>
        <p:txBody>
          <a:bodyPr>
            <a:normAutofit/>
          </a:bodyPr>
          <a:lstStyle/>
          <a:p>
            <a:r>
              <a:rPr lang="en-US" altLang="en-US" sz="2000" b="1" u="sng" dirty="0" smtClean="0">
                <a:solidFill>
                  <a:srgbClr val="FF0000"/>
                </a:solidFill>
              </a:rPr>
              <a:t>Nationalism</a:t>
            </a:r>
            <a:r>
              <a:rPr lang="en-US" altLang="en-US" sz="2000" b="1" u="sng" dirty="0" smtClean="0"/>
              <a:t>-</a:t>
            </a:r>
            <a:r>
              <a:rPr lang="en-US" altLang="en-US" sz="2000" dirty="0" smtClean="0">
                <a:solidFill>
                  <a:schemeClr val="accent5">
                    <a:lumMod val="50000"/>
                  </a:schemeClr>
                </a:solidFill>
              </a:rPr>
              <a:t>A deep devotion to one’s own nation</a:t>
            </a:r>
          </a:p>
          <a:p>
            <a:pPr lvl="2" eaLnBrk="1" hangingPunct="1"/>
            <a:r>
              <a:rPr lang="en-US" altLang="en-US" sz="2000" dirty="0" smtClean="0">
                <a:solidFill>
                  <a:srgbClr val="002060"/>
                </a:solidFill>
              </a:rPr>
              <a:t>It can serve as a unifying force or the catalyst for fierce competition among others </a:t>
            </a:r>
          </a:p>
          <a:p>
            <a:pPr lvl="3" eaLnBrk="1" hangingPunct="1"/>
            <a:r>
              <a:rPr lang="en-US" altLang="en-US" sz="2000" dirty="0" smtClean="0">
                <a:solidFill>
                  <a:schemeClr val="accent5">
                    <a:lumMod val="50000"/>
                  </a:schemeClr>
                </a:solidFill>
              </a:rPr>
              <a:t>Ex. By the  turn of the 20</a:t>
            </a:r>
            <a:r>
              <a:rPr lang="en-US" altLang="en-US" sz="2000" baseline="30000" dirty="0" smtClean="0">
                <a:solidFill>
                  <a:schemeClr val="accent5">
                    <a:lumMod val="50000"/>
                  </a:schemeClr>
                </a:solidFill>
              </a:rPr>
              <a:t>th</a:t>
            </a:r>
            <a:r>
              <a:rPr lang="en-US" altLang="en-US" sz="2000" dirty="0" smtClean="0">
                <a:solidFill>
                  <a:schemeClr val="accent5">
                    <a:lumMod val="50000"/>
                  </a:schemeClr>
                </a:solidFill>
              </a:rPr>
              <a:t> century Great Britain, Germany, Russia, Italy, France and the Austria-Hungarian empire were engaged in a fierce rivalry</a:t>
            </a:r>
          </a:p>
          <a:p>
            <a:pPr eaLnBrk="1" hangingPunct="1"/>
            <a:endParaRPr lang="en-US" altLang="en-US" sz="2000" b="1" u="sng" dirty="0" smtClean="0"/>
          </a:p>
          <a:p>
            <a:pPr eaLnBrk="1" hangingPunct="1"/>
            <a:r>
              <a:rPr lang="en-US" altLang="en-US" sz="2000" b="1" u="sng" dirty="0" smtClean="0">
                <a:solidFill>
                  <a:srgbClr val="FF0000"/>
                </a:solidFill>
              </a:rPr>
              <a:t>Imperialism</a:t>
            </a:r>
            <a:r>
              <a:rPr lang="en-US" altLang="en-US" sz="2000" b="1" dirty="0" smtClean="0"/>
              <a:t>-</a:t>
            </a:r>
            <a:r>
              <a:rPr lang="en-US" altLang="en-US" sz="2000" b="1" dirty="0" smtClean="0">
                <a:solidFill>
                  <a:srgbClr val="002060"/>
                </a:solidFill>
              </a:rPr>
              <a:t>For centuries European nations had been building empires slowly extending their economic and political control around the world</a:t>
            </a:r>
          </a:p>
          <a:p>
            <a:pPr eaLnBrk="1" hangingPunct="1"/>
            <a:endParaRPr lang="en-US" altLang="en-US" sz="2000" b="1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7410" y="2209800"/>
            <a:ext cx="2567712" cy="381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58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Causes of WWI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4800600" cy="4800600"/>
          </a:xfrm>
        </p:spPr>
        <p:txBody>
          <a:bodyPr>
            <a:normAutofit lnSpcReduction="10000"/>
          </a:bodyPr>
          <a:lstStyle/>
          <a:p>
            <a:r>
              <a:rPr lang="en-US" altLang="en-US" b="1" u="sng" dirty="0">
                <a:solidFill>
                  <a:srgbClr val="FF0000"/>
                </a:solidFill>
              </a:rPr>
              <a:t>Militarism</a:t>
            </a:r>
            <a:r>
              <a:rPr lang="en-US" altLang="en-US" b="1" dirty="0"/>
              <a:t>-</a:t>
            </a:r>
            <a:r>
              <a:rPr lang="en-US" dirty="0">
                <a:solidFill>
                  <a:srgbClr val="002060"/>
                </a:solidFill>
              </a:rPr>
              <a:t>The policy of glorifying military power and keeping an army prepared for war</a:t>
            </a:r>
            <a:endParaRPr lang="en-US" altLang="en-US" dirty="0">
              <a:solidFill>
                <a:srgbClr val="002060"/>
              </a:solidFill>
            </a:endParaRPr>
          </a:p>
          <a:p>
            <a:endParaRPr lang="en-US" dirty="0" smtClean="0"/>
          </a:p>
          <a:p>
            <a:r>
              <a:rPr lang="en-US" b="1" u="sng" dirty="0" smtClean="0">
                <a:solidFill>
                  <a:srgbClr val="FF0000"/>
                </a:solidFill>
              </a:rPr>
              <a:t>Alliance System</a:t>
            </a:r>
            <a:r>
              <a:rPr lang="en-US" b="1" dirty="0" smtClean="0"/>
              <a:t>-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There were two major alliance systems in Europe at the beginning of  WWI 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The Triple Entente </a:t>
            </a:r>
          </a:p>
          <a:p>
            <a:pPr lvl="2"/>
            <a:r>
              <a:rPr lang="en-US" dirty="0" smtClean="0">
                <a:solidFill>
                  <a:srgbClr val="002060"/>
                </a:solidFill>
              </a:rPr>
              <a:t>Later known as the Allies </a:t>
            </a:r>
          </a:p>
          <a:p>
            <a:pPr lvl="1"/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Triple Alliance </a:t>
            </a:r>
          </a:p>
          <a:p>
            <a:pPr lvl="2"/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Later known as the Central Powers 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057400"/>
            <a:ext cx="3200400" cy="41359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10119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Causes of WWI</a:t>
            </a:r>
            <a:endParaRPr lang="en-US" altLang="en-US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5334000" cy="48006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2500" b="1" u="sng" dirty="0" smtClean="0">
                <a:solidFill>
                  <a:srgbClr val="FF0000"/>
                </a:solidFill>
                <a:cs typeface="Times New Roman" pitchFamily="18" charset="0"/>
              </a:rPr>
              <a:t>Triple Entente</a:t>
            </a:r>
            <a:r>
              <a:rPr lang="en-US" altLang="en-US" sz="2500" dirty="0" smtClean="0">
                <a:cs typeface="Times New Roman" pitchFamily="18" charset="0"/>
              </a:rPr>
              <a:t>-</a:t>
            </a:r>
            <a:r>
              <a:rPr lang="en-US" altLang="en-US" sz="2500" dirty="0" smtClean="0">
                <a:solidFill>
                  <a:srgbClr val="002060"/>
                </a:solidFill>
                <a:cs typeface="Times New Roman" pitchFamily="18" charset="0"/>
              </a:rPr>
              <a:t>Britain’s alliance with France and Russia </a:t>
            </a:r>
          </a:p>
          <a:p>
            <a:pPr lvl="1" eaLnBrk="1" hangingPunct="1"/>
            <a:r>
              <a:rPr lang="en-US" altLang="en-US" sz="2500" dirty="0" smtClean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Did not mean that Britain would fight with them but it did ensure they would not fight against them</a:t>
            </a:r>
          </a:p>
          <a:p>
            <a:pPr eaLnBrk="1" hangingPunct="1"/>
            <a:endParaRPr lang="en-US" altLang="en-US" sz="2500" dirty="0" smtClean="0">
              <a:cs typeface="Times New Roman" pitchFamily="18" charset="0"/>
            </a:endParaRPr>
          </a:p>
          <a:p>
            <a:pPr eaLnBrk="1" hangingPunct="1"/>
            <a:r>
              <a:rPr lang="en-US" altLang="en-US" sz="2500" dirty="0" smtClean="0">
                <a:solidFill>
                  <a:srgbClr val="002060"/>
                </a:solidFill>
                <a:cs typeface="Times New Roman" pitchFamily="18" charset="0"/>
              </a:rPr>
              <a:t>By 1907 the Triple Alliance and Triple Entente were the strongest powers in Europe and would soon lead them into war   </a:t>
            </a:r>
          </a:p>
        </p:txBody>
      </p:sp>
      <p:pic>
        <p:nvPicPr>
          <p:cNvPr id="8196" name="Picture 6" descr="200px-Triple_Enten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133600"/>
            <a:ext cx="2895600" cy="3923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168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Causes of WWI</a:t>
            </a:r>
            <a:endParaRPr lang="en-US" altLang="en-US" u="sng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43099"/>
            <a:ext cx="4495800" cy="4525963"/>
          </a:xfrm>
        </p:spPr>
        <p:txBody>
          <a:bodyPr/>
          <a:lstStyle/>
          <a:p>
            <a:pPr eaLnBrk="1" hangingPunct="1"/>
            <a:r>
              <a:rPr lang="en-US" altLang="en-US" sz="2500" b="1" u="sng" dirty="0" smtClean="0">
                <a:solidFill>
                  <a:srgbClr val="FF0000"/>
                </a:solidFill>
                <a:cs typeface="Times New Roman" pitchFamily="18" charset="0"/>
              </a:rPr>
              <a:t>Triple Alliance</a:t>
            </a:r>
            <a:r>
              <a:rPr lang="en-US" altLang="en-US" sz="2500" b="1" dirty="0" smtClean="0">
                <a:cs typeface="Times New Roman" pitchFamily="18" charset="0"/>
              </a:rPr>
              <a:t>-</a:t>
            </a:r>
            <a:r>
              <a:rPr lang="en-US" altLang="en-US" sz="2500" dirty="0" smtClean="0">
                <a:solidFill>
                  <a:srgbClr val="002060"/>
                </a:solidFill>
                <a:cs typeface="Times New Roman" pitchFamily="18" charset="0"/>
              </a:rPr>
              <a:t>Alliance between Germany, Austria-Hungary and Italy whose goal was to isolate France</a:t>
            </a:r>
          </a:p>
          <a:p>
            <a:pPr lvl="1" eaLnBrk="1" hangingPunct="1"/>
            <a:r>
              <a:rPr lang="en-US" altLang="en-US" sz="2500" dirty="0" smtClean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Otto von Bismarck felt that “As long as it is without allies, France poses no danger to us (Triple Alliance)”</a:t>
            </a:r>
          </a:p>
          <a:p>
            <a:pPr eaLnBrk="1" hangingPunct="1"/>
            <a:endParaRPr lang="en-US" alt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133600"/>
            <a:ext cx="3200400" cy="39925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89785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7172" name="Picture 5" descr="alliance_enten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9637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 u="sng" dirty="0" smtClean="0">
                <a:latin typeface="+mn-lt"/>
                <a:cs typeface="Times New Roman" pitchFamily="18" charset="0"/>
              </a:rPr>
              <a:t>An assassination Leads to War 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76400"/>
            <a:ext cx="5715000" cy="495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 smtClean="0">
                <a:solidFill>
                  <a:srgbClr val="002060"/>
                </a:solidFill>
                <a:cs typeface="Times New Roman" pitchFamily="18" charset="0"/>
              </a:rPr>
              <a:t>In 1908 Austria-Hungary annexed Bosnia and Herzegovina thus creating tension in the region</a:t>
            </a:r>
          </a:p>
          <a:p>
            <a:pPr eaLnBrk="1" hangingPunct="1"/>
            <a:r>
              <a:rPr lang="en-US" altLang="en-US" dirty="0" smtClean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On June 28</a:t>
            </a:r>
            <a:r>
              <a:rPr lang="en-US" altLang="en-US" baseline="30000" dirty="0" smtClean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th</a:t>
            </a:r>
            <a:r>
              <a:rPr lang="en-US" altLang="en-US" dirty="0" smtClean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, 1914 Gavrilo </a:t>
            </a:r>
            <a:r>
              <a:rPr lang="en-US" altLang="en-US" dirty="0" err="1" smtClean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Princip</a:t>
            </a:r>
            <a:r>
              <a:rPr lang="en-US" altLang="en-US" dirty="0" smtClean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 assassinated the Archduke Franz Ferdinand and his wife Sophie in Sarajevo, Bosnia.</a:t>
            </a:r>
          </a:p>
          <a:p>
            <a:pPr lvl="1" eaLnBrk="1" hangingPunct="1"/>
            <a:r>
              <a:rPr lang="en-US" altLang="en-US" dirty="0" err="1" smtClean="0">
                <a:solidFill>
                  <a:srgbClr val="002060"/>
                </a:solidFill>
                <a:cs typeface="Times New Roman" pitchFamily="18" charset="0"/>
              </a:rPr>
              <a:t>Princip</a:t>
            </a:r>
            <a:r>
              <a:rPr lang="en-US" altLang="en-US" dirty="0" smtClean="0">
                <a:solidFill>
                  <a:srgbClr val="002060"/>
                </a:solidFill>
                <a:cs typeface="Times New Roman" pitchFamily="18" charset="0"/>
              </a:rPr>
              <a:t> was Serbian so the Austrians declared war to punish Serbia</a:t>
            </a:r>
          </a:p>
          <a:p>
            <a:pPr lvl="2" eaLnBrk="1" hangingPunct="1"/>
            <a:r>
              <a:rPr lang="en-US" altLang="en-US" dirty="0" smtClean="0">
                <a:cs typeface="Times New Roman" pitchFamily="18" charset="0"/>
              </a:rPr>
              <a:t> </a:t>
            </a:r>
            <a:r>
              <a:rPr lang="en-US" altLang="en-US" dirty="0" smtClean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Harsh demands were placed on Serbia</a:t>
            </a:r>
          </a:p>
          <a:p>
            <a:pPr eaLnBrk="1" hangingPunct="1"/>
            <a:r>
              <a:rPr lang="en-US" altLang="en-US" dirty="0" smtClean="0">
                <a:solidFill>
                  <a:srgbClr val="002060"/>
                </a:solidFill>
                <a:cs typeface="Times New Roman" pitchFamily="18" charset="0"/>
              </a:rPr>
              <a:t>Russia soon sided with Serbia and soon the rest of Europe began to take sides as well</a:t>
            </a:r>
          </a:p>
        </p:txBody>
      </p:sp>
      <p:pic>
        <p:nvPicPr>
          <p:cNvPr id="9220" name="Picture 6" descr="FWWprincip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286000"/>
            <a:ext cx="2096270" cy="33171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4253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</TotalTime>
  <Words>359</Words>
  <Application>Microsoft Office PowerPoint</Application>
  <PresentationFormat>On-screen Show (4:3)</PresentationFormat>
  <Paragraphs>39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Apothecary</vt:lpstr>
      <vt:lpstr>Chapter 11-Section 1-World War I Begins </vt:lpstr>
      <vt:lpstr>Causes of WWI</vt:lpstr>
      <vt:lpstr>Causes of WWI</vt:lpstr>
      <vt:lpstr>Causes of WWI</vt:lpstr>
      <vt:lpstr>Causes of WWI</vt:lpstr>
      <vt:lpstr>Causes of WWI</vt:lpstr>
      <vt:lpstr>Causes of WWI</vt:lpstr>
      <vt:lpstr>PowerPoint Presentation</vt:lpstr>
      <vt:lpstr>An assassination Leads to War </vt:lpstr>
      <vt:lpstr>PowerPoint Presentation</vt:lpstr>
      <vt:lpstr>Source: John T. McCutcheon, cartoonist, Chicago Tribune, August 5th, 1914 </vt:lpstr>
    </vt:vector>
  </TitlesOfParts>
  <Company>Dearborn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11-Section 1-World War I Begins </dc:title>
  <dc:creator>Windows User</dc:creator>
  <cp:lastModifiedBy>Windows User</cp:lastModifiedBy>
  <cp:revision>3</cp:revision>
  <dcterms:created xsi:type="dcterms:W3CDTF">2018-10-09T12:08:08Z</dcterms:created>
  <dcterms:modified xsi:type="dcterms:W3CDTF">2018-10-09T12:10:04Z</dcterms:modified>
</cp:coreProperties>
</file>