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7F2FABB-02B2-4CDD-BE05-57E6A78DAC6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D2428D-4104-4C28-BAC4-AD44AD15F5B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FABB-02B2-4CDD-BE05-57E6A78DAC6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28D-4104-4C28-BAC4-AD44AD15F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FABB-02B2-4CDD-BE05-57E6A78DAC6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28D-4104-4C28-BAC4-AD44AD15F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FABB-02B2-4CDD-BE05-57E6A78DAC6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28D-4104-4C28-BAC4-AD44AD15F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FABB-02B2-4CDD-BE05-57E6A78DAC6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28D-4104-4C28-BAC4-AD44AD15F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FABB-02B2-4CDD-BE05-57E6A78DAC6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28D-4104-4C28-BAC4-AD44AD15F5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FABB-02B2-4CDD-BE05-57E6A78DAC6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28D-4104-4C28-BAC4-AD44AD15F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FABB-02B2-4CDD-BE05-57E6A78DAC6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28D-4104-4C28-BAC4-AD44AD15F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FABB-02B2-4CDD-BE05-57E6A78DAC6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28D-4104-4C28-BAC4-AD44AD15F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FABB-02B2-4CDD-BE05-57E6A78DAC6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28D-4104-4C28-BAC4-AD44AD15F5B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FABB-02B2-4CDD-BE05-57E6A78DAC6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28D-4104-4C28-BAC4-AD44AD15F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7F2FABB-02B2-4CDD-BE05-57E6A78DAC6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0D2428D-4104-4C28-BAC4-AD44AD15F5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254125" y="990600"/>
            <a:ext cx="6637338" cy="9096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5400" b="1" u="sng" smtClean="0">
                <a:latin typeface="Goudy Old Style" pitchFamily="18" charset="0"/>
              </a:rPr>
              <a:t>Chapter 10-Section 4</a:t>
            </a:r>
            <a:endParaRPr lang="en-US" altLang="en-US" sz="5400" smtClean="0"/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>
          <a:xfrm>
            <a:off x="1401763" y="5648325"/>
            <a:ext cx="6638925" cy="757238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America as a World Power</a:t>
            </a:r>
            <a:endParaRPr lang="en-US" altLang="en-US" sz="4000" smtClean="0">
              <a:solidFill>
                <a:srgbClr val="FF0000"/>
              </a:solidFill>
              <a:latin typeface="Goudy Old Style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079625"/>
            <a:ext cx="5513388" cy="356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09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543800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u="sng" dirty="0" err="1" smtClean="0">
                <a:latin typeface="Goudy Old Style" panose="02020502050305020303" pitchFamily="18" charset="0"/>
                <a:ea typeface="ＭＳ Ｐゴシック" pitchFamily="34" charset="-128"/>
              </a:rPr>
              <a:t>Pancho</a:t>
            </a:r>
            <a:r>
              <a:rPr lang="en-US" altLang="en-US" b="1" u="sng" dirty="0" smtClean="0">
                <a:latin typeface="Goudy Old Style" panose="02020502050305020303" pitchFamily="18" charset="0"/>
                <a:ea typeface="ＭＳ Ｐゴシック" pitchFamily="34" charset="-128"/>
              </a:rPr>
              <a:t> Villa &amp; Emiliano Zapata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3605213" cy="39243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oudy Old Style" pitchFamily="18" charset="0"/>
                <a:ea typeface="ＭＳ Ｐゴシック" pitchFamily="34" charset="-128"/>
              </a:rPr>
              <a:t>Rebels that led the rebellion in Mexico vs. the Carranza led government</a:t>
            </a:r>
          </a:p>
          <a:p>
            <a:pPr eaLnBrk="1" hangingPunct="1"/>
            <a:endParaRPr lang="en-US" altLang="en-US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John J. Pershing </a:t>
            </a:r>
            <a:r>
              <a:rPr lang="en-US" altLang="en-US" smtClean="0">
                <a:latin typeface="Goudy Old Style" pitchFamily="18" charset="0"/>
                <a:ea typeface="ＭＳ Ｐゴシック" pitchFamily="34" charset="-128"/>
              </a:rPr>
              <a:t>was sent by President Wilson to capture Villa either dead or alive</a:t>
            </a: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432256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15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688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Goudy Old Style" panose="02020502050305020303" pitchFamily="18" charset="0"/>
              </a:rPr>
              <a:t>United States Foreign Policy Goals </a:t>
            </a:r>
            <a:r>
              <a:rPr lang="en-US" b="1" u="sng" dirty="0" smtClean="0">
                <a:latin typeface="Goudy Old Style" panose="02020502050305020303" pitchFamily="18" charset="0"/>
              </a:rPr>
              <a:t>of the Early 20</a:t>
            </a:r>
            <a:r>
              <a:rPr lang="en-US" b="1" u="sng" baseline="30000" dirty="0" smtClean="0">
                <a:latin typeface="Goudy Old Style" panose="02020502050305020303" pitchFamily="18" charset="0"/>
              </a:rPr>
              <a:t>th</a:t>
            </a:r>
            <a:r>
              <a:rPr lang="en-US" b="1" u="sng" dirty="0" smtClean="0">
                <a:latin typeface="Goudy Old Style" panose="02020502050305020303" pitchFamily="18" charset="0"/>
              </a:rPr>
              <a:t> Century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905000"/>
            <a:ext cx="3810000" cy="4525963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6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1. It expanded its access to foreign markets in order to ensure the continued growth of the domestic economy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 smtClean="0">
              <a:solidFill>
                <a:srgbClr val="00B0F0"/>
              </a:solidFill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00B0F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2. Built a modern navy to protect its interests abroad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 smtClean="0">
              <a:solidFill>
                <a:schemeClr val="accent4">
                  <a:lumMod val="75000"/>
                </a:schemeClr>
              </a:solidFill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4">
                    <a:lumMod val="75000"/>
                  </a:schemeClr>
                </a:solidFill>
                <a:latin typeface="Goudy Old Style" panose="02020502050305020303" pitchFamily="18" charset="0"/>
                <a:ea typeface="ＭＳ Ｐゴシック" pitchFamily="34" charset="-128"/>
              </a:rPr>
              <a:t>3. Exercised its international police power to ensure dominance in Latin America </a:t>
            </a: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081801" cy="287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54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685800"/>
            <a:ext cx="8001000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Negotiations between Russia and Japan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396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Japan secretly asked the U.S. to help negotiate a peace treaty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Mediated by Teddy Roosevelt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oudy Old Style" pitchFamily="18" charset="0"/>
                <a:ea typeface="ＭＳ Ｐゴシック" pitchFamily="34" charset="-128"/>
              </a:rPr>
              <a:t>Helped him win the 1906 Nobel Peace Prize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Japan received half of Sakhalin Island, &amp; Russian interests in Manchuria and Korea</a:t>
            </a:r>
          </a:p>
        </p:txBody>
      </p:sp>
      <p:pic>
        <p:nvPicPr>
          <p:cNvPr id="37892" name="Picture 1" descr="teddyN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514600"/>
            <a:ext cx="41163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6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3" y="762000"/>
            <a:ext cx="7024687" cy="7223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Panama Canal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Would reduce travel time for military and commercial ships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Would provide a shortcut between the Atlantic and  Pacific Oceans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Work began in 1904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Some 43,400 workers were employed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5,600 of those died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Disease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Accidents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pic>
        <p:nvPicPr>
          <p:cNvPr id="37892" name="Picture 1" descr="PanamaCa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835400" cy="386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87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18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40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1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68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smtClean="0">
                <a:latin typeface="Goudy Old Style" pitchFamily="18" charset="0"/>
              </a:rPr>
              <a:t>Panama Canal Locks</a:t>
            </a:r>
          </a:p>
        </p:txBody>
      </p:sp>
      <p:pic>
        <p:nvPicPr>
          <p:cNvPr id="40963" name="Picture 2" descr="http://hart-site.net/Hart-holiday-letter-Dec2010/panama-canal-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660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688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smtClean="0">
                <a:latin typeface="Goudy Old Style" pitchFamily="18" charset="0"/>
              </a:rPr>
              <a:t>Panama Canal Locks</a:t>
            </a:r>
            <a:endParaRPr lang="en-US" altLang="en-US" smtClean="0"/>
          </a:p>
        </p:txBody>
      </p:sp>
      <p:pic>
        <p:nvPicPr>
          <p:cNvPr id="41987" name="Picture 2" descr="http://4.bp.blogspot.com/-ognBhIeTKrE/UXvNGKhklaI/AAAAAAAADo4/t38G6OZWZXI/s1600/Panama+Canal+Lock+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23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11213"/>
            <a:ext cx="7024688" cy="798512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Roosevelt Corollary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600200"/>
            <a:ext cx="3962400" cy="48006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Added to the previous warnings of the </a:t>
            </a:r>
            <a:r>
              <a:rPr lang="en-US" altLang="en-US" sz="28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Monroe Doctrine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800" dirty="0" smtClean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Announced in 1904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800" dirty="0" smtClean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The U.S. claimed the right to use military intervention to protect its</a:t>
            </a:r>
            <a:r>
              <a:rPr lang="ja-JP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’</a:t>
            </a:r>
            <a:r>
              <a:rPr lang="en-US" altLang="ja-JP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interests in Latin America</a:t>
            </a:r>
            <a:endParaRPr lang="en-US" altLang="en-US" sz="2800" dirty="0" smtClean="0"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830388"/>
            <a:ext cx="3703637" cy="4075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61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024688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Dollar Diplomacy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/>
          <a:lstStyle/>
          <a:p>
            <a:pPr eaLnBrk="1" hangingPunct="1"/>
            <a:r>
              <a:rPr lang="en-US" altLang="en-US" sz="1800" smtClean="0">
                <a:latin typeface="Goudy Old Style" pitchFamily="18" charset="0"/>
                <a:ea typeface="ＭＳ Ｐゴシック" pitchFamily="34" charset="-128"/>
              </a:rPr>
              <a:t>U.S. policy of using the nation</a:t>
            </a:r>
            <a:r>
              <a:rPr lang="ja-JP" altLang="en-US" sz="1800" smtClean="0">
                <a:latin typeface="Goudy Old Style" pitchFamily="18" charset="0"/>
                <a:ea typeface="ＭＳ Ｐゴシック" pitchFamily="34" charset="-128"/>
              </a:rPr>
              <a:t>’</a:t>
            </a:r>
            <a:r>
              <a:rPr lang="en-US" altLang="ja-JP" sz="1800" smtClean="0">
                <a:latin typeface="Goudy Old Style" pitchFamily="18" charset="0"/>
                <a:ea typeface="ＭＳ Ｐゴシック" pitchFamily="34" charset="-128"/>
              </a:rPr>
              <a:t>s economic power to exert influence over other countries</a:t>
            </a:r>
          </a:p>
          <a:p>
            <a:pPr eaLnBrk="1" hangingPunct="1"/>
            <a:r>
              <a:rPr lang="en-US" altLang="en-US" sz="1800" smtClean="0">
                <a:latin typeface="Goudy Old Style" pitchFamily="18" charset="0"/>
                <a:ea typeface="ＭＳ Ｐゴシック" pitchFamily="34" charset="-128"/>
              </a:rPr>
              <a:t>Created under William Howard Taft</a:t>
            </a:r>
          </a:p>
          <a:p>
            <a:pPr lvl="1" eaLnBrk="1" hangingPunct="1"/>
            <a:r>
              <a:rPr lang="en-US" altLang="en-US" sz="1800" smtClean="0">
                <a:latin typeface="Goudy Old Style" pitchFamily="18" charset="0"/>
                <a:ea typeface="ＭＳ Ｐゴシック" pitchFamily="34" charset="-128"/>
              </a:rPr>
              <a:t>American bankers &amp; businessmen loaned money to help keep Latin American countries afloat. </a:t>
            </a:r>
          </a:p>
          <a:p>
            <a:pPr lvl="2" eaLnBrk="1" hangingPunct="1"/>
            <a:r>
              <a:rPr lang="en-US" altLang="en-US" sz="1800" smtClean="0">
                <a:latin typeface="Goudy Old Style" pitchFamily="18" charset="0"/>
                <a:ea typeface="ＭＳ Ｐゴシック" pitchFamily="34" charset="-128"/>
              </a:rPr>
              <a:t>Haiti, Nicaragua, Dominican Republic</a:t>
            </a:r>
          </a:p>
          <a:p>
            <a:pPr lvl="1" eaLnBrk="1" hangingPunct="1"/>
            <a:r>
              <a:rPr lang="en-US" altLang="en-US" sz="1800" smtClean="0">
                <a:latin typeface="Goudy Old Style" pitchFamily="18" charset="0"/>
                <a:ea typeface="ＭＳ Ｐゴシック" pitchFamily="34" charset="-128"/>
              </a:rPr>
              <a:t>This guaranteed that the Americans would be repaid (with interest of course)</a:t>
            </a:r>
          </a:p>
          <a:p>
            <a:pPr lvl="1" eaLnBrk="1" hangingPunct="1"/>
            <a:r>
              <a:rPr lang="en-US" altLang="en-US" sz="1800" smtClean="0">
                <a:latin typeface="Goudy Old Style" pitchFamily="18" charset="0"/>
                <a:ea typeface="ＭＳ Ｐゴシック" pitchFamily="34" charset="-128"/>
              </a:rPr>
              <a:t>Also guaranteed that these countries would be friendly (i.e. buy American goods) with America.</a:t>
            </a:r>
          </a:p>
          <a:p>
            <a:pPr lvl="1" eaLnBrk="1" hangingPunct="1"/>
            <a:r>
              <a:rPr lang="en-US" altLang="en-US" sz="1800" smtClean="0">
                <a:latin typeface="Goudy Old Style" pitchFamily="18" charset="0"/>
                <a:ea typeface="ＭＳ Ｐゴシック" pitchFamily="34" charset="-128"/>
              </a:rPr>
              <a:t>We sent “</a:t>
            </a:r>
            <a:r>
              <a:rPr lang="en-US" altLang="en-US" sz="18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collectors</a:t>
            </a:r>
            <a:r>
              <a:rPr lang="en-US" altLang="en-US" sz="1800" smtClean="0">
                <a:latin typeface="Goudy Old Style" pitchFamily="18" charset="0"/>
                <a:ea typeface="ＭＳ Ｐゴシック" pitchFamily="34" charset="-128"/>
              </a:rPr>
              <a:t>” to get our money, and then also sent Marines to reassure payment of debts</a:t>
            </a: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29972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58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024688" cy="7223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Wilson</a:t>
            </a:r>
            <a:r>
              <a:rPr lang="ja-JP" altLang="en-US" b="1" u="sng" smtClean="0">
                <a:latin typeface="Goudy Old Style" pitchFamily="18" charset="0"/>
                <a:ea typeface="ＭＳ Ｐゴシック" pitchFamily="34" charset="-128"/>
              </a:rPr>
              <a:t>’</a:t>
            </a:r>
            <a:r>
              <a:rPr lang="en-US" altLang="ja-JP" b="1" u="sng" smtClean="0">
                <a:latin typeface="Goudy Old Style" pitchFamily="18" charset="0"/>
                <a:ea typeface="ＭＳ Ｐゴシック" pitchFamily="34" charset="-128"/>
              </a:rPr>
              <a:t>s Missionary Diplomacy</a:t>
            </a:r>
            <a:endParaRPr lang="en-US" altLang="en-US" b="1" u="sng" smtClean="0"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635500" y="1709738"/>
            <a:ext cx="3886200" cy="4724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The U.S. had a moral responsibility to deny recognition to any Latin American government it viewed as oppressive, undemocratic, or hostile to U.S. interests</a:t>
            </a: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39106"/>
            <a:ext cx="3873671" cy="4446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72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Chapter 10-Section 4</vt:lpstr>
      <vt:lpstr>Negotiations between Russia and Japan</vt:lpstr>
      <vt:lpstr>Panama Canal</vt:lpstr>
      <vt:lpstr>PowerPoint Presentation</vt:lpstr>
      <vt:lpstr>Panama Canal Locks</vt:lpstr>
      <vt:lpstr>Panama Canal Locks</vt:lpstr>
      <vt:lpstr>Roosevelt Corollary</vt:lpstr>
      <vt:lpstr>Dollar Diplomacy</vt:lpstr>
      <vt:lpstr>Wilson’s Missionary Diplomacy</vt:lpstr>
      <vt:lpstr>Pancho Villa &amp; Emiliano Zapata</vt:lpstr>
      <vt:lpstr>United States Foreign Policy Goals of the Early 20th Century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10-Section 4</dc:title>
  <dc:creator>Windows User</dc:creator>
  <cp:lastModifiedBy>Windows User</cp:lastModifiedBy>
  <cp:revision>1</cp:revision>
  <dcterms:created xsi:type="dcterms:W3CDTF">2018-10-01T18:04:43Z</dcterms:created>
  <dcterms:modified xsi:type="dcterms:W3CDTF">2018-10-01T18:05:39Z</dcterms:modified>
</cp:coreProperties>
</file>