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245CDA04-FBB4-44CB-8675-9A8BCB570BE3}" type="datetimeFigureOut">
              <a:rPr lang="en-US" smtClean="0"/>
              <a:t>9/27/2018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AB49818C-B147-4FAD-BCD3-7BF9AE470744}" type="slidenum">
              <a:rPr lang="en-US" smtClean="0"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CDA04-FBB4-44CB-8675-9A8BCB570BE3}" type="datetimeFigureOut">
              <a:rPr lang="en-US" smtClean="0"/>
              <a:t>9/27/2018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9818C-B147-4FAD-BCD3-7BF9AE4707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CDA04-FBB4-44CB-8675-9A8BCB570BE3}" type="datetimeFigureOut">
              <a:rPr lang="en-US" smtClean="0"/>
              <a:t>9/27/2018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9818C-B147-4FAD-BCD3-7BF9AE4707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CDA04-FBB4-44CB-8675-9A8BCB570BE3}" type="datetimeFigureOut">
              <a:rPr lang="en-US" smtClean="0"/>
              <a:t>9/27/2018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9818C-B147-4FAD-BCD3-7BF9AE4707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CDA04-FBB4-44CB-8675-9A8BCB570BE3}" type="datetimeFigureOut">
              <a:rPr lang="en-US" smtClean="0"/>
              <a:t>9/27/2018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9818C-B147-4FAD-BCD3-7BF9AE4707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CDA04-FBB4-44CB-8675-9A8BCB570BE3}" type="datetimeFigureOut">
              <a:rPr lang="en-US" smtClean="0"/>
              <a:t>9/27/2018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9818C-B147-4FAD-BCD3-7BF9AE47074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CDA04-FBB4-44CB-8675-9A8BCB570BE3}" type="datetimeFigureOut">
              <a:rPr lang="en-US" smtClean="0"/>
              <a:t>9/27/2018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9818C-B147-4FAD-BCD3-7BF9AE4707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CDA04-FBB4-44CB-8675-9A8BCB570BE3}" type="datetimeFigureOut">
              <a:rPr lang="en-US" smtClean="0"/>
              <a:t>9/27/2018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9818C-B147-4FAD-BCD3-7BF9AE4707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CDA04-FBB4-44CB-8675-9A8BCB570BE3}" type="datetimeFigureOut">
              <a:rPr lang="en-US" smtClean="0"/>
              <a:t>9/27/2018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9818C-B147-4FAD-BCD3-7BF9AE4707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CDA04-FBB4-44CB-8675-9A8BCB570BE3}" type="datetimeFigureOut">
              <a:rPr lang="en-US" smtClean="0"/>
              <a:t>9/27/2018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9818C-B147-4FAD-BCD3-7BF9AE470744}" type="slidenum">
              <a:rPr lang="en-US" smtClean="0"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CDA04-FBB4-44CB-8675-9A8BCB570BE3}" type="datetimeFigureOut">
              <a:rPr lang="en-US" smtClean="0"/>
              <a:t>9/27/2018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9818C-B147-4FAD-BCD3-7BF9AE4707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245CDA04-FBB4-44CB-8675-9A8BCB570BE3}" type="datetimeFigureOut">
              <a:rPr lang="en-US" smtClean="0"/>
              <a:t>9/27/2018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AB49818C-B147-4FAD-BCD3-7BF9AE47074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1230313" y="914400"/>
            <a:ext cx="6637337" cy="909638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altLang="en-US" sz="5400" b="1" u="sng" smtClean="0">
                <a:latin typeface="Goudy Old Style" pitchFamily="18" charset="0"/>
              </a:rPr>
              <a:t>Chapter 10-Section 3</a:t>
            </a:r>
            <a:endParaRPr lang="en-US" altLang="en-US" sz="5400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6838" y="5257800"/>
            <a:ext cx="6638925" cy="835025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4000" dirty="0">
                <a:solidFill>
                  <a:srgbClr val="FF0000"/>
                </a:solidFill>
                <a:latin typeface="Goudy Old Style" panose="02020502050305020303" pitchFamily="18" charset="0"/>
              </a:rPr>
              <a:t>Acquiring New Lands</a:t>
            </a:r>
          </a:p>
          <a:p>
            <a:pPr eaLnBrk="1" hangingPunct="1">
              <a:defRPr/>
            </a:pPr>
            <a:endParaRPr lang="en-US" dirty="0"/>
          </a:p>
        </p:txBody>
      </p:sp>
      <p:pic>
        <p:nvPicPr>
          <p:cNvPr id="26628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916113"/>
            <a:ext cx="4800600" cy="32496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945903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836613"/>
            <a:ext cx="7024688" cy="722312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altLang="en-US" u="sng" smtClean="0">
                <a:latin typeface="Goudy Old Style" pitchFamily="18" charset="0"/>
                <a:ea typeface="ＭＳ Ｐゴシック" pitchFamily="34" charset="-128"/>
              </a:rPr>
              <a:t>The Foraker Act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592263"/>
            <a:ext cx="5105400" cy="4732337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altLang="en-US" sz="2500" dirty="0" smtClean="0">
                <a:latin typeface="Goudy Old Style" pitchFamily="18" charset="0"/>
                <a:ea typeface="ＭＳ Ｐゴシック" pitchFamily="34" charset="-128"/>
              </a:rPr>
              <a:t>This act ended U.S. military rule in </a:t>
            </a:r>
            <a:r>
              <a:rPr lang="en-US" altLang="en-US" sz="2500" dirty="0" smtClean="0">
                <a:solidFill>
                  <a:srgbClr val="002060"/>
                </a:solidFill>
                <a:latin typeface="Goudy Old Style" pitchFamily="18" charset="0"/>
                <a:ea typeface="ＭＳ Ｐゴシック" pitchFamily="34" charset="-128"/>
              </a:rPr>
              <a:t>Puerto Rico </a:t>
            </a:r>
            <a:r>
              <a:rPr lang="en-US" altLang="en-US" sz="2500" dirty="0" smtClean="0">
                <a:latin typeface="Goudy Old Style" pitchFamily="18" charset="0"/>
                <a:ea typeface="ＭＳ Ｐゴシック" pitchFamily="34" charset="-128"/>
              </a:rPr>
              <a:t>and set up a civil govt. there.</a:t>
            </a:r>
          </a:p>
          <a:p>
            <a:pPr eaLnBrk="1" hangingPunct="1">
              <a:lnSpc>
                <a:spcPct val="80000"/>
              </a:lnSpc>
            </a:pPr>
            <a:endParaRPr lang="en-US" altLang="en-US" sz="2500" dirty="0" smtClean="0">
              <a:latin typeface="Goudy Old Style" pitchFamily="18" charset="0"/>
              <a:ea typeface="ＭＳ Ｐゴシック" pitchFamily="34" charset="-128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2500" dirty="0" smtClean="0">
                <a:latin typeface="Goudy Old Style" pitchFamily="18" charset="0"/>
                <a:ea typeface="ＭＳ Ｐゴシック" pitchFamily="34" charset="-128"/>
              </a:rPr>
              <a:t>This act also gave the U.S. President the power to appoint Puerto Rico</a:t>
            </a:r>
            <a:r>
              <a:rPr lang="ja-JP" altLang="en-US" sz="2500" dirty="0" smtClean="0">
                <a:latin typeface="Goudy Old Style" pitchFamily="18" charset="0"/>
                <a:ea typeface="ＭＳ Ｐゴシック" pitchFamily="34" charset="-128"/>
              </a:rPr>
              <a:t>’</a:t>
            </a:r>
            <a:r>
              <a:rPr lang="en-US" altLang="ja-JP" sz="2500" dirty="0" smtClean="0">
                <a:latin typeface="Goudy Old Style" pitchFamily="18" charset="0"/>
                <a:ea typeface="ＭＳ Ｐゴシック" pitchFamily="34" charset="-128"/>
              </a:rPr>
              <a:t>s governor and legislators. </a:t>
            </a:r>
            <a:endParaRPr lang="en-US" altLang="ja-JP" sz="2500" dirty="0" smtClean="0">
              <a:latin typeface="Goudy Old Style" pitchFamily="18" charset="0"/>
              <a:ea typeface="ＭＳ Ｐゴシック" pitchFamily="34" charset="-128"/>
            </a:endParaRPr>
          </a:p>
          <a:p>
            <a:pPr lvl="1">
              <a:lnSpc>
                <a:spcPct val="80000"/>
              </a:lnSpc>
            </a:pPr>
            <a:r>
              <a:rPr lang="en-US" altLang="ja-JP" sz="2300" dirty="0" smtClean="0">
                <a:latin typeface="Goudy Old Style" pitchFamily="18" charset="0"/>
                <a:ea typeface="ＭＳ Ｐゴシック" pitchFamily="34" charset="-128"/>
              </a:rPr>
              <a:t>Only </a:t>
            </a:r>
            <a:r>
              <a:rPr lang="en-US" altLang="ja-JP" sz="2300" dirty="0" smtClean="0">
                <a:latin typeface="Goudy Old Style" pitchFamily="18" charset="0"/>
                <a:ea typeface="ＭＳ Ｐゴシック" pitchFamily="34" charset="-128"/>
              </a:rPr>
              <a:t>members of the lower house would be elected by the Puerto Rican people.</a:t>
            </a:r>
          </a:p>
          <a:p>
            <a:pPr eaLnBrk="1" hangingPunct="1">
              <a:lnSpc>
                <a:spcPct val="80000"/>
              </a:lnSpc>
            </a:pPr>
            <a:endParaRPr lang="en-US" altLang="en-US" sz="2500" dirty="0" smtClean="0">
              <a:latin typeface="Goudy Old Style" pitchFamily="18" charset="0"/>
              <a:ea typeface="ＭＳ Ｐゴシック" pitchFamily="34" charset="-128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2500" dirty="0" smtClean="0">
                <a:latin typeface="Goudy Old Style" pitchFamily="18" charset="0"/>
                <a:ea typeface="ＭＳ Ｐゴシック" pitchFamily="34" charset="-128"/>
              </a:rPr>
              <a:t>This act also squashed the hopes that many had of having Puerto Rico become a state. </a:t>
            </a:r>
          </a:p>
        </p:txBody>
      </p:sp>
      <p:pic>
        <p:nvPicPr>
          <p:cNvPr id="28676" name="Picture 1" descr="Forak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438400"/>
            <a:ext cx="3108325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1146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838200"/>
            <a:ext cx="7024688" cy="6096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altLang="en-US" b="1" u="sng" smtClean="0">
                <a:latin typeface="Goudy Old Style" pitchFamily="18" charset="0"/>
                <a:ea typeface="ＭＳ Ｐゴシック" pitchFamily="34" charset="-128"/>
              </a:rPr>
              <a:t>The Platt Amendment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4191001" y="1447800"/>
            <a:ext cx="4495800" cy="49530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altLang="en-US" dirty="0" smtClean="0">
                <a:latin typeface="Goudy Old Style" pitchFamily="18" charset="0"/>
                <a:ea typeface="ＭＳ Ｐゴシック" pitchFamily="34" charset="-128"/>
              </a:rPr>
              <a:t>Amendments to the Cuban Constitution were forced to happen as a result of this </a:t>
            </a:r>
            <a:r>
              <a:rPr lang="en-US" altLang="en-US" u="sng" dirty="0" smtClean="0">
                <a:solidFill>
                  <a:srgbClr val="FF0000"/>
                </a:solidFill>
                <a:latin typeface="Goudy Old Style" pitchFamily="18" charset="0"/>
                <a:ea typeface="ＭＳ Ｐゴシック" pitchFamily="34" charset="-128"/>
              </a:rPr>
              <a:t>Platt Amendment</a:t>
            </a:r>
            <a:r>
              <a:rPr lang="en-US" altLang="en-US" dirty="0" smtClean="0">
                <a:latin typeface="Goudy Old Style" pitchFamily="18" charset="0"/>
                <a:ea typeface="ＭＳ Ｐゴシック" pitchFamily="34" charset="-128"/>
              </a:rPr>
              <a:t>.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dirty="0" smtClean="0">
                <a:latin typeface="Goudy Old Style" pitchFamily="18" charset="0"/>
                <a:ea typeface="ＭＳ Ｐゴシック" pitchFamily="34" charset="-128"/>
              </a:rPr>
              <a:t>This amendment said: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dirty="0" smtClean="0">
                <a:latin typeface="Goudy Old Style" pitchFamily="18" charset="0"/>
                <a:ea typeface="ＭＳ Ｐゴシック" pitchFamily="34" charset="-128"/>
              </a:rPr>
              <a:t>Cuba couldn‘t</a:t>
            </a:r>
            <a:r>
              <a:rPr lang="ja-JP" altLang="en-US" sz="2400" dirty="0" smtClean="0">
                <a:latin typeface="Goudy Old Style" pitchFamily="18" charset="0"/>
                <a:ea typeface="ＭＳ Ｐゴシック" pitchFamily="34" charset="-128"/>
              </a:rPr>
              <a:t> </a:t>
            </a:r>
            <a:r>
              <a:rPr lang="en-US" altLang="ja-JP" sz="2400" dirty="0" smtClean="0">
                <a:latin typeface="Goudy Old Style" pitchFamily="18" charset="0"/>
                <a:ea typeface="ＭＳ Ｐゴシック" pitchFamily="34" charset="-128"/>
              </a:rPr>
              <a:t>make a treaty that would limit its independence or allow a foreign power to control it.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dirty="0" smtClean="0">
                <a:latin typeface="Goudy Old Style" pitchFamily="18" charset="0"/>
                <a:ea typeface="ＭＳ Ｐゴシック" pitchFamily="34" charset="-128"/>
              </a:rPr>
              <a:t>U.S. could not intervene in Cuba.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dirty="0" smtClean="0">
                <a:latin typeface="Goudy Old Style" pitchFamily="18" charset="0"/>
                <a:ea typeface="ＭＳ Ｐゴシック" pitchFamily="34" charset="-128"/>
              </a:rPr>
              <a:t>Cuba was not to go into debt.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dirty="0" smtClean="0">
                <a:latin typeface="Goudy Old Style" pitchFamily="18" charset="0"/>
                <a:ea typeface="ＭＳ Ｐゴシック" pitchFamily="34" charset="-128"/>
              </a:rPr>
              <a:t>U.S. could buy or lease land on Cuba for naval and refueling stations.</a:t>
            </a:r>
          </a:p>
        </p:txBody>
      </p:sp>
      <p:pic>
        <p:nvPicPr>
          <p:cNvPr id="28676" name="Picture 1" descr="Plat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209800"/>
            <a:ext cx="3370665" cy="2514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448331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828675" y="1066800"/>
            <a:ext cx="7024688" cy="722313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b="1" u="sng" smtClean="0">
                <a:latin typeface="Goudy Old Style" pitchFamily="18" charset="0"/>
                <a:ea typeface="ＭＳ Ｐゴシック" pitchFamily="34" charset="-128"/>
              </a:rPr>
              <a:t>Cuba…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2057400"/>
            <a:ext cx="4267200" cy="3962400"/>
          </a:xfrm>
        </p:spPr>
        <p:txBody>
          <a:bodyPr/>
          <a:lstStyle/>
          <a:p>
            <a:pPr eaLnBrk="1" hangingPunct="1"/>
            <a:r>
              <a:rPr lang="en-US" altLang="en-US" sz="3200" dirty="0" smtClean="0">
                <a:ea typeface="ＭＳ Ｐゴシック" pitchFamily="34" charset="-128"/>
              </a:rPr>
              <a:t>Then became a U.S. </a:t>
            </a:r>
            <a:r>
              <a:rPr lang="en-US" altLang="en-US" sz="3200" u="sng" dirty="0" smtClean="0">
                <a:solidFill>
                  <a:srgbClr val="002060"/>
                </a:solidFill>
                <a:ea typeface="ＭＳ Ｐゴシック" pitchFamily="34" charset="-128"/>
              </a:rPr>
              <a:t>protectorate</a:t>
            </a:r>
            <a:r>
              <a:rPr lang="en-US" altLang="en-US" sz="3200" dirty="0" smtClean="0">
                <a:ea typeface="ＭＳ Ｐゴシック" pitchFamily="34" charset="-128"/>
              </a:rPr>
              <a:t>, better known as a country whose affairs are partially controlled by a stronger power.</a:t>
            </a:r>
            <a:endParaRPr lang="en-US" altLang="en-US" sz="3200" u="sng" dirty="0" smtClean="0">
              <a:ea typeface="ＭＳ Ｐゴシック" pitchFamily="34" charset="-12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0" y="2057400"/>
            <a:ext cx="3464719" cy="27717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044829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647700" y="685800"/>
            <a:ext cx="7024688" cy="722313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b="1" u="sng" smtClean="0">
                <a:latin typeface="Goudy Old Style" pitchFamily="18" charset="0"/>
                <a:ea typeface="ＭＳ Ｐゴシック" pitchFamily="34" charset="-128"/>
              </a:rPr>
              <a:t>The Philippines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647700" y="1408113"/>
            <a:ext cx="5638800" cy="4572000"/>
          </a:xfrm>
        </p:spPr>
        <p:txBody>
          <a:bodyPr>
            <a:normAutofit fontScale="92500"/>
          </a:bodyPr>
          <a:lstStyle/>
          <a:p>
            <a:pPr eaLnBrk="1" hangingPunct="1">
              <a:buFont typeface="Arial" charset="0"/>
              <a:buChar char="•"/>
            </a:pPr>
            <a:r>
              <a:rPr lang="en-US" altLang="en-US" dirty="0" smtClean="0">
                <a:latin typeface="Goudy Old Style" pitchFamily="18" charset="0"/>
              </a:rPr>
              <a:t>The Filipinos were outraged when they learned of the terms of the </a:t>
            </a:r>
            <a:r>
              <a:rPr lang="en-US" altLang="en-US" dirty="0" smtClean="0">
                <a:solidFill>
                  <a:srgbClr val="002060"/>
                </a:solidFill>
                <a:latin typeface="Goudy Old Style" pitchFamily="18" charset="0"/>
              </a:rPr>
              <a:t>Treaty of Paris</a:t>
            </a:r>
            <a:r>
              <a:rPr lang="en-US" altLang="en-US" dirty="0" smtClean="0">
                <a:latin typeface="Goudy Old Style" pitchFamily="18" charset="0"/>
              </a:rPr>
              <a:t>.  The treaty called for American annexation of the Philippines. </a:t>
            </a:r>
          </a:p>
          <a:p>
            <a:pPr eaLnBrk="1" hangingPunct="1">
              <a:buFont typeface="Arial" charset="0"/>
              <a:buChar char="•"/>
            </a:pPr>
            <a:endParaRPr lang="en-US" altLang="en-US" dirty="0" smtClean="0">
              <a:latin typeface="Goudy Old Style" pitchFamily="18" charset="0"/>
            </a:endParaRPr>
          </a:p>
          <a:p>
            <a:pPr eaLnBrk="1" hangingPunct="1">
              <a:buFont typeface="Arial" charset="0"/>
              <a:buChar char="•"/>
            </a:pPr>
            <a:r>
              <a:rPr lang="en-US" altLang="en-US" dirty="0" smtClean="0">
                <a:latin typeface="Goudy Old Style" pitchFamily="18" charset="0"/>
              </a:rPr>
              <a:t>A man by the name of </a:t>
            </a:r>
            <a:r>
              <a:rPr lang="en-US" altLang="en-US" u="sng" dirty="0" smtClean="0">
                <a:solidFill>
                  <a:srgbClr val="FF0000"/>
                </a:solidFill>
                <a:latin typeface="Goudy Old Style" pitchFamily="18" charset="0"/>
              </a:rPr>
              <a:t>Emilio Aguinaldo</a:t>
            </a:r>
            <a:r>
              <a:rPr lang="en-US" altLang="en-US" dirty="0" smtClean="0">
                <a:latin typeface="Goudy Old Style" pitchFamily="18" charset="0"/>
              </a:rPr>
              <a:t>, led rebel Filipino troops against the U.S. using guerilla tactics to fight against annexation and fight for an independent Philippines. </a:t>
            </a:r>
          </a:p>
          <a:p>
            <a:pPr eaLnBrk="1" hangingPunct="1">
              <a:buFont typeface="Arial" charset="0"/>
              <a:buChar char="•"/>
            </a:pPr>
            <a:endParaRPr lang="en-US" altLang="en-US" dirty="0" smtClean="0">
              <a:latin typeface="Goudy Old Style" pitchFamily="18" charset="0"/>
            </a:endParaRPr>
          </a:p>
          <a:p>
            <a:pPr eaLnBrk="1" hangingPunct="1">
              <a:buFont typeface="Arial" charset="0"/>
              <a:buChar char="•"/>
            </a:pPr>
            <a:r>
              <a:rPr lang="en-US" altLang="en-US" dirty="0" smtClean="0">
                <a:latin typeface="Goudy Old Style" pitchFamily="18" charset="0"/>
              </a:rPr>
              <a:t>The war was costly and atrocities were committed by the American troops. </a:t>
            </a:r>
            <a:endParaRPr lang="en-US" altLang="en-US" u="sng" dirty="0" smtClean="0">
              <a:latin typeface="Goudy Old Style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499" y="2590800"/>
            <a:ext cx="2159198" cy="2971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607647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838200"/>
            <a:ext cx="7024688" cy="72231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altLang="en-US" b="1" u="sng" smtClean="0">
                <a:latin typeface="Goudy Old Style" pitchFamily="18" charset="0"/>
                <a:ea typeface="ＭＳ Ｐゴシック" pitchFamily="34" charset="-128"/>
              </a:rPr>
              <a:t>Aftermath of the Filipino War…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560513"/>
            <a:ext cx="3986213" cy="426720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altLang="en-US" sz="3200" smtClean="0">
                <a:latin typeface="Goudy Old Style" pitchFamily="18" charset="0"/>
                <a:ea typeface="ＭＳ Ｐゴシック" pitchFamily="34" charset="-128"/>
              </a:rPr>
              <a:t>The U.S. would set up a government very similar to the one established in Cuba. </a:t>
            </a:r>
          </a:p>
          <a:p>
            <a:pPr eaLnBrk="1" hangingPunct="1"/>
            <a:endParaRPr lang="en-US" altLang="en-US" sz="3200" smtClean="0">
              <a:latin typeface="Goudy Old Style" pitchFamily="18" charset="0"/>
              <a:ea typeface="ＭＳ Ｐゴシック" pitchFamily="34" charset="-128"/>
            </a:endParaRPr>
          </a:p>
          <a:p>
            <a:pPr eaLnBrk="1" hangingPunct="1"/>
            <a:r>
              <a:rPr lang="en-US" altLang="en-US" sz="3200" smtClean="0">
                <a:latin typeface="Goudy Old Style" pitchFamily="18" charset="0"/>
                <a:ea typeface="ＭＳ Ｐゴシック" pitchFamily="34" charset="-128"/>
              </a:rPr>
              <a:t>The Philippines would be a protectorate until July 4, 1946.</a:t>
            </a:r>
          </a:p>
        </p:txBody>
      </p:sp>
      <p:pic>
        <p:nvPicPr>
          <p:cNvPr id="31748" name="Picture 1" descr="FilipinoWa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2013" y="2743200"/>
            <a:ext cx="3781425" cy="27606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816057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601663" y="762000"/>
            <a:ext cx="7024687" cy="64611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b="1" u="sng" smtClean="0">
                <a:latin typeface="Goudy Old Style" pitchFamily="18" charset="0"/>
                <a:ea typeface="ＭＳ Ｐゴシック" pitchFamily="34" charset="-128"/>
              </a:rPr>
              <a:t>China…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4618038" y="952500"/>
            <a:ext cx="3886200" cy="5257800"/>
          </a:xfrm>
        </p:spPr>
        <p:txBody>
          <a:bodyPr rtlCol="0">
            <a:normAutofit lnSpcReduction="10000"/>
          </a:bodyPr>
          <a:lstStyle/>
          <a:p>
            <a:pPr indent="-274320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latin typeface="Goudy Old Style" panose="02020502050305020303" pitchFamily="18" charset="0"/>
              </a:rPr>
              <a:t>To protect U.S. trading interests Secretary of State </a:t>
            </a:r>
            <a:r>
              <a:rPr lang="en-US" u="sng" dirty="0">
                <a:solidFill>
                  <a:srgbClr val="FF0000"/>
                </a:solidFill>
                <a:latin typeface="Goudy Old Style" panose="02020502050305020303" pitchFamily="18" charset="0"/>
              </a:rPr>
              <a:t>John Hay</a:t>
            </a:r>
            <a:r>
              <a:rPr lang="en-US" dirty="0">
                <a:solidFill>
                  <a:srgbClr val="FF0000"/>
                </a:solidFill>
                <a:latin typeface="Goudy Old Style" panose="02020502050305020303" pitchFamily="18" charset="0"/>
              </a:rPr>
              <a:t> </a:t>
            </a:r>
            <a:r>
              <a:rPr lang="en-US" dirty="0">
                <a:latin typeface="Goudy Old Style" panose="02020502050305020303" pitchFamily="18" charset="0"/>
              </a:rPr>
              <a:t>issued in 1899 a series of policy notes or statements called the </a:t>
            </a:r>
            <a:r>
              <a:rPr lang="en-US" u="sng" dirty="0">
                <a:solidFill>
                  <a:srgbClr val="002060"/>
                </a:solidFill>
                <a:latin typeface="Goudy Old Style" panose="02020502050305020303" pitchFamily="18" charset="0"/>
              </a:rPr>
              <a:t>Open Door Notes</a:t>
            </a:r>
            <a:r>
              <a:rPr lang="en-US" dirty="0">
                <a:solidFill>
                  <a:srgbClr val="002060"/>
                </a:solidFill>
                <a:latin typeface="Goudy Old Style" panose="02020502050305020303" pitchFamily="18" charset="0"/>
              </a:rPr>
              <a:t>.</a:t>
            </a:r>
          </a:p>
          <a:p>
            <a:pPr indent="-274320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>
              <a:latin typeface="Goudy Old Style" panose="02020502050305020303" pitchFamily="18" charset="0"/>
            </a:endParaRPr>
          </a:p>
          <a:p>
            <a:pPr indent="-274320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latin typeface="Goudy Old Style" panose="02020502050305020303" pitchFamily="18" charset="0"/>
              </a:rPr>
              <a:t>These </a:t>
            </a:r>
            <a:r>
              <a:rPr lang="en-US" dirty="0">
                <a:latin typeface="Goudy Old Style" panose="02020502050305020303" pitchFamily="18" charset="0"/>
              </a:rPr>
              <a:t>notes were sent to other imperialist nations to get them to share trading rights to </a:t>
            </a:r>
            <a:r>
              <a:rPr lang="en-US" dirty="0">
                <a:solidFill>
                  <a:srgbClr val="FF0000"/>
                </a:solidFill>
                <a:latin typeface="Goudy Old Style" panose="02020502050305020303" pitchFamily="18" charset="0"/>
              </a:rPr>
              <a:t>China</a:t>
            </a:r>
            <a:r>
              <a:rPr lang="en-US" dirty="0">
                <a:latin typeface="Goudy Old Style" panose="02020502050305020303" pitchFamily="18" charset="0"/>
              </a:rPr>
              <a:t>, so that no one single nation had exclusive trading rights to </a:t>
            </a:r>
            <a:r>
              <a:rPr lang="en-US" dirty="0">
                <a:solidFill>
                  <a:srgbClr val="002060"/>
                </a:solidFill>
                <a:latin typeface="Goudy Old Style" panose="02020502050305020303" pitchFamily="18" charset="0"/>
              </a:rPr>
              <a:t>China</a:t>
            </a:r>
            <a:r>
              <a:rPr lang="en-US" dirty="0">
                <a:latin typeface="Goudy Old Style" panose="02020502050305020303" pitchFamily="18" charset="0"/>
              </a:rPr>
              <a:t>.  </a:t>
            </a:r>
            <a:endParaRPr lang="en-US" dirty="0" smtClean="0">
              <a:latin typeface="Goudy Old Style" panose="02020502050305020303" pitchFamily="18" charset="0"/>
            </a:endParaRPr>
          </a:p>
          <a:p>
            <a:pPr lvl="1" indent="-274320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latin typeface="Goudy Old Style" panose="02020502050305020303" pitchFamily="18" charset="0"/>
              </a:rPr>
              <a:t>The </a:t>
            </a:r>
            <a:r>
              <a:rPr lang="en-US" dirty="0">
                <a:latin typeface="Goudy Old Style" panose="02020502050305020303" pitchFamily="18" charset="0"/>
              </a:rPr>
              <a:t>other imperialist nations reluctantly agreed to this policy.</a:t>
            </a:r>
          </a:p>
        </p:txBody>
      </p:sp>
      <p:pic>
        <p:nvPicPr>
          <p:cNvPr id="32772" name="Picture 1" descr="OpenDoo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905000"/>
            <a:ext cx="3798888" cy="3352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29480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47713"/>
            <a:ext cx="7772400" cy="838200"/>
          </a:xfrm>
        </p:spPr>
        <p:txBody>
          <a:bodyPr/>
          <a:lstStyle/>
          <a:p>
            <a:pPr algn="ctr" eaLnBrk="1" hangingPunct="1"/>
            <a:r>
              <a:rPr lang="en-US" altLang="en-US" b="1" u="sng" smtClean="0">
                <a:latin typeface="Goudy Old Style" pitchFamily="18" charset="0"/>
                <a:ea typeface="ＭＳ Ｐゴシック" pitchFamily="34" charset="-128"/>
              </a:rPr>
              <a:t>China and the Boxer Rebellion…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4191000" cy="4800600"/>
          </a:xfrm>
        </p:spPr>
        <p:txBody>
          <a:bodyPr rtlCol="0">
            <a:normAutofit fontScale="92500"/>
          </a:bodyPr>
          <a:lstStyle/>
          <a:p>
            <a:pPr indent="-274320" eaLnBrk="1" fontAlgn="auto" hangingPunct="1">
              <a:spcAft>
                <a:spcPts val="0"/>
              </a:spcAft>
              <a:defRPr/>
            </a:pPr>
            <a:r>
              <a:rPr lang="en-US" altLang="en-US" sz="2000" dirty="0" smtClean="0">
                <a:latin typeface="Goudy Old Style" panose="02020502050305020303" pitchFamily="18" charset="0"/>
                <a:ea typeface="ＭＳ Ｐゴシック" pitchFamily="34" charset="-128"/>
              </a:rPr>
              <a:t>The </a:t>
            </a:r>
            <a:r>
              <a:rPr lang="en-US" altLang="en-US" sz="2000" dirty="0" smtClean="0">
                <a:solidFill>
                  <a:srgbClr val="002060"/>
                </a:solidFill>
                <a:latin typeface="Goudy Old Style" panose="02020502050305020303" pitchFamily="18" charset="0"/>
                <a:ea typeface="ＭＳ Ｐゴシック" pitchFamily="34" charset="-128"/>
              </a:rPr>
              <a:t>Boxers</a:t>
            </a:r>
            <a:r>
              <a:rPr lang="en-US" altLang="en-US" sz="2000" dirty="0" smtClean="0">
                <a:latin typeface="Goudy Old Style" panose="02020502050305020303" pitchFamily="18" charset="0"/>
                <a:ea typeface="ＭＳ Ｐゴシック" pitchFamily="34" charset="-128"/>
              </a:rPr>
              <a:t> were a group of Chinese people that resented foreign/western influence and  control of trade and culture in China.</a:t>
            </a:r>
          </a:p>
          <a:p>
            <a:pPr indent="-274320" eaLnBrk="1" fontAlgn="auto" hangingPunct="1">
              <a:spcAft>
                <a:spcPts val="0"/>
              </a:spcAft>
              <a:defRPr/>
            </a:pPr>
            <a:endParaRPr lang="en-US" altLang="en-US" sz="2000" dirty="0" smtClean="0">
              <a:latin typeface="Goudy Old Style" panose="02020502050305020303" pitchFamily="18" charset="0"/>
              <a:ea typeface="ＭＳ Ｐゴシック" pitchFamily="34" charset="-128"/>
            </a:endParaRPr>
          </a:p>
          <a:p>
            <a:pPr indent="-274320" eaLnBrk="1" fontAlgn="auto" hangingPunct="1">
              <a:spcAft>
                <a:spcPts val="0"/>
              </a:spcAft>
              <a:defRPr/>
            </a:pPr>
            <a:r>
              <a:rPr lang="en-US" altLang="en-US" sz="2000" dirty="0" smtClean="0">
                <a:latin typeface="Goudy Old Style" panose="02020502050305020303" pitchFamily="18" charset="0"/>
                <a:ea typeface="ＭＳ Ｐゴシック" pitchFamily="34" charset="-128"/>
              </a:rPr>
              <a:t>The growing resentment led to the Boxer rebellion where Chinese martial artists went around killing any Chinese accepting Christianity and other westerners. </a:t>
            </a:r>
          </a:p>
          <a:p>
            <a:pPr indent="-274320" eaLnBrk="1" fontAlgn="auto" hangingPunct="1">
              <a:spcAft>
                <a:spcPts val="0"/>
              </a:spcAft>
              <a:defRPr/>
            </a:pPr>
            <a:endParaRPr lang="en-US" altLang="en-US" sz="2000" dirty="0">
              <a:latin typeface="Goudy Old Style" panose="02020502050305020303" pitchFamily="18" charset="0"/>
              <a:ea typeface="ＭＳ Ｐゴシック" pitchFamily="34" charset="-128"/>
            </a:endParaRPr>
          </a:p>
          <a:p>
            <a:pPr indent="-274320" eaLnBrk="1" fontAlgn="auto" hangingPunct="1">
              <a:spcAft>
                <a:spcPts val="0"/>
              </a:spcAft>
              <a:defRPr/>
            </a:pPr>
            <a:r>
              <a:rPr lang="en-US" altLang="en-US" sz="2000" dirty="0" smtClean="0">
                <a:latin typeface="Goudy Old Style" panose="02020502050305020303" pitchFamily="18" charset="0"/>
                <a:ea typeface="ＭＳ Ｐゴシック" pitchFamily="34" charset="-128"/>
              </a:rPr>
              <a:t>Thousands of Chinese died as a result of the rebellion, but ultimately it was unsuccessful in stopping western influence and trade in China</a:t>
            </a:r>
            <a:r>
              <a:rPr lang="en-US" altLang="en-US" sz="2800" dirty="0" smtClean="0">
                <a:latin typeface="Goudy Old Style" panose="02020502050305020303" pitchFamily="18" charset="0"/>
                <a:ea typeface="ＭＳ Ｐゴシック" pitchFamily="34" charset="-128"/>
              </a:rPr>
              <a:t>. </a:t>
            </a:r>
          </a:p>
        </p:txBody>
      </p:sp>
      <p:pic>
        <p:nvPicPr>
          <p:cNvPr id="3277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057400"/>
            <a:ext cx="3602939" cy="3022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709228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804863"/>
            <a:ext cx="7024688" cy="723900"/>
          </a:xfrm>
        </p:spPr>
        <p:txBody>
          <a:bodyPr/>
          <a:lstStyle/>
          <a:p>
            <a:pPr algn="ctr" eaLnBrk="1" hangingPunct="1"/>
            <a:r>
              <a:rPr lang="en-US" altLang="en-US" b="1" u="sng" smtClean="0">
                <a:latin typeface="Goudy Old Style" pitchFamily="18" charset="0"/>
                <a:ea typeface="ＭＳ Ｐゴシック" pitchFamily="34" charset="-128"/>
              </a:rPr>
              <a:t>Imperialism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528763"/>
            <a:ext cx="4748213" cy="4719637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latin typeface="Goudy Old Style" panose="02020502050305020303" pitchFamily="18" charset="0"/>
                <a:ea typeface="ＭＳ Ｐゴシック" pitchFamily="34" charset="-128"/>
              </a:rPr>
              <a:t>Was favored by most Americans because they re-elected a pro imperialism president in </a:t>
            </a:r>
            <a:r>
              <a:rPr lang="en-US" altLang="en-US" dirty="0" smtClean="0">
                <a:solidFill>
                  <a:srgbClr val="FF0000"/>
                </a:solidFill>
                <a:latin typeface="Goudy Old Style" panose="02020502050305020303" pitchFamily="18" charset="0"/>
                <a:ea typeface="ＭＳ Ｐゴシック" pitchFamily="34" charset="-128"/>
              </a:rPr>
              <a:t>William </a:t>
            </a:r>
            <a:r>
              <a:rPr lang="en-US" altLang="en-US" dirty="0" err="1" smtClean="0">
                <a:solidFill>
                  <a:srgbClr val="FF0000"/>
                </a:solidFill>
                <a:latin typeface="Goudy Old Style" panose="02020502050305020303" pitchFamily="18" charset="0"/>
                <a:ea typeface="ＭＳ Ｐゴシック" pitchFamily="34" charset="-128"/>
              </a:rPr>
              <a:t>Mckinley</a:t>
            </a:r>
            <a:r>
              <a:rPr lang="en-US" altLang="en-US" dirty="0" smtClean="0">
                <a:latin typeface="Goudy Old Style" panose="02020502050305020303" pitchFamily="18" charset="0"/>
                <a:ea typeface="ＭＳ Ｐゴシック" pitchFamily="34" charset="-128"/>
              </a:rPr>
              <a:t> as opposed to an anti-imperialist </a:t>
            </a:r>
            <a:r>
              <a:rPr lang="en-US" altLang="en-US" dirty="0" smtClean="0">
                <a:solidFill>
                  <a:srgbClr val="002060"/>
                </a:solidFill>
                <a:latin typeface="Goudy Old Style" panose="02020502050305020303" pitchFamily="18" charset="0"/>
                <a:ea typeface="ＭＳ Ｐゴシック" pitchFamily="34" charset="-128"/>
              </a:rPr>
              <a:t>William Jennings Bryan</a:t>
            </a:r>
            <a:r>
              <a:rPr lang="en-US" altLang="en-US" dirty="0" smtClean="0">
                <a:latin typeface="Goudy Old Style" panose="02020502050305020303" pitchFamily="18" charset="0"/>
                <a:ea typeface="ＭＳ Ｐゴシック" pitchFamily="34" charset="-128"/>
              </a:rPr>
              <a:t>.</a:t>
            </a:r>
          </a:p>
          <a:p>
            <a:pPr eaLnBrk="1" hangingPunct="1"/>
            <a:r>
              <a:rPr lang="en-US" altLang="en-US" dirty="0" smtClean="0">
                <a:latin typeface="Goudy Old Style" panose="02020502050305020303" pitchFamily="18" charset="0"/>
                <a:ea typeface="ＭＳ Ｐゴシック" pitchFamily="34" charset="-128"/>
              </a:rPr>
              <a:t>As a result of Imperialism the United States had gained an empire by 1900.</a:t>
            </a:r>
          </a:p>
          <a:p>
            <a:pPr eaLnBrk="1" hangingPunct="1"/>
            <a:r>
              <a:rPr lang="en-US" altLang="en-US" dirty="0" smtClean="0">
                <a:latin typeface="Goudy Old Style" panose="02020502050305020303" pitchFamily="18" charset="0"/>
                <a:ea typeface="ＭＳ Ｐゴシック" pitchFamily="34" charset="-128"/>
              </a:rPr>
              <a:t>Later anti-imperialist sentiments would arise and gain support.</a:t>
            </a:r>
          </a:p>
        </p:txBody>
      </p:sp>
      <p:pic>
        <p:nvPicPr>
          <p:cNvPr id="35844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0" y="2133600"/>
            <a:ext cx="29718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836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</TotalTime>
  <Words>479</Words>
  <Application>Microsoft Office PowerPoint</Application>
  <PresentationFormat>On-screen Show (4:3)</PresentationFormat>
  <Paragraphs>43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Austin</vt:lpstr>
      <vt:lpstr>Chapter 10-Section 3</vt:lpstr>
      <vt:lpstr>The Foraker Act</vt:lpstr>
      <vt:lpstr>The Platt Amendment</vt:lpstr>
      <vt:lpstr>Cuba…</vt:lpstr>
      <vt:lpstr>The Philippines</vt:lpstr>
      <vt:lpstr>Aftermath of the Filipino War…</vt:lpstr>
      <vt:lpstr>China…</vt:lpstr>
      <vt:lpstr>China and the Boxer Rebellion…</vt:lpstr>
      <vt:lpstr>Imperialism</vt:lpstr>
    </vt:vector>
  </TitlesOfParts>
  <Company>Dearborn Public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10-Section 3</dc:title>
  <dc:creator>Windows User</dc:creator>
  <cp:lastModifiedBy>Windows User</cp:lastModifiedBy>
  <cp:revision>2</cp:revision>
  <dcterms:created xsi:type="dcterms:W3CDTF">2018-09-25T12:08:52Z</dcterms:created>
  <dcterms:modified xsi:type="dcterms:W3CDTF">2018-09-27T11:29:43Z</dcterms:modified>
</cp:coreProperties>
</file>