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0B50E5AF-AF89-44AA-9FFF-6B27850AB5F9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840C937-D32F-43FF-99C1-1C3FEE135D5F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0E5AF-AF89-44AA-9FFF-6B27850AB5F9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0C937-D32F-43FF-99C1-1C3FEE135D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0E5AF-AF89-44AA-9FFF-6B27850AB5F9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0C937-D32F-43FF-99C1-1C3FEE135D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0E5AF-AF89-44AA-9FFF-6B27850AB5F9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0C937-D32F-43FF-99C1-1C3FEE135D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0E5AF-AF89-44AA-9FFF-6B27850AB5F9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0C937-D32F-43FF-99C1-1C3FEE135D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0E5AF-AF89-44AA-9FFF-6B27850AB5F9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0C937-D32F-43FF-99C1-1C3FEE135D5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0E5AF-AF89-44AA-9FFF-6B27850AB5F9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0C937-D32F-43FF-99C1-1C3FEE135D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0E5AF-AF89-44AA-9FFF-6B27850AB5F9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0C937-D32F-43FF-99C1-1C3FEE135D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0E5AF-AF89-44AA-9FFF-6B27850AB5F9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0C937-D32F-43FF-99C1-1C3FEE135D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0E5AF-AF89-44AA-9FFF-6B27850AB5F9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0C937-D32F-43FF-99C1-1C3FEE135D5F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0E5AF-AF89-44AA-9FFF-6B27850AB5F9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0C937-D32F-43FF-99C1-1C3FEE135D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0B50E5AF-AF89-44AA-9FFF-6B27850AB5F9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9840C937-D32F-43FF-99C1-1C3FEE135D5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990600"/>
            <a:ext cx="6637338" cy="904875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6000" b="1" u="sng" dirty="0">
                <a:latin typeface="Goudy Old Style" panose="02020502050305020303" pitchFamily="18" charset="0"/>
              </a:rPr>
              <a:t>Chapter 10-Section </a:t>
            </a:r>
            <a:r>
              <a:rPr lang="en-US" sz="6000" b="1" u="sng" dirty="0" smtClean="0">
                <a:latin typeface="Goudy Old Style" panose="02020502050305020303" pitchFamily="18" charset="0"/>
              </a:rPr>
              <a:t>2</a:t>
            </a:r>
            <a:endParaRPr lang="en-US" sz="6000" b="1" u="sng" dirty="0">
              <a:latin typeface="Goudy Old Style" panose="02020502050305020303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5257800"/>
            <a:ext cx="6637338" cy="8382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sz="4000" dirty="0">
                <a:solidFill>
                  <a:srgbClr val="FF0000"/>
                </a:solidFill>
                <a:latin typeface="Goudy Old Style" panose="02020502050305020303" pitchFamily="18" charset="0"/>
                <a:ea typeface="ＭＳ Ｐゴシック" pitchFamily="34" charset="-128"/>
              </a:rPr>
              <a:t>The Spanish-American War</a:t>
            </a:r>
            <a:endParaRPr lang="en-US" sz="4000" dirty="0">
              <a:solidFill>
                <a:srgbClr val="FF0000"/>
              </a:solidFill>
              <a:latin typeface="Goudy Old Style" panose="02020502050305020303" pitchFamily="18" charset="0"/>
            </a:endParaRPr>
          </a:p>
        </p:txBody>
      </p:sp>
      <p:pic>
        <p:nvPicPr>
          <p:cNvPr id="1536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538" y="2106613"/>
            <a:ext cx="4589462" cy="3136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39221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762000"/>
            <a:ext cx="7024688" cy="64611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b="1" u="sng" smtClean="0">
                <a:latin typeface="Goudy Old Style" pitchFamily="18" charset="0"/>
                <a:ea typeface="ＭＳ Ｐゴシック" pitchFamily="34" charset="-128"/>
              </a:rPr>
              <a:t>San Juan Hill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4038600" y="1408112"/>
            <a:ext cx="4648200" cy="4916487"/>
          </a:xfrm>
        </p:spPr>
        <p:txBody>
          <a:bodyPr/>
          <a:lstStyle/>
          <a:p>
            <a:pPr eaLnBrk="1" hangingPunct="1">
              <a:buFont typeface="Arial" charset="0"/>
              <a:buChar char="•"/>
            </a:pPr>
            <a:r>
              <a:rPr lang="en-US" altLang="en-US" sz="2200" dirty="0" smtClean="0">
                <a:solidFill>
                  <a:srgbClr val="FF0000"/>
                </a:solidFill>
                <a:latin typeface="Goudy Old Style" pitchFamily="18" charset="0"/>
              </a:rPr>
              <a:t>The Battle of San Juan Hill </a:t>
            </a:r>
            <a:r>
              <a:rPr lang="en-US" altLang="en-US" sz="2200" dirty="0" smtClean="0">
                <a:latin typeface="Goudy Old Style" pitchFamily="18" charset="0"/>
              </a:rPr>
              <a:t>was most </a:t>
            </a:r>
            <a:r>
              <a:rPr lang="en-US" altLang="en-US" sz="2200" dirty="0" smtClean="0">
                <a:latin typeface="Goudy Old Style" pitchFamily="18" charset="0"/>
              </a:rPr>
              <a:t>famous land battle of the </a:t>
            </a:r>
            <a:r>
              <a:rPr lang="en-US" altLang="en-US" sz="2200" dirty="0" smtClean="0">
                <a:solidFill>
                  <a:srgbClr val="002060"/>
                </a:solidFill>
                <a:latin typeface="Goudy Old Style" pitchFamily="18" charset="0"/>
              </a:rPr>
              <a:t>Spanish-American War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altLang="en-US" sz="2000" dirty="0" smtClean="0">
                <a:latin typeface="Goudy Old Style" pitchFamily="18" charset="0"/>
              </a:rPr>
              <a:t>It began on July 1</a:t>
            </a:r>
            <a:r>
              <a:rPr lang="en-US" altLang="en-US" sz="2000" baseline="30000" dirty="0" smtClean="0">
                <a:latin typeface="Goudy Old Style" pitchFamily="18" charset="0"/>
              </a:rPr>
              <a:t>st</a:t>
            </a:r>
            <a:r>
              <a:rPr lang="en-US" altLang="en-US" sz="2000" dirty="0" smtClean="0">
                <a:latin typeface="Goudy Old Style" pitchFamily="18" charset="0"/>
              </a:rPr>
              <a:t> 1898</a:t>
            </a:r>
          </a:p>
          <a:p>
            <a:pPr eaLnBrk="1" hangingPunct="1">
              <a:buFont typeface="Arial" charset="0"/>
              <a:buChar char="•"/>
            </a:pPr>
            <a:r>
              <a:rPr lang="en-US" altLang="en-US" sz="2200" dirty="0" smtClean="0">
                <a:latin typeface="Goudy Old Style" pitchFamily="18" charset="0"/>
              </a:rPr>
              <a:t>A quick victory over the Spanish fleet in the harbor followed resulting in the complete destruction of the fleet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altLang="en-US" dirty="0" smtClean="0">
                <a:latin typeface="Goudy Old Style" pitchFamily="18" charset="0"/>
              </a:rPr>
              <a:t>Although Roosevelt and his Rough Riders played only a minor role in the battle several newspapers declared him the “</a:t>
            </a:r>
            <a:r>
              <a:rPr lang="en-US" altLang="en-US" dirty="0" smtClean="0">
                <a:solidFill>
                  <a:srgbClr val="FF0000"/>
                </a:solidFill>
                <a:latin typeface="Goudy Old Style" pitchFamily="18" charset="0"/>
              </a:rPr>
              <a:t>Hero of San Juan Hill</a:t>
            </a:r>
            <a:r>
              <a:rPr lang="en-US" altLang="en-US" dirty="0" smtClean="0">
                <a:latin typeface="Goudy Old Style" pitchFamily="18" charset="0"/>
              </a:rPr>
              <a:t>”</a:t>
            </a:r>
          </a:p>
        </p:txBody>
      </p:sp>
      <p:pic>
        <p:nvPicPr>
          <p:cNvPr id="22532" name="Picture 1" descr="RoughRider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494402"/>
            <a:ext cx="2801820" cy="22733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75726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801688"/>
            <a:ext cx="7024688" cy="798512"/>
          </a:xfrm>
        </p:spPr>
        <p:txBody>
          <a:bodyPr/>
          <a:lstStyle/>
          <a:p>
            <a:pPr algn="ctr" eaLnBrk="1" hangingPunct="1"/>
            <a:r>
              <a:rPr lang="en-US" altLang="en-US" b="1" u="sng" smtClean="0">
                <a:latin typeface="Goudy Old Style" pitchFamily="18" charset="0"/>
                <a:ea typeface="ＭＳ Ｐゴシック" pitchFamily="34" charset="-128"/>
              </a:rPr>
              <a:t>Treaty of Paris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752600"/>
            <a:ext cx="4724400" cy="4114800"/>
          </a:xfrm>
        </p:spPr>
        <p:txBody>
          <a:bodyPr/>
          <a:lstStyle/>
          <a:p>
            <a:pPr eaLnBrk="1" hangingPunct="1">
              <a:buFont typeface="Arial" charset="0"/>
              <a:buChar char="•"/>
            </a:pPr>
            <a:r>
              <a:rPr lang="en-US" altLang="en-US" sz="2800" b="1" u="sng" dirty="0" smtClean="0">
                <a:solidFill>
                  <a:srgbClr val="FF0000"/>
                </a:solidFill>
                <a:latin typeface="Goudy Old Style" pitchFamily="18" charset="0"/>
              </a:rPr>
              <a:t>The Treaty of Paris</a:t>
            </a:r>
            <a:r>
              <a:rPr lang="en-US" altLang="en-US" sz="2800" dirty="0" smtClean="0">
                <a:latin typeface="Goudy Old Style" pitchFamily="18" charset="0"/>
              </a:rPr>
              <a:t>-Signed </a:t>
            </a:r>
            <a:r>
              <a:rPr lang="en-US" altLang="en-US" sz="2800" dirty="0" smtClean="0">
                <a:latin typeface="Goudy Old Style" pitchFamily="18" charset="0"/>
              </a:rPr>
              <a:t>on December 10</a:t>
            </a:r>
            <a:r>
              <a:rPr lang="en-US" altLang="en-US" sz="2800" baseline="30000" dirty="0" smtClean="0">
                <a:latin typeface="Goudy Old Style" pitchFamily="18" charset="0"/>
              </a:rPr>
              <a:t>th</a:t>
            </a:r>
            <a:r>
              <a:rPr lang="en-US" altLang="en-US" sz="2800" dirty="0" smtClean="0">
                <a:latin typeface="Goudy Old Style" pitchFamily="18" charset="0"/>
              </a:rPr>
              <a:t>.1898</a:t>
            </a:r>
          </a:p>
          <a:p>
            <a:pPr eaLnBrk="1" hangingPunct="1">
              <a:buFont typeface="Arial" charset="0"/>
              <a:buChar char="•"/>
            </a:pPr>
            <a:r>
              <a:rPr lang="en-US" altLang="en-US" sz="2800" dirty="0" smtClean="0">
                <a:latin typeface="Goudy Old Style" pitchFamily="18" charset="0"/>
              </a:rPr>
              <a:t>Spain freed Cuba and turned over the islands of Guam and Puerto Rico to the United States</a:t>
            </a:r>
          </a:p>
          <a:p>
            <a:pPr eaLnBrk="1" hangingPunct="1">
              <a:buFont typeface="Arial" charset="0"/>
              <a:buChar char="•"/>
            </a:pPr>
            <a:r>
              <a:rPr lang="en-US" altLang="en-US" sz="2800" dirty="0" smtClean="0">
                <a:latin typeface="Goudy Old Style" pitchFamily="18" charset="0"/>
              </a:rPr>
              <a:t>Spain sold the U.S. the Philippine Islands for $20 million dollars</a:t>
            </a:r>
          </a:p>
        </p:txBody>
      </p:sp>
      <p:pic>
        <p:nvPicPr>
          <p:cNvPr id="23556" name="Picture 1" descr="TOP189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75" y="2808383"/>
            <a:ext cx="2889250" cy="2133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71487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1524000" y="685800"/>
            <a:ext cx="7010400" cy="762000"/>
          </a:xfrm>
        </p:spPr>
        <p:txBody>
          <a:bodyPr/>
          <a:lstStyle/>
          <a:p>
            <a:pPr algn="ctr" eaLnBrk="1" hangingPunct="1"/>
            <a:r>
              <a:rPr lang="en-US" altLang="en-US" b="1" u="sng" smtClean="0">
                <a:latin typeface="Goudy Old Style" pitchFamily="18" charset="0"/>
                <a:ea typeface="ＭＳ Ｐゴシック" pitchFamily="34" charset="-128"/>
              </a:rPr>
              <a:t>“Splendid Little War”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962400" cy="4724400"/>
          </a:xfrm>
        </p:spPr>
        <p:txBody>
          <a:bodyPr/>
          <a:lstStyle/>
          <a:p>
            <a:pPr eaLnBrk="1" hangingPunct="1"/>
            <a:r>
              <a:rPr lang="en-US" altLang="en-US" sz="2800" smtClean="0">
                <a:latin typeface="Goudy Old Style" pitchFamily="18" charset="0"/>
                <a:ea typeface="ＭＳ Ｐゴシック" pitchFamily="34" charset="-128"/>
              </a:rPr>
              <a:t>5,462 died, but only 379 in battle during the Spanish American War </a:t>
            </a:r>
          </a:p>
          <a:p>
            <a:pPr eaLnBrk="1" hangingPunct="1"/>
            <a:endParaRPr lang="en-US" altLang="en-US" sz="2800" smtClean="0">
              <a:latin typeface="Goudy Old Style" pitchFamily="18" charset="0"/>
              <a:ea typeface="ＭＳ Ｐゴシック" pitchFamily="34" charset="-128"/>
            </a:endParaRPr>
          </a:p>
          <a:p>
            <a:pPr eaLnBrk="1" hangingPunct="1"/>
            <a:r>
              <a:rPr lang="en-US" altLang="en-US" sz="2800" smtClean="0">
                <a:latin typeface="Goudy Old Style" pitchFamily="18" charset="0"/>
                <a:ea typeface="ＭＳ Ｐゴシック" pitchFamily="34" charset="-128"/>
              </a:rPr>
              <a:t>Most died from diseases </a:t>
            </a:r>
          </a:p>
          <a:p>
            <a:pPr lvl="1" eaLnBrk="1" hangingPunct="1"/>
            <a:r>
              <a:rPr lang="en-US" altLang="en-US" sz="2800" smtClean="0">
                <a:latin typeface="Goudy Old Style" pitchFamily="18" charset="0"/>
                <a:ea typeface="ＭＳ Ｐゴシック" pitchFamily="34" charset="-128"/>
              </a:rPr>
              <a:t>Malaria, typhoid, dysentery or yellow fever</a:t>
            </a:r>
          </a:p>
          <a:p>
            <a:pPr lvl="2" eaLnBrk="1" hangingPunct="1"/>
            <a:r>
              <a:rPr lang="en-US" altLang="en-US" sz="2600" smtClean="0">
                <a:latin typeface="Goudy Old Style" pitchFamily="18" charset="0"/>
                <a:ea typeface="ＭＳ Ｐゴシック" pitchFamily="34" charset="-128"/>
              </a:rPr>
              <a:t>End of Spain’s New World Empire</a:t>
            </a:r>
          </a:p>
        </p:txBody>
      </p:sp>
      <p:pic>
        <p:nvPicPr>
          <p:cNvPr id="25604" name="Picture 4" descr="SpanishAmericanWarCarto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47900"/>
            <a:ext cx="3883025" cy="2895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9756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936625"/>
            <a:ext cx="7024687" cy="72231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b="1" u="sng" smtClean="0">
                <a:latin typeface="Goudy Old Style" pitchFamily="18" charset="0"/>
                <a:ea typeface="ＭＳ Ｐゴシック" pitchFamily="34" charset="-128"/>
              </a:rPr>
              <a:t>Cubans Rebel Against Spain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2057400"/>
            <a:ext cx="4062413" cy="3508375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en-US" altLang="en-US" sz="3200" i="1" dirty="0" smtClean="0">
                <a:solidFill>
                  <a:srgbClr val="FF0000"/>
                </a:solidFill>
                <a:latin typeface="Goudy Old Style" pitchFamily="18" charset="0"/>
                <a:ea typeface="ＭＳ Ｐゴシック" pitchFamily="34" charset="-128"/>
              </a:rPr>
              <a:t>Cuba </a:t>
            </a:r>
            <a:r>
              <a:rPr lang="en-US" altLang="en-US" sz="3200" i="1" dirty="0" err="1" smtClean="0">
                <a:solidFill>
                  <a:srgbClr val="FF0000"/>
                </a:solidFill>
                <a:latin typeface="Goudy Old Style" pitchFamily="18" charset="0"/>
                <a:ea typeface="ＭＳ Ｐゴシック" pitchFamily="34" charset="-128"/>
              </a:rPr>
              <a:t>Libre</a:t>
            </a:r>
            <a:r>
              <a:rPr lang="en-US" altLang="en-US" sz="3200" i="1" dirty="0" smtClean="0">
                <a:latin typeface="Goudy Old Style" pitchFamily="18" charset="0"/>
                <a:ea typeface="ＭＳ Ｐゴシック" pitchFamily="34" charset="-128"/>
              </a:rPr>
              <a:t>!-A term meaning “</a:t>
            </a:r>
            <a:r>
              <a:rPr lang="en-US" altLang="en-US" sz="3200" dirty="0" smtClean="0">
                <a:solidFill>
                  <a:srgbClr val="FF0000"/>
                </a:solidFill>
                <a:latin typeface="Goudy Old Style" pitchFamily="18" charset="0"/>
                <a:ea typeface="ＭＳ Ｐゴシック" pitchFamily="34" charset="-128"/>
              </a:rPr>
              <a:t>a free Cuba</a:t>
            </a:r>
            <a:r>
              <a:rPr lang="en-US" altLang="en-US" sz="3200" dirty="0" smtClean="0">
                <a:latin typeface="Goudy Old Style" pitchFamily="18" charset="0"/>
                <a:ea typeface="ＭＳ Ｐゴシック" pitchFamily="34" charset="-128"/>
              </a:rPr>
              <a:t>”</a:t>
            </a:r>
          </a:p>
          <a:p>
            <a:pPr eaLnBrk="1" hangingPunct="1"/>
            <a:endParaRPr lang="en-US" altLang="en-US" sz="3200" dirty="0" smtClean="0">
              <a:latin typeface="Goudy Old Style" pitchFamily="18" charset="0"/>
              <a:ea typeface="ＭＳ Ｐゴシック" pitchFamily="34" charset="-128"/>
            </a:endParaRPr>
          </a:p>
          <a:p>
            <a:pPr eaLnBrk="1" hangingPunct="1"/>
            <a:r>
              <a:rPr lang="en-US" altLang="en-US" sz="3200" dirty="0" smtClean="0">
                <a:solidFill>
                  <a:srgbClr val="FF0000"/>
                </a:solidFill>
                <a:latin typeface="Goudy Old Style" pitchFamily="18" charset="0"/>
                <a:ea typeface="ＭＳ Ｐゴシック" pitchFamily="34" charset="-128"/>
              </a:rPr>
              <a:t>Jose Marti</a:t>
            </a:r>
            <a:r>
              <a:rPr lang="en-US" altLang="en-US" sz="3200" dirty="0" smtClean="0">
                <a:latin typeface="Goudy Old Style" pitchFamily="18" charset="0"/>
                <a:ea typeface="ＭＳ Ｐゴシック" pitchFamily="34" charset="-128"/>
              </a:rPr>
              <a:t>-Cuban poet and journalist who wanted Cuba to be an independent nation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i="1" dirty="0" smtClean="0">
              <a:ea typeface="ＭＳ Ｐゴシック" pitchFamily="34" charset="-128"/>
            </a:endParaRPr>
          </a:p>
        </p:txBody>
      </p:sp>
      <p:pic>
        <p:nvPicPr>
          <p:cNvPr id="15364" name="Picture 1" descr="Jose Mart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075" y="2166937"/>
            <a:ext cx="2387600" cy="3403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73847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8" name="Picture 6" descr="Image result for cuba and flor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90600"/>
            <a:ext cx="7391400" cy="4991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50363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914400"/>
            <a:ext cx="7024688" cy="798513"/>
          </a:xfrm>
        </p:spPr>
        <p:txBody>
          <a:bodyPr/>
          <a:lstStyle/>
          <a:p>
            <a:pPr algn="ctr" eaLnBrk="1" hangingPunct="1"/>
            <a:r>
              <a:rPr lang="en-US" altLang="en-US" b="1" u="sng" smtClean="0">
                <a:latin typeface="Goudy Old Style" pitchFamily="18" charset="0"/>
                <a:ea typeface="ＭＳ Ｐゴシック" pitchFamily="34" charset="-128"/>
              </a:rPr>
              <a:t>War Fever Escalates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4191000" y="2057400"/>
            <a:ext cx="4191000" cy="4114800"/>
          </a:xfrm>
        </p:spPr>
        <p:txBody>
          <a:bodyPr/>
          <a:lstStyle/>
          <a:p>
            <a:pPr eaLnBrk="1" hangingPunct="1"/>
            <a:r>
              <a:rPr lang="en-US" altLang="en-US" sz="2800" smtClean="0">
                <a:latin typeface="Goudy Old Style" pitchFamily="18" charset="0"/>
                <a:ea typeface="ＭＳ Ｐゴシック" pitchFamily="34" charset="-128"/>
              </a:rPr>
              <a:t>Valeriano Weyler-Sent by Spain to Cuba in order to restore order</a:t>
            </a:r>
          </a:p>
          <a:p>
            <a:pPr eaLnBrk="1" hangingPunct="1"/>
            <a:endParaRPr lang="en-US" altLang="en-US" sz="2800" smtClean="0">
              <a:latin typeface="Goudy Old Style" pitchFamily="18" charset="0"/>
              <a:ea typeface="ＭＳ Ｐゴシック" pitchFamily="34" charset="-128"/>
            </a:endParaRPr>
          </a:p>
          <a:p>
            <a:pPr eaLnBrk="1" hangingPunct="1"/>
            <a:r>
              <a:rPr lang="en-US" altLang="en-US" sz="2800" smtClean="0">
                <a:latin typeface="Goudy Old Style" pitchFamily="18" charset="0"/>
                <a:ea typeface="ＭＳ Ｐゴシック" pitchFamily="34" charset="-128"/>
              </a:rPr>
              <a:t>Gathered more than 300,000 Cubans into concentration camps where many died of hunger and disease</a:t>
            </a:r>
          </a:p>
        </p:txBody>
      </p:sp>
      <p:pic>
        <p:nvPicPr>
          <p:cNvPr id="16388" name="Picture 1" descr="Weyl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09800"/>
            <a:ext cx="2970213" cy="3479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85101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685800"/>
            <a:ext cx="7024688" cy="746125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b="1" u="sng" smtClean="0">
                <a:latin typeface="Goudy Old Style" pitchFamily="18" charset="0"/>
                <a:ea typeface="ＭＳ Ｐゴシック" pitchFamily="34" charset="-128"/>
              </a:rPr>
              <a:t>Yellow Journalism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412875"/>
            <a:ext cx="4648200" cy="4462463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altLang="en-US" sz="2300" b="1" u="sng" dirty="0" smtClean="0">
                <a:solidFill>
                  <a:srgbClr val="FF0000"/>
                </a:solidFill>
                <a:latin typeface="Goudy Old Style" pitchFamily="18" charset="0"/>
                <a:ea typeface="ＭＳ Ｐゴシック" pitchFamily="34" charset="-128"/>
              </a:rPr>
              <a:t>Yellow Journalism</a:t>
            </a:r>
            <a:r>
              <a:rPr lang="en-US" altLang="en-US" sz="2300" dirty="0" smtClean="0">
                <a:latin typeface="Goudy Old Style" pitchFamily="18" charset="0"/>
                <a:ea typeface="ＭＳ Ｐゴシック" pitchFamily="34" charset="-128"/>
              </a:rPr>
              <a:t>-The use of sensationalized and exaggerated reporting by newspapers or magazines to attract readers</a:t>
            </a:r>
          </a:p>
          <a:p>
            <a:pPr eaLnBrk="1" hangingPunct="1"/>
            <a:endParaRPr lang="en-US" altLang="en-US" sz="2300" dirty="0" smtClean="0">
              <a:latin typeface="Goudy Old Style" pitchFamily="18" charset="0"/>
              <a:ea typeface="ＭＳ Ｐゴシック" pitchFamily="34" charset="-128"/>
            </a:endParaRPr>
          </a:p>
          <a:p>
            <a:pPr eaLnBrk="1" hangingPunct="1"/>
            <a:r>
              <a:rPr lang="en-US" altLang="en-US" sz="2300" dirty="0" err="1" smtClean="0">
                <a:latin typeface="Goudy Old Style" pitchFamily="18" charset="0"/>
                <a:ea typeface="ＭＳ Ｐゴシック" pitchFamily="34" charset="-128"/>
              </a:rPr>
              <a:t>Weyler</a:t>
            </a:r>
            <a:r>
              <a:rPr lang="ja-JP" altLang="en-US" sz="2300" dirty="0" smtClean="0">
                <a:latin typeface="Goudy Old Style" pitchFamily="18" charset="0"/>
                <a:ea typeface="ＭＳ Ｐゴシック" pitchFamily="34" charset="-128"/>
              </a:rPr>
              <a:t>’</a:t>
            </a:r>
            <a:r>
              <a:rPr lang="en-US" altLang="ja-JP" sz="2300" dirty="0" smtClean="0">
                <a:latin typeface="Goudy Old Style" pitchFamily="18" charset="0"/>
                <a:ea typeface="ＭＳ Ｐゴシック" pitchFamily="34" charset="-128"/>
              </a:rPr>
              <a:t>s actions fueled a war of words between the </a:t>
            </a:r>
            <a:r>
              <a:rPr lang="en-US" altLang="ja-JP" sz="2300" i="1" dirty="0" smtClean="0">
                <a:solidFill>
                  <a:srgbClr val="FF0000"/>
                </a:solidFill>
                <a:latin typeface="Goudy Old Style" pitchFamily="18" charset="0"/>
                <a:ea typeface="ＭＳ Ｐゴシック" pitchFamily="34" charset="-128"/>
              </a:rPr>
              <a:t>New York Journal</a:t>
            </a:r>
            <a:r>
              <a:rPr lang="en-US" altLang="ja-JP" sz="2300" dirty="0" smtClean="0">
                <a:solidFill>
                  <a:srgbClr val="FF0000"/>
                </a:solidFill>
                <a:latin typeface="Goudy Old Style" pitchFamily="18" charset="0"/>
                <a:ea typeface="ＭＳ Ｐゴシック" pitchFamily="34" charset="-128"/>
              </a:rPr>
              <a:t> </a:t>
            </a:r>
            <a:r>
              <a:rPr lang="en-US" altLang="ja-JP" sz="2300" dirty="0" smtClean="0">
                <a:latin typeface="Goudy Old Style" pitchFamily="18" charset="0"/>
                <a:ea typeface="ＭＳ Ｐゴシック" pitchFamily="34" charset="-128"/>
              </a:rPr>
              <a:t>and the </a:t>
            </a:r>
            <a:r>
              <a:rPr lang="en-US" altLang="ja-JP" sz="2300" i="1" dirty="0" smtClean="0">
                <a:solidFill>
                  <a:srgbClr val="FF0000"/>
                </a:solidFill>
                <a:latin typeface="Goudy Old Style" pitchFamily="18" charset="0"/>
                <a:ea typeface="ＭＳ Ｐゴシック" pitchFamily="34" charset="-128"/>
              </a:rPr>
              <a:t>New York World</a:t>
            </a:r>
          </a:p>
          <a:p>
            <a:pPr eaLnBrk="1" hangingPunct="1"/>
            <a:endParaRPr lang="en-US" altLang="en-US" sz="2300" i="1" dirty="0" smtClean="0">
              <a:latin typeface="Goudy Old Style" pitchFamily="18" charset="0"/>
              <a:ea typeface="ＭＳ Ｐゴシック" pitchFamily="34" charset="-128"/>
            </a:endParaRPr>
          </a:p>
          <a:p>
            <a:pPr eaLnBrk="1" hangingPunct="1"/>
            <a:r>
              <a:rPr lang="en-US" altLang="en-US" sz="2300" i="1" dirty="0" smtClean="0">
                <a:solidFill>
                  <a:srgbClr val="FF0000"/>
                </a:solidFill>
                <a:latin typeface="Goudy Old Style" pitchFamily="18" charset="0"/>
                <a:ea typeface="ＭＳ Ｐゴシック" pitchFamily="34" charset="-128"/>
              </a:rPr>
              <a:t>New York Journal</a:t>
            </a:r>
            <a:r>
              <a:rPr lang="en-US" altLang="en-US" sz="2300" i="1" dirty="0" smtClean="0">
                <a:latin typeface="Goudy Old Style" pitchFamily="18" charset="0"/>
                <a:ea typeface="ＭＳ Ｐゴシック" pitchFamily="34" charset="-128"/>
              </a:rPr>
              <a:t>-</a:t>
            </a:r>
            <a:r>
              <a:rPr lang="en-US" altLang="en-US" sz="2300" dirty="0" smtClean="0">
                <a:latin typeface="Goudy Old Style" pitchFamily="18" charset="0"/>
                <a:ea typeface="ＭＳ Ｐゴシック" pitchFamily="34" charset="-128"/>
              </a:rPr>
              <a:t>William Randolph Hearst</a:t>
            </a:r>
            <a:endParaRPr lang="en-US" altLang="en-US" sz="2300" i="1" dirty="0" smtClean="0">
              <a:latin typeface="Goudy Old Style" pitchFamily="18" charset="0"/>
              <a:ea typeface="ＭＳ Ｐゴシック" pitchFamily="34" charset="-128"/>
            </a:endParaRPr>
          </a:p>
          <a:p>
            <a:pPr eaLnBrk="1" hangingPunct="1"/>
            <a:endParaRPr lang="en-US" altLang="en-US" sz="2300" i="1" dirty="0" smtClean="0">
              <a:latin typeface="Goudy Old Style" pitchFamily="18" charset="0"/>
              <a:ea typeface="ＭＳ Ｐゴシック" pitchFamily="34" charset="-128"/>
            </a:endParaRPr>
          </a:p>
          <a:p>
            <a:pPr eaLnBrk="1" hangingPunct="1"/>
            <a:r>
              <a:rPr lang="en-US" altLang="en-US" sz="2300" i="1" dirty="0" smtClean="0">
                <a:solidFill>
                  <a:srgbClr val="FF0000"/>
                </a:solidFill>
                <a:latin typeface="Goudy Old Style" pitchFamily="18" charset="0"/>
                <a:ea typeface="ＭＳ Ｐゴシック" pitchFamily="34" charset="-128"/>
              </a:rPr>
              <a:t>New York World</a:t>
            </a:r>
            <a:r>
              <a:rPr lang="en-US" altLang="en-US" sz="2300" i="1" dirty="0" smtClean="0">
                <a:latin typeface="Goudy Old Style" pitchFamily="18" charset="0"/>
                <a:ea typeface="ＭＳ Ｐゴシック" pitchFamily="34" charset="-128"/>
              </a:rPr>
              <a:t>-</a:t>
            </a:r>
            <a:r>
              <a:rPr lang="en-US" altLang="en-US" sz="2300" dirty="0" smtClean="0">
                <a:latin typeface="Goudy Old Style" pitchFamily="18" charset="0"/>
                <a:ea typeface="ＭＳ Ｐゴシック" pitchFamily="34" charset="-128"/>
              </a:rPr>
              <a:t>Joseph Pulitzer </a:t>
            </a:r>
            <a:endParaRPr lang="en-US" altLang="en-US" sz="2300" i="1" dirty="0" smtClean="0">
              <a:latin typeface="Goudy Old Style" pitchFamily="18" charset="0"/>
              <a:ea typeface="ＭＳ Ｐゴシック" pitchFamily="34" charset="-128"/>
            </a:endParaRPr>
          </a:p>
        </p:txBody>
      </p:sp>
      <p:pic>
        <p:nvPicPr>
          <p:cNvPr id="19460" name="Picture 1" descr="Yellow Journalis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912938"/>
            <a:ext cx="3038475" cy="348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8775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725488"/>
            <a:ext cx="7024688" cy="798512"/>
          </a:xfrm>
        </p:spPr>
        <p:txBody>
          <a:bodyPr/>
          <a:lstStyle/>
          <a:p>
            <a:pPr algn="ctr" eaLnBrk="1" hangingPunct="1"/>
            <a:r>
              <a:rPr lang="en-US" altLang="en-US" b="1" u="sng" smtClean="0">
                <a:latin typeface="Goudy Old Style" pitchFamily="18" charset="0"/>
                <a:ea typeface="ＭＳ Ｐゴシック" pitchFamily="34" charset="-128"/>
              </a:rPr>
              <a:t>The De Lome Letter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5105400" cy="5562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700" dirty="0" smtClean="0">
                <a:latin typeface="Goudy Old Style" pitchFamily="18" charset="0"/>
                <a:ea typeface="ＭＳ Ｐゴシック" pitchFamily="34" charset="-128"/>
              </a:rPr>
              <a:t>1898 published by the </a:t>
            </a:r>
            <a:r>
              <a:rPr lang="en-US" altLang="en-US" sz="2700" i="1" dirty="0" smtClean="0">
                <a:solidFill>
                  <a:srgbClr val="FF0000"/>
                </a:solidFill>
                <a:latin typeface="Goudy Old Style" pitchFamily="18" charset="0"/>
                <a:ea typeface="ＭＳ Ｐゴシック" pitchFamily="34" charset="-128"/>
              </a:rPr>
              <a:t>New York Journal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700" dirty="0" smtClean="0">
                <a:latin typeface="Goudy Old Style" pitchFamily="18" charset="0"/>
                <a:ea typeface="ＭＳ Ｐゴシック" pitchFamily="34" charset="-128"/>
              </a:rPr>
              <a:t>Written by </a:t>
            </a:r>
            <a:r>
              <a:rPr lang="en-US" altLang="en-US" sz="2700" dirty="0" smtClean="0">
                <a:solidFill>
                  <a:srgbClr val="FF0000"/>
                </a:solidFill>
                <a:latin typeface="Goudy Old Style" pitchFamily="18" charset="0"/>
                <a:ea typeface="ＭＳ Ｐゴシック" pitchFamily="34" charset="-128"/>
              </a:rPr>
              <a:t>Enrique </a:t>
            </a:r>
            <a:r>
              <a:rPr lang="en-US" altLang="en-US" sz="2700" dirty="0" err="1" smtClean="0">
                <a:solidFill>
                  <a:srgbClr val="FF0000"/>
                </a:solidFill>
                <a:latin typeface="Goudy Old Style" pitchFamily="18" charset="0"/>
                <a:ea typeface="ＭＳ Ｐゴシック" pitchFamily="34" charset="-128"/>
              </a:rPr>
              <a:t>Dupuy</a:t>
            </a:r>
            <a:r>
              <a:rPr lang="en-US" altLang="en-US" sz="2700" dirty="0" smtClean="0">
                <a:solidFill>
                  <a:srgbClr val="FF0000"/>
                </a:solidFill>
                <a:latin typeface="Goudy Old Style" pitchFamily="18" charset="0"/>
                <a:ea typeface="ＭＳ Ｐゴシック" pitchFamily="34" charset="-128"/>
              </a:rPr>
              <a:t> de </a:t>
            </a:r>
            <a:r>
              <a:rPr lang="en-US" altLang="en-US" sz="2700" dirty="0" err="1" smtClean="0">
                <a:solidFill>
                  <a:srgbClr val="FF0000"/>
                </a:solidFill>
                <a:latin typeface="Goudy Old Style" pitchFamily="18" charset="0"/>
                <a:ea typeface="ＭＳ Ｐゴシック" pitchFamily="34" charset="-128"/>
              </a:rPr>
              <a:t>Lome</a:t>
            </a:r>
            <a:r>
              <a:rPr lang="en-US" altLang="en-US" sz="2700" dirty="0" smtClean="0">
                <a:latin typeface="Goudy Old Style" pitchFamily="18" charset="0"/>
                <a:ea typeface="ＭＳ Ｐゴシック" pitchFamily="34" charset="-128"/>
              </a:rPr>
              <a:t> the Spanish minister to the United States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700" dirty="0" smtClean="0">
                <a:latin typeface="Goudy Old Style" pitchFamily="18" charset="0"/>
                <a:ea typeface="ＭＳ Ｐゴシック" pitchFamily="34" charset="-128"/>
              </a:rPr>
              <a:t>Criticized President McKinley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 smtClean="0">
                <a:latin typeface="Goudy Old Style" pitchFamily="18" charset="0"/>
                <a:ea typeface="ＭＳ Ｐゴシック" pitchFamily="34" charset="-128"/>
              </a:rPr>
              <a:t>“</a:t>
            </a:r>
            <a:r>
              <a:rPr lang="en-US" altLang="en-US" sz="2400" dirty="0" smtClean="0">
                <a:solidFill>
                  <a:srgbClr val="FF0000"/>
                </a:solidFill>
                <a:latin typeface="Goudy Old Style" pitchFamily="18" charset="0"/>
                <a:ea typeface="ＭＳ Ｐゴシック" pitchFamily="34" charset="-128"/>
              </a:rPr>
              <a:t>Weak and a bidder for the admiration of the crowd</a:t>
            </a:r>
            <a:r>
              <a:rPr lang="en-US" altLang="en-US" sz="2400" dirty="0" smtClean="0">
                <a:latin typeface="Goudy Old Style" pitchFamily="18" charset="0"/>
                <a:ea typeface="ＭＳ Ｐゴシック" pitchFamily="34" charset="-128"/>
              </a:rPr>
              <a:t>”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–"/>
            </a:pPr>
            <a:r>
              <a:rPr lang="en-US" altLang="en-US" sz="2700" dirty="0" smtClean="0">
                <a:latin typeface="Goudy Old Style" pitchFamily="18" charset="0"/>
                <a:ea typeface="ＭＳ Ｐゴシック" pitchFamily="34" charset="-128"/>
              </a:rPr>
              <a:t>Why is this such a big deal?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 smtClean="0">
                <a:latin typeface="Goudy Old Style" pitchFamily="18" charset="0"/>
                <a:ea typeface="ＭＳ Ｐゴシック" pitchFamily="34" charset="-128"/>
              </a:rPr>
              <a:t>Roosevelt had been bad mouthing McKinley for quite some time. (Called him “</a:t>
            </a:r>
            <a:r>
              <a:rPr lang="en-US" altLang="en-US" sz="2400" dirty="0" smtClean="0">
                <a:solidFill>
                  <a:srgbClr val="FF0000"/>
                </a:solidFill>
                <a:latin typeface="Goudy Old Style" pitchFamily="18" charset="0"/>
                <a:ea typeface="ＭＳ Ｐゴシック" pitchFamily="34" charset="-128"/>
              </a:rPr>
              <a:t>White livered</a:t>
            </a:r>
            <a:r>
              <a:rPr lang="en-US" altLang="en-US" sz="2400" dirty="0" smtClean="0">
                <a:latin typeface="Goudy Old Style" pitchFamily="18" charset="0"/>
                <a:ea typeface="ＭＳ Ｐゴシック" pitchFamily="34" charset="-128"/>
              </a:rPr>
              <a:t>” and that McKinley “</a:t>
            </a:r>
            <a:r>
              <a:rPr lang="en-US" altLang="en-US" sz="2400" dirty="0" smtClean="0">
                <a:solidFill>
                  <a:srgbClr val="FF0000"/>
                </a:solidFill>
                <a:latin typeface="Goudy Old Style" pitchFamily="18" charset="0"/>
                <a:ea typeface="ＭＳ Ｐゴシック" pitchFamily="34" charset="-128"/>
              </a:rPr>
              <a:t>had the backbone of a chocolate éclair</a:t>
            </a:r>
            <a:r>
              <a:rPr lang="en-US" altLang="en-US" sz="2400" dirty="0" smtClean="0">
                <a:latin typeface="Goudy Old Style" pitchFamily="18" charset="0"/>
                <a:ea typeface="ＭＳ Ｐゴシック" pitchFamily="34" charset="-128"/>
              </a:rPr>
              <a:t>”)</a:t>
            </a:r>
          </a:p>
          <a:p>
            <a:pPr lvl="1" eaLnBrk="1" hangingPunct="1">
              <a:lnSpc>
                <a:spcPct val="80000"/>
              </a:lnSpc>
            </a:pPr>
            <a:endParaRPr lang="en-US" altLang="en-US" sz="240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en-US" sz="270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2700" dirty="0" smtClean="0">
              <a:ea typeface="ＭＳ Ｐゴシック" pitchFamily="34" charset="-128"/>
            </a:endParaRPr>
          </a:p>
        </p:txBody>
      </p:sp>
      <p:pic>
        <p:nvPicPr>
          <p:cNvPr id="19460" name="Picture 1" descr="delom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057400"/>
            <a:ext cx="2671763" cy="3149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01732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703263"/>
            <a:ext cx="7024688" cy="646112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b="1" u="sng" smtClean="0">
                <a:latin typeface="Goudy Old Style" pitchFamily="18" charset="0"/>
                <a:ea typeface="ＭＳ Ｐゴシック" pitchFamily="34" charset="-128"/>
              </a:rPr>
              <a:t>The U.S.S. Maine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4114800" y="1524000"/>
            <a:ext cx="4419600" cy="4648200"/>
          </a:xfrm>
        </p:spPr>
        <p:txBody>
          <a:bodyPr rtlCol="0">
            <a:normAutofit fontScale="85000" lnSpcReduction="20000"/>
          </a:bodyPr>
          <a:lstStyle/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 altLang="en-US" sz="3300" dirty="0" smtClean="0">
                <a:latin typeface="Goudy Old Style" panose="02020502050305020303" pitchFamily="18" charset="0"/>
                <a:ea typeface="ＭＳ Ｐゴシック" pitchFamily="34" charset="-128"/>
              </a:rPr>
              <a:t>Feb. 15th 1898 a U.S. ship named the </a:t>
            </a:r>
            <a:r>
              <a:rPr lang="en-US" altLang="en-US" sz="3300" dirty="0" smtClean="0">
                <a:solidFill>
                  <a:srgbClr val="FF0000"/>
                </a:solidFill>
                <a:latin typeface="Goudy Old Style" panose="02020502050305020303" pitchFamily="18" charset="0"/>
                <a:ea typeface="ＭＳ Ｐゴシック" pitchFamily="34" charset="-128"/>
              </a:rPr>
              <a:t>USS Maine </a:t>
            </a:r>
            <a:r>
              <a:rPr lang="en-US" altLang="en-US" sz="3300" dirty="0" smtClean="0">
                <a:latin typeface="Goudy Old Style" panose="02020502050305020303" pitchFamily="18" charset="0"/>
                <a:ea typeface="ＭＳ Ｐゴシック" pitchFamily="34" charset="-128"/>
              </a:rPr>
              <a:t>exploded outside of Havana, Cuba</a:t>
            </a:r>
          </a:p>
          <a:p>
            <a:pPr lvl="1" indent="-274320" eaLnBrk="1" fontAlgn="auto" hangingPunct="1">
              <a:spcAft>
                <a:spcPts val="0"/>
              </a:spcAft>
              <a:defRPr/>
            </a:pPr>
            <a:r>
              <a:rPr lang="en-US" altLang="en-US" sz="3300" dirty="0" smtClean="0">
                <a:latin typeface="Goudy Old Style" panose="02020502050305020303" pitchFamily="18" charset="0"/>
                <a:ea typeface="ＭＳ Ｐゴシック" pitchFamily="34" charset="-128"/>
              </a:rPr>
              <a:t>266 were killed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 altLang="en-US" sz="3300" dirty="0" smtClean="0">
                <a:latin typeface="Goudy Old Style" panose="02020502050305020303" pitchFamily="18" charset="0"/>
                <a:ea typeface="ＭＳ Ｐゴシック" pitchFamily="34" charset="-128"/>
              </a:rPr>
              <a:t>Blame was directed at the Spanish 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 altLang="en-US" sz="3300" dirty="0" smtClean="0">
                <a:latin typeface="Goudy Old Style" panose="02020502050305020303" pitchFamily="18" charset="0"/>
                <a:ea typeface="ＭＳ Ｐゴシック" pitchFamily="34" charset="-128"/>
              </a:rPr>
              <a:t>“</a:t>
            </a:r>
            <a:r>
              <a:rPr lang="en-US" altLang="en-US" sz="3300" dirty="0" smtClean="0">
                <a:solidFill>
                  <a:srgbClr val="FF0000"/>
                </a:solidFill>
                <a:latin typeface="Goudy Old Style" panose="02020502050305020303" pitchFamily="18" charset="0"/>
                <a:ea typeface="ＭＳ Ｐゴシック" pitchFamily="34" charset="-128"/>
              </a:rPr>
              <a:t>Remember the </a:t>
            </a:r>
            <a:r>
              <a:rPr lang="en-US" altLang="en-US" sz="3300" i="1" dirty="0" smtClean="0">
                <a:solidFill>
                  <a:srgbClr val="FF0000"/>
                </a:solidFill>
                <a:latin typeface="Goudy Old Style" panose="02020502050305020303" pitchFamily="18" charset="0"/>
                <a:ea typeface="ＭＳ Ｐゴシック" pitchFamily="34" charset="-128"/>
              </a:rPr>
              <a:t>Maine</a:t>
            </a:r>
            <a:r>
              <a:rPr lang="en-US" altLang="en-US" sz="3300" dirty="0" smtClean="0">
                <a:latin typeface="Goudy Old Style" panose="02020502050305020303" pitchFamily="18" charset="0"/>
                <a:ea typeface="ＭＳ Ｐゴシック" pitchFamily="34" charset="-128"/>
              </a:rPr>
              <a:t>!!” becomes battle cry for war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 altLang="en-US" sz="3300" dirty="0" smtClean="0">
                <a:latin typeface="Goudy Old Style" panose="02020502050305020303" pitchFamily="18" charset="0"/>
                <a:ea typeface="ＭＳ Ｐゴシック" pitchFamily="34" charset="-128"/>
              </a:rPr>
              <a:t>In 1976 a study proves the sinking of the </a:t>
            </a:r>
            <a:r>
              <a:rPr lang="en-US" altLang="en-US" sz="3300" i="1" dirty="0" smtClean="0">
                <a:latin typeface="Goudy Old Style" panose="02020502050305020303" pitchFamily="18" charset="0"/>
                <a:ea typeface="ＭＳ Ｐゴシック" pitchFamily="34" charset="-128"/>
              </a:rPr>
              <a:t>Maine</a:t>
            </a:r>
            <a:r>
              <a:rPr lang="en-US" altLang="en-US" sz="3300" dirty="0" smtClean="0">
                <a:latin typeface="Goudy Old Style" panose="02020502050305020303" pitchFamily="18" charset="0"/>
                <a:ea typeface="ＭＳ Ｐゴシック" pitchFamily="34" charset="-128"/>
              </a:rPr>
              <a:t> was most likely an accident</a:t>
            </a:r>
          </a:p>
          <a:p>
            <a:pPr indent="-27432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altLang="en-US" dirty="0" smtClean="0">
              <a:ea typeface="ＭＳ Ｐゴシック" pitchFamily="34" charset="-128"/>
            </a:endParaRPr>
          </a:p>
        </p:txBody>
      </p:sp>
      <p:pic>
        <p:nvPicPr>
          <p:cNvPr id="21508" name="Picture 1" descr="main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81200"/>
            <a:ext cx="2986088" cy="392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510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838200"/>
            <a:ext cx="7024688" cy="72231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b="1" u="sng" smtClean="0">
                <a:latin typeface="Goudy Old Style" pitchFamily="18" charset="0"/>
                <a:ea typeface="ＭＳ Ｐゴシック" pitchFamily="34" charset="-128"/>
              </a:rPr>
              <a:t>War in the Philippines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3657600" y="1981200"/>
            <a:ext cx="5029200" cy="4114800"/>
          </a:xfrm>
        </p:spPr>
        <p:txBody>
          <a:bodyPr rtlCol="0">
            <a:normAutofit fontScale="92500"/>
          </a:bodyPr>
          <a:lstStyle/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 altLang="en-US" sz="3000" dirty="0" smtClean="0">
                <a:latin typeface="Goudy Old Style" panose="02020502050305020303" pitchFamily="18" charset="0"/>
                <a:ea typeface="ＭＳ Ｐゴシック" pitchFamily="34" charset="-128"/>
              </a:rPr>
              <a:t>First battle of the Spanish-American War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 altLang="en-US" sz="3000" dirty="0" smtClean="0">
                <a:solidFill>
                  <a:srgbClr val="FF0000"/>
                </a:solidFill>
                <a:latin typeface="Goudy Old Style" panose="02020502050305020303" pitchFamily="18" charset="0"/>
                <a:ea typeface="ＭＳ Ｐゴシック" pitchFamily="34" charset="-128"/>
              </a:rPr>
              <a:t>George Dewey </a:t>
            </a:r>
            <a:r>
              <a:rPr lang="en-US" altLang="en-US" sz="3000" dirty="0" smtClean="0">
                <a:latin typeface="Goudy Old Style" panose="02020502050305020303" pitchFamily="18" charset="0"/>
                <a:ea typeface="ＭＳ Ｐゴシック" pitchFamily="34" charset="-128"/>
              </a:rPr>
              <a:t>the commander of one of the U.S. Navy fleets defeated a fleet of Spanish ships at Manila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 altLang="en-US" sz="3000" dirty="0" smtClean="0">
                <a:latin typeface="Goudy Old Style" panose="02020502050305020303" pitchFamily="18" charset="0"/>
                <a:ea typeface="ＭＳ Ｐゴシック" pitchFamily="34" charset="-128"/>
              </a:rPr>
              <a:t>This victory allowed American troops to take land in the Philippines</a:t>
            </a:r>
          </a:p>
          <a:p>
            <a:pPr indent="-27432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altLang="en-US" sz="3000" dirty="0" smtClean="0">
              <a:ea typeface="ＭＳ Ｐゴシック" pitchFamily="34" charset="-128"/>
            </a:endParaRPr>
          </a:p>
        </p:txBody>
      </p:sp>
      <p:pic>
        <p:nvPicPr>
          <p:cNvPr id="20484" name="Picture 1" descr="Admiral_George_Dewe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133600"/>
            <a:ext cx="2638749" cy="34893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82495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762000"/>
            <a:ext cx="7024688" cy="798513"/>
          </a:xfrm>
        </p:spPr>
        <p:txBody>
          <a:bodyPr/>
          <a:lstStyle/>
          <a:p>
            <a:pPr algn="ctr" eaLnBrk="1" hangingPunct="1"/>
            <a:r>
              <a:rPr lang="en-US" altLang="en-US" b="1" u="sng" dirty="0" smtClean="0">
                <a:latin typeface="Goudy Old Style" pitchFamily="18" charset="0"/>
                <a:ea typeface="ＭＳ Ｐゴシック" pitchFamily="34" charset="-128"/>
              </a:rPr>
              <a:t>War in the Caribbean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676401"/>
            <a:ext cx="4495800" cy="4648200"/>
          </a:xfrm>
        </p:spPr>
        <p:txBody>
          <a:bodyPr rtlCol="0">
            <a:normAutofit fontScale="85000" lnSpcReduction="20000"/>
          </a:bodyPr>
          <a:lstStyle/>
          <a:p>
            <a:pPr indent="-274320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altLang="en-US" sz="3800" dirty="0" smtClean="0">
                <a:latin typeface="Goudy Old Style" panose="02020502050305020303" pitchFamily="18" charset="0"/>
                <a:ea typeface="ＭＳ Ｐゴシック" pitchFamily="34" charset="-128"/>
              </a:rPr>
              <a:t>The Naval blockade of Cuba was designed to block the Spanish Navy Fleet from leaving the harbor of Santiago de Cuba</a:t>
            </a:r>
          </a:p>
          <a:p>
            <a:pPr indent="-274320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en-US" altLang="en-US" sz="3800" dirty="0" smtClean="0">
              <a:latin typeface="Goudy Old Style" panose="02020502050305020303" pitchFamily="18" charset="0"/>
              <a:ea typeface="ＭＳ Ｐゴシック" pitchFamily="34" charset="-128"/>
            </a:endParaRPr>
          </a:p>
          <a:p>
            <a:pPr indent="-274320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altLang="en-US" sz="3800" b="1" u="sng" dirty="0" smtClean="0">
                <a:solidFill>
                  <a:srgbClr val="FF0000"/>
                </a:solidFill>
                <a:latin typeface="Goudy Old Style" panose="02020502050305020303" pitchFamily="18" charset="0"/>
                <a:ea typeface="ＭＳ Ｐゴシック" pitchFamily="34" charset="-128"/>
              </a:rPr>
              <a:t>Rough Riders</a:t>
            </a:r>
            <a:r>
              <a:rPr lang="en-US" altLang="en-US" sz="3800" dirty="0" smtClean="0">
                <a:latin typeface="Goudy Old Style" panose="02020502050305020303" pitchFamily="18" charset="0"/>
                <a:ea typeface="ＭＳ Ｐゴシック" pitchFamily="34" charset="-128"/>
              </a:rPr>
              <a:t>-A volunteer cavalry under the command of Leonard Wood and Theodore Roosevelt during the Spanish-American War</a:t>
            </a:r>
          </a:p>
          <a:p>
            <a:pPr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altLang="en-US" sz="3000" dirty="0" smtClean="0">
              <a:latin typeface="Goudy Old Style" panose="02020502050305020303" pitchFamily="18" charset="0"/>
              <a:ea typeface="ＭＳ Ｐゴシック" pitchFamily="34" charset="-128"/>
            </a:endParaRPr>
          </a:p>
          <a:p>
            <a:pPr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altLang="en-US" sz="3000" dirty="0" smtClean="0">
              <a:ea typeface="ＭＳ Ｐゴシック" pitchFamily="34" charset="-128"/>
            </a:endParaRPr>
          </a:p>
        </p:txBody>
      </p:sp>
      <p:pic>
        <p:nvPicPr>
          <p:cNvPr id="22532" name="Picture 1" descr="cub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5308" y="2743200"/>
            <a:ext cx="3248130" cy="25733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20019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</TotalTime>
  <Words>469</Words>
  <Application>Microsoft Office PowerPoint</Application>
  <PresentationFormat>On-screen Show (4:3)</PresentationFormat>
  <Paragraphs>55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Austin</vt:lpstr>
      <vt:lpstr>Chapter 10-Section 2</vt:lpstr>
      <vt:lpstr>Cubans Rebel Against Spain</vt:lpstr>
      <vt:lpstr>PowerPoint Presentation</vt:lpstr>
      <vt:lpstr>War Fever Escalates</vt:lpstr>
      <vt:lpstr>Yellow Journalism</vt:lpstr>
      <vt:lpstr>The De Lome Letter</vt:lpstr>
      <vt:lpstr>The U.S.S. Maine</vt:lpstr>
      <vt:lpstr>War in the Philippines</vt:lpstr>
      <vt:lpstr>War in the Caribbean</vt:lpstr>
      <vt:lpstr>San Juan Hill</vt:lpstr>
      <vt:lpstr>Treaty of Paris</vt:lpstr>
      <vt:lpstr>“Splendid Little War”</vt:lpstr>
    </vt:vector>
  </TitlesOfParts>
  <Company>Dearborn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10-Section 2</dc:title>
  <dc:creator>Windows User</dc:creator>
  <cp:lastModifiedBy>Windows User</cp:lastModifiedBy>
  <cp:revision>1</cp:revision>
  <dcterms:created xsi:type="dcterms:W3CDTF">2018-09-25T12:05:27Z</dcterms:created>
  <dcterms:modified xsi:type="dcterms:W3CDTF">2018-09-25T12:07:59Z</dcterms:modified>
</cp:coreProperties>
</file>