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3157C9D-DDE2-4CE3-96F9-D8896DDE0C58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35F6177-1E64-4CF3-92B5-4417CCFFE2CC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7C9D-DDE2-4CE3-96F9-D8896DDE0C58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F6177-1E64-4CF3-92B5-4417CCFFE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7C9D-DDE2-4CE3-96F9-D8896DDE0C58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F6177-1E64-4CF3-92B5-4417CCFFE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7C9D-DDE2-4CE3-96F9-D8896DDE0C58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F6177-1E64-4CF3-92B5-4417CCFFE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7C9D-DDE2-4CE3-96F9-D8896DDE0C58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F6177-1E64-4CF3-92B5-4417CCFFE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7C9D-DDE2-4CE3-96F9-D8896DDE0C58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F6177-1E64-4CF3-92B5-4417CCFFE2C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7C9D-DDE2-4CE3-96F9-D8896DDE0C58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F6177-1E64-4CF3-92B5-4417CCFFE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7C9D-DDE2-4CE3-96F9-D8896DDE0C58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F6177-1E64-4CF3-92B5-4417CCFFE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7C9D-DDE2-4CE3-96F9-D8896DDE0C58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F6177-1E64-4CF3-92B5-4417CCFFE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7C9D-DDE2-4CE3-96F9-D8896DDE0C58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F6177-1E64-4CF3-92B5-4417CCFFE2CC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7C9D-DDE2-4CE3-96F9-D8896DDE0C58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F6177-1E64-4CF3-92B5-4417CCFFE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3157C9D-DDE2-4CE3-96F9-D8896DDE0C58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35F6177-1E64-4CF3-92B5-4417CCFFE2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990600"/>
            <a:ext cx="6637338" cy="9048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b="1" u="sng" dirty="0">
                <a:latin typeface="Goudy Old Style" panose="02020502050305020303" pitchFamily="18" charset="0"/>
              </a:rPr>
              <a:t>Chapter 10-Section 1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>
          <a:xfrm>
            <a:off x="1371600" y="5257800"/>
            <a:ext cx="6637338" cy="838200"/>
          </a:xfrm>
        </p:spPr>
        <p:txBody>
          <a:bodyPr/>
          <a:lstStyle/>
          <a:p>
            <a:pPr algn="ctr" eaLnBrk="1" hangingPunct="1"/>
            <a:r>
              <a:rPr lang="en-US" altLang="en-US" sz="4000" smtClean="0">
                <a:solidFill>
                  <a:srgbClr val="FF0000"/>
                </a:solidFill>
                <a:latin typeface="Goudy Old Style" pitchFamily="18" charset="0"/>
              </a:rPr>
              <a:t>Imperialism and America</a:t>
            </a:r>
          </a:p>
        </p:txBody>
      </p:sp>
      <p:pic>
        <p:nvPicPr>
          <p:cNvPr id="4" name="Picture 3" descr="http://faculty.weber.edu/kmackay/tr_bigstick_carto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3600"/>
            <a:ext cx="382905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02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990600"/>
            <a:ext cx="6637338" cy="9048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b="1" u="sng" dirty="0">
                <a:latin typeface="Goudy Old Style" panose="02020502050305020303" pitchFamily="18" charset="0"/>
              </a:rPr>
              <a:t>Chapter 10-Section </a:t>
            </a:r>
            <a:r>
              <a:rPr lang="en-US" sz="6000" b="1" u="sng" dirty="0" smtClean="0">
                <a:latin typeface="Goudy Old Style" panose="02020502050305020303" pitchFamily="18" charset="0"/>
              </a:rPr>
              <a:t>2</a:t>
            </a:r>
            <a:endParaRPr lang="en-US" sz="6000" b="1" u="sng" dirty="0">
              <a:latin typeface="Goudy Old Style" panose="02020502050305020303" pitchFamily="18" charset="0"/>
            </a:endParaRP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5257800"/>
            <a:ext cx="6637338" cy="838200"/>
          </a:xfrm>
        </p:spPr>
        <p:txBody>
          <a:bodyPr/>
          <a:lstStyle/>
          <a:p>
            <a:pPr algn="ctr" eaLnBrk="1" hangingPunct="1"/>
            <a:r>
              <a:rPr lang="en-US" altLang="en-US" sz="4000" smtClean="0">
                <a:solidFill>
                  <a:srgbClr val="FF0000"/>
                </a:solidFill>
                <a:latin typeface="Goudy Old Style" pitchFamily="18" charset="0"/>
                <a:ea typeface="ＭＳ Ｐゴシック" pitchFamily="34" charset="-128"/>
              </a:rPr>
              <a:t>The Spanish-American War</a:t>
            </a:r>
            <a:endParaRPr lang="en-US" altLang="en-US" sz="4000" smtClean="0">
              <a:solidFill>
                <a:srgbClr val="FF0000"/>
              </a:solidFill>
              <a:latin typeface="Goudy Old Style" pitchFamily="18" charset="0"/>
            </a:endParaRPr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2106613"/>
            <a:ext cx="4589462" cy="3136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1401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936625"/>
            <a:ext cx="7024687" cy="722313"/>
          </a:xfrm>
        </p:spPr>
        <p:txBody>
          <a:bodyPr/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  <a:ea typeface="ＭＳ Ｐゴシック" pitchFamily="34" charset="-128"/>
              </a:rPr>
              <a:t>Cubans Rebel Against Spain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057400"/>
            <a:ext cx="4062413" cy="350837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3200" i="1" smtClean="0">
                <a:solidFill>
                  <a:srgbClr val="FF0000"/>
                </a:solidFill>
                <a:latin typeface="Goudy Old Style" pitchFamily="18" charset="0"/>
                <a:ea typeface="ＭＳ Ｐゴシック" pitchFamily="34" charset="-128"/>
              </a:rPr>
              <a:t>Cuba Libre</a:t>
            </a:r>
            <a:r>
              <a:rPr lang="en-US" altLang="en-US" sz="3200" i="1" smtClean="0">
                <a:latin typeface="Goudy Old Style" pitchFamily="18" charset="0"/>
                <a:ea typeface="ＭＳ Ｐゴシック" pitchFamily="34" charset="-128"/>
              </a:rPr>
              <a:t>!-A term meaning “</a:t>
            </a:r>
            <a:r>
              <a:rPr lang="en-US" altLang="en-US" sz="3200" smtClean="0">
                <a:solidFill>
                  <a:srgbClr val="FF0000"/>
                </a:solidFill>
                <a:latin typeface="Goudy Old Style" pitchFamily="18" charset="0"/>
                <a:ea typeface="ＭＳ Ｐゴシック" pitchFamily="34" charset="-128"/>
              </a:rPr>
              <a:t>a free Cuba</a:t>
            </a:r>
            <a:r>
              <a:rPr lang="en-US" altLang="en-US" sz="3200" smtClean="0">
                <a:latin typeface="Goudy Old Style" pitchFamily="18" charset="0"/>
                <a:ea typeface="ＭＳ Ｐゴシック" pitchFamily="34" charset="-128"/>
              </a:rPr>
              <a:t>”</a:t>
            </a:r>
          </a:p>
          <a:p>
            <a:pPr eaLnBrk="1" hangingPunct="1"/>
            <a:endParaRPr lang="en-US" altLang="en-US" sz="3200" smtClean="0">
              <a:latin typeface="Goudy Old Style" pitchFamily="18" charset="0"/>
              <a:ea typeface="ＭＳ Ｐゴシック" pitchFamily="34" charset="-128"/>
            </a:endParaRPr>
          </a:p>
          <a:p>
            <a:pPr eaLnBrk="1" hangingPunct="1"/>
            <a:r>
              <a:rPr lang="en-US" altLang="en-US" sz="3200" smtClean="0">
                <a:solidFill>
                  <a:srgbClr val="FF0000"/>
                </a:solidFill>
                <a:latin typeface="Goudy Old Style" pitchFamily="18" charset="0"/>
                <a:ea typeface="ＭＳ Ｐゴシック" pitchFamily="34" charset="-128"/>
              </a:rPr>
              <a:t>Jose Marti</a:t>
            </a:r>
            <a:r>
              <a:rPr lang="en-US" altLang="en-US" sz="3200" smtClean="0">
                <a:latin typeface="Goudy Old Style" pitchFamily="18" charset="0"/>
                <a:ea typeface="ＭＳ Ｐゴシック" pitchFamily="34" charset="-128"/>
              </a:rPr>
              <a:t>-Cuban poet and journalist who wanted Cuba to be an independent nation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i="1" smtClean="0">
              <a:ea typeface="ＭＳ Ｐゴシック" pitchFamily="34" charset="-128"/>
            </a:endParaRPr>
          </a:p>
        </p:txBody>
      </p:sp>
      <p:pic>
        <p:nvPicPr>
          <p:cNvPr id="15364" name="Picture 1" descr="Jose Mart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2166937"/>
            <a:ext cx="2387600" cy="340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3751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6" descr="Image result for cuba and flor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391400" cy="4991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821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914400"/>
            <a:ext cx="7024688" cy="798513"/>
          </a:xfrm>
        </p:spPr>
        <p:txBody>
          <a:bodyPr/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  <a:ea typeface="ＭＳ Ｐゴシック" pitchFamily="34" charset="-128"/>
              </a:rPr>
              <a:t>War Fever Escalates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191000" y="2057400"/>
            <a:ext cx="4191000" cy="41148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Goudy Old Style" pitchFamily="18" charset="0"/>
                <a:ea typeface="ＭＳ Ｐゴシック" pitchFamily="34" charset="-128"/>
              </a:rPr>
              <a:t>Valeriano Weyler-Sent by Spain to Cuba in order to restore order</a:t>
            </a:r>
          </a:p>
          <a:p>
            <a:pPr eaLnBrk="1" hangingPunct="1"/>
            <a:endParaRPr lang="en-US" altLang="en-US" sz="2800" smtClean="0">
              <a:latin typeface="Goudy Old Style" pitchFamily="18" charset="0"/>
              <a:ea typeface="ＭＳ Ｐゴシック" pitchFamily="34" charset="-128"/>
            </a:endParaRPr>
          </a:p>
          <a:p>
            <a:pPr eaLnBrk="1" hangingPunct="1"/>
            <a:r>
              <a:rPr lang="en-US" altLang="en-US" sz="2800" smtClean="0">
                <a:latin typeface="Goudy Old Style" pitchFamily="18" charset="0"/>
                <a:ea typeface="ＭＳ Ｐゴシック" pitchFamily="34" charset="-128"/>
              </a:rPr>
              <a:t>Gathered more than 300,000 Cubans into concentration camps where many died of hunger and disease</a:t>
            </a:r>
          </a:p>
        </p:txBody>
      </p:sp>
      <p:pic>
        <p:nvPicPr>
          <p:cNvPr id="16388" name="Picture 1" descr="Weyl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2970213" cy="347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2722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85800"/>
            <a:ext cx="7024688" cy="746125"/>
          </a:xfrm>
        </p:spPr>
        <p:txBody>
          <a:bodyPr/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  <a:ea typeface="ＭＳ Ｐゴシック" pitchFamily="34" charset="-128"/>
              </a:rPr>
              <a:t>Yellow Journalism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12875"/>
            <a:ext cx="4648200" cy="4462463"/>
          </a:xfrm>
        </p:spPr>
        <p:txBody>
          <a:bodyPr/>
          <a:lstStyle/>
          <a:p>
            <a:pPr eaLnBrk="1" hangingPunct="1"/>
            <a:r>
              <a:rPr lang="en-US" altLang="en-US" sz="2300" b="1" u="sng" smtClean="0">
                <a:solidFill>
                  <a:srgbClr val="FF0000"/>
                </a:solidFill>
                <a:latin typeface="Goudy Old Style" pitchFamily="18" charset="0"/>
                <a:ea typeface="ＭＳ Ｐゴシック" pitchFamily="34" charset="-128"/>
              </a:rPr>
              <a:t>Yellow Journalism</a:t>
            </a:r>
            <a:r>
              <a:rPr lang="en-US" altLang="en-US" sz="2300" smtClean="0">
                <a:latin typeface="Goudy Old Style" pitchFamily="18" charset="0"/>
                <a:ea typeface="ＭＳ Ｐゴシック" pitchFamily="34" charset="-128"/>
              </a:rPr>
              <a:t>-The use of sensationalized and exaggerated reporting by newspapers or magazines to attract readers</a:t>
            </a:r>
          </a:p>
          <a:p>
            <a:pPr eaLnBrk="1" hangingPunct="1"/>
            <a:endParaRPr lang="en-US" altLang="en-US" sz="2300" smtClean="0">
              <a:latin typeface="Goudy Old Style" pitchFamily="18" charset="0"/>
              <a:ea typeface="ＭＳ Ｐゴシック" pitchFamily="34" charset="-128"/>
            </a:endParaRPr>
          </a:p>
          <a:p>
            <a:pPr eaLnBrk="1" hangingPunct="1"/>
            <a:r>
              <a:rPr lang="en-US" altLang="en-US" sz="2300" smtClean="0">
                <a:latin typeface="Goudy Old Style" pitchFamily="18" charset="0"/>
                <a:ea typeface="ＭＳ Ｐゴシック" pitchFamily="34" charset="-128"/>
              </a:rPr>
              <a:t>Weyler</a:t>
            </a:r>
            <a:r>
              <a:rPr lang="ja-JP" altLang="en-US" sz="2300" smtClean="0">
                <a:latin typeface="Goudy Old Style" pitchFamily="18" charset="0"/>
                <a:ea typeface="ＭＳ Ｐゴシック" pitchFamily="34" charset="-128"/>
              </a:rPr>
              <a:t>’</a:t>
            </a:r>
            <a:r>
              <a:rPr lang="en-US" altLang="ja-JP" sz="2300" smtClean="0">
                <a:latin typeface="Goudy Old Style" pitchFamily="18" charset="0"/>
                <a:ea typeface="ＭＳ Ｐゴシック" pitchFamily="34" charset="-128"/>
              </a:rPr>
              <a:t>s actions fueled a war of words between the </a:t>
            </a:r>
            <a:r>
              <a:rPr lang="en-US" altLang="ja-JP" sz="2300" i="1" smtClean="0">
                <a:solidFill>
                  <a:srgbClr val="FF0000"/>
                </a:solidFill>
                <a:latin typeface="Goudy Old Style" pitchFamily="18" charset="0"/>
                <a:ea typeface="ＭＳ Ｐゴシック" pitchFamily="34" charset="-128"/>
              </a:rPr>
              <a:t>New York Journal</a:t>
            </a:r>
            <a:r>
              <a:rPr lang="en-US" altLang="ja-JP" sz="2300" smtClean="0">
                <a:solidFill>
                  <a:srgbClr val="FF0000"/>
                </a:solidFill>
                <a:latin typeface="Goudy Old Style" pitchFamily="18" charset="0"/>
                <a:ea typeface="ＭＳ Ｐゴシック" pitchFamily="34" charset="-128"/>
              </a:rPr>
              <a:t> </a:t>
            </a:r>
            <a:r>
              <a:rPr lang="en-US" altLang="ja-JP" sz="2300" smtClean="0">
                <a:latin typeface="Goudy Old Style" pitchFamily="18" charset="0"/>
                <a:ea typeface="ＭＳ Ｐゴシック" pitchFamily="34" charset="-128"/>
              </a:rPr>
              <a:t>and the </a:t>
            </a:r>
            <a:r>
              <a:rPr lang="en-US" altLang="ja-JP" sz="2300" i="1" smtClean="0">
                <a:solidFill>
                  <a:srgbClr val="FF0000"/>
                </a:solidFill>
                <a:latin typeface="Goudy Old Style" pitchFamily="18" charset="0"/>
                <a:ea typeface="ＭＳ Ｐゴシック" pitchFamily="34" charset="-128"/>
              </a:rPr>
              <a:t>New York World</a:t>
            </a:r>
          </a:p>
          <a:p>
            <a:pPr eaLnBrk="1" hangingPunct="1"/>
            <a:endParaRPr lang="en-US" altLang="en-US" sz="2300" i="1" smtClean="0">
              <a:latin typeface="Goudy Old Style" pitchFamily="18" charset="0"/>
              <a:ea typeface="ＭＳ Ｐゴシック" pitchFamily="34" charset="-128"/>
            </a:endParaRPr>
          </a:p>
          <a:p>
            <a:pPr eaLnBrk="1" hangingPunct="1"/>
            <a:r>
              <a:rPr lang="en-US" altLang="en-US" sz="2300" i="1" smtClean="0">
                <a:solidFill>
                  <a:srgbClr val="FF0000"/>
                </a:solidFill>
                <a:latin typeface="Goudy Old Style" pitchFamily="18" charset="0"/>
                <a:ea typeface="ＭＳ Ｐゴシック" pitchFamily="34" charset="-128"/>
              </a:rPr>
              <a:t>New York Journal</a:t>
            </a:r>
            <a:r>
              <a:rPr lang="en-US" altLang="en-US" sz="2300" i="1" smtClean="0">
                <a:latin typeface="Goudy Old Style" pitchFamily="18" charset="0"/>
                <a:ea typeface="ＭＳ Ｐゴシック" pitchFamily="34" charset="-128"/>
              </a:rPr>
              <a:t>-</a:t>
            </a:r>
            <a:r>
              <a:rPr lang="en-US" altLang="en-US" sz="2300" smtClean="0">
                <a:latin typeface="Goudy Old Style" pitchFamily="18" charset="0"/>
                <a:ea typeface="ＭＳ Ｐゴシック" pitchFamily="34" charset="-128"/>
              </a:rPr>
              <a:t>William Randolph Hearst</a:t>
            </a:r>
            <a:endParaRPr lang="en-US" altLang="en-US" sz="2300" i="1" smtClean="0">
              <a:latin typeface="Goudy Old Style" pitchFamily="18" charset="0"/>
              <a:ea typeface="ＭＳ Ｐゴシック" pitchFamily="34" charset="-128"/>
            </a:endParaRPr>
          </a:p>
          <a:p>
            <a:pPr eaLnBrk="1" hangingPunct="1"/>
            <a:endParaRPr lang="en-US" altLang="en-US" sz="2300" i="1" smtClean="0">
              <a:latin typeface="Goudy Old Style" pitchFamily="18" charset="0"/>
              <a:ea typeface="ＭＳ Ｐゴシック" pitchFamily="34" charset="-128"/>
            </a:endParaRPr>
          </a:p>
          <a:p>
            <a:pPr eaLnBrk="1" hangingPunct="1"/>
            <a:r>
              <a:rPr lang="en-US" altLang="en-US" sz="2300" i="1" smtClean="0">
                <a:solidFill>
                  <a:srgbClr val="FF0000"/>
                </a:solidFill>
                <a:latin typeface="Goudy Old Style" pitchFamily="18" charset="0"/>
                <a:ea typeface="ＭＳ Ｐゴシック" pitchFamily="34" charset="-128"/>
              </a:rPr>
              <a:t>New York World</a:t>
            </a:r>
            <a:r>
              <a:rPr lang="en-US" altLang="en-US" sz="2300" i="1" smtClean="0">
                <a:latin typeface="Goudy Old Style" pitchFamily="18" charset="0"/>
                <a:ea typeface="ＭＳ Ｐゴシック" pitchFamily="34" charset="-128"/>
              </a:rPr>
              <a:t>-</a:t>
            </a:r>
            <a:r>
              <a:rPr lang="en-US" altLang="en-US" sz="2300" smtClean="0">
                <a:latin typeface="Goudy Old Style" pitchFamily="18" charset="0"/>
                <a:ea typeface="ＭＳ Ｐゴシック" pitchFamily="34" charset="-128"/>
              </a:rPr>
              <a:t>Joseph Pulitzer </a:t>
            </a:r>
            <a:endParaRPr lang="en-US" altLang="en-US" sz="2300" i="1" smtClean="0">
              <a:latin typeface="Goudy Old Style" pitchFamily="18" charset="0"/>
              <a:ea typeface="ＭＳ Ｐゴシック" pitchFamily="34" charset="-128"/>
            </a:endParaRPr>
          </a:p>
        </p:txBody>
      </p:sp>
      <p:pic>
        <p:nvPicPr>
          <p:cNvPr id="19460" name="Picture 1" descr="Yellow Journali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12938"/>
            <a:ext cx="3038475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88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25488"/>
            <a:ext cx="7024688" cy="798512"/>
          </a:xfrm>
        </p:spPr>
        <p:txBody>
          <a:bodyPr/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  <a:ea typeface="ＭＳ Ｐゴシック" pitchFamily="34" charset="-128"/>
              </a:rPr>
              <a:t>The De Lome Letter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51054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700" smtClean="0">
                <a:latin typeface="Goudy Old Style" pitchFamily="18" charset="0"/>
                <a:ea typeface="ＭＳ Ｐゴシック" pitchFamily="34" charset="-128"/>
              </a:rPr>
              <a:t>1898 published by the </a:t>
            </a:r>
            <a:r>
              <a:rPr lang="en-US" altLang="en-US" sz="2700" i="1" smtClean="0">
                <a:solidFill>
                  <a:srgbClr val="FF0000"/>
                </a:solidFill>
                <a:latin typeface="Goudy Old Style" pitchFamily="18" charset="0"/>
                <a:ea typeface="ＭＳ Ｐゴシック" pitchFamily="34" charset="-128"/>
              </a:rPr>
              <a:t>New York Journal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700" smtClean="0">
                <a:latin typeface="Goudy Old Style" pitchFamily="18" charset="0"/>
                <a:ea typeface="ＭＳ Ｐゴシック" pitchFamily="34" charset="-128"/>
              </a:rPr>
              <a:t>Written by </a:t>
            </a:r>
            <a:r>
              <a:rPr lang="en-US" altLang="en-US" sz="2700" smtClean="0">
                <a:solidFill>
                  <a:srgbClr val="FF0000"/>
                </a:solidFill>
                <a:latin typeface="Goudy Old Style" pitchFamily="18" charset="0"/>
                <a:ea typeface="ＭＳ Ｐゴシック" pitchFamily="34" charset="-128"/>
              </a:rPr>
              <a:t>Enrique Dupuy de Lome</a:t>
            </a:r>
            <a:r>
              <a:rPr lang="en-US" altLang="en-US" sz="2700" smtClean="0">
                <a:latin typeface="Goudy Old Style" pitchFamily="18" charset="0"/>
                <a:ea typeface="ＭＳ Ｐゴシック" pitchFamily="34" charset="-128"/>
              </a:rPr>
              <a:t> the Spanish minister to the United States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700" smtClean="0">
                <a:latin typeface="Goudy Old Style" pitchFamily="18" charset="0"/>
                <a:ea typeface="ＭＳ Ｐゴシック" pitchFamily="34" charset="-128"/>
              </a:rPr>
              <a:t>Criticized President McKinley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>
                <a:latin typeface="Goudy Old Style" pitchFamily="18" charset="0"/>
                <a:ea typeface="ＭＳ Ｐゴシック" pitchFamily="34" charset="-128"/>
              </a:rPr>
              <a:t>“</a:t>
            </a:r>
            <a:r>
              <a:rPr lang="en-US" altLang="en-US" sz="2400" smtClean="0">
                <a:solidFill>
                  <a:srgbClr val="FF0000"/>
                </a:solidFill>
                <a:latin typeface="Goudy Old Style" pitchFamily="18" charset="0"/>
                <a:ea typeface="ＭＳ Ｐゴシック" pitchFamily="34" charset="-128"/>
              </a:rPr>
              <a:t>Weak and a bidder for the admiration of the crowd</a:t>
            </a:r>
            <a:r>
              <a:rPr lang="en-US" altLang="en-US" sz="2400" smtClean="0">
                <a:latin typeface="Goudy Old Style" pitchFamily="18" charset="0"/>
                <a:ea typeface="ＭＳ Ｐゴシック" pitchFamily="34" charset="-128"/>
              </a:rPr>
              <a:t>”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–"/>
            </a:pPr>
            <a:r>
              <a:rPr lang="en-US" altLang="en-US" sz="2700" smtClean="0">
                <a:latin typeface="Goudy Old Style" pitchFamily="18" charset="0"/>
                <a:ea typeface="ＭＳ Ｐゴシック" pitchFamily="34" charset="-128"/>
              </a:rPr>
              <a:t>Why is this such a big deal?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>
                <a:latin typeface="Goudy Old Style" pitchFamily="18" charset="0"/>
                <a:ea typeface="ＭＳ Ｐゴシック" pitchFamily="34" charset="-128"/>
              </a:rPr>
              <a:t>Roosevelt had been bad mouthing McKinley for quite some time. (Called him “</a:t>
            </a:r>
            <a:r>
              <a:rPr lang="en-US" altLang="en-US" sz="2400" smtClean="0">
                <a:solidFill>
                  <a:srgbClr val="FF0000"/>
                </a:solidFill>
                <a:latin typeface="Goudy Old Style" pitchFamily="18" charset="0"/>
                <a:ea typeface="ＭＳ Ｐゴシック" pitchFamily="34" charset="-128"/>
              </a:rPr>
              <a:t>White livered</a:t>
            </a:r>
            <a:r>
              <a:rPr lang="en-US" altLang="en-US" sz="2400" smtClean="0">
                <a:latin typeface="Goudy Old Style" pitchFamily="18" charset="0"/>
                <a:ea typeface="ＭＳ Ｐゴシック" pitchFamily="34" charset="-128"/>
              </a:rPr>
              <a:t>” and that McKinley “</a:t>
            </a:r>
            <a:r>
              <a:rPr lang="en-US" altLang="en-US" sz="2400" smtClean="0">
                <a:solidFill>
                  <a:srgbClr val="FF0000"/>
                </a:solidFill>
                <a:latin typeface="Goudy Old Style" pitchFamily="18" charset="0"/>
                <a:ea typeface="ＭＳ Ｐゴシック" pitchFamily="34" charset="-128"/>
              </a:rPr>
              <a:t>had the backbone of a chocolate éclair</a:t>
            </a:r>
            <a:r>
              <a:rPr lang="en-US" altLang="en-US" sz="2400" smtClean="0">
                <a:latin typeface="Goudy Old Style" pitchFamily="18" charset="0"/>
                <a:ea typeface="ＭＳ Ｐゴシック" pitchFamily="34" charset="-128"/>
              </a:rPr>
              <a:t>”)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40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70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700" smtClean="0">
              <a:ea typeface="ＭＳ Ｐゴシック" pitchFamily="34" charset="-128"/>
            </a:endParaRPr>
          </a:p>
        </p:txBody>
      </p:sp>
      <p:pic>
        <p:nvPicPr>
          <p:cNvPr id="19460" name="Picture 1" descr="delo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57400"/>
            <a:ext cx="2671763" cy="314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607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03263"/>
            <a:ext cx="7024688" cy="646112"/>
          </a:xfrm>
        </p:spPr>
        <p:txBody>
          <a:bodyPr/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  <a:ea typeface="ＭＳ Ｐゴシック" pitchFamily="34" charset="-128"/>
              </a:rPr>
              <a:t>The U.S.S. Maine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114800" y="1524000"/>
            <a:ext cx="4419600" cy="4648200"/>
          </a:xfrm>
        </p:spPr>
        <p:txBody>
          <a:bodyPr rtlCol="0">
            <a:normAutofit fontScale="85000" lnSpcReduction="2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3300" dirty="0" smtClean="0">
                <a:latin typeface="Goudy Old Style" panose="02020502050305020303" pitchFamily="18" charset="0"/>
                <a:ea typeface="ＭＳ Ｐゴシック" pitchFamily="34" charset="-128"/>
              </a:rPr>
              <a:t>Feb. 15th 1898 a U.S. ship named the </a:t>
            </a:r>
            <a:r>
              <a:rPr lang="en-US" altLang="en-US" sz="3300" dirty="0" smtClean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USS Maine </a:t>
            </a:r>
            <a:r>
              <a:rPr lang="en-US" altLang="en-US" sz="3300" dirty="0" smtClean="0">
                <a:latin typeface="Goudy Old Style" panose="02020502050305020303" pitchFamily="18" charset="0"/>
                <a:ea typeface="ＭＳ Ｐゴシック" pitchFamily="34" charset="-128"/>
              </a:rPr>
              <a:t>exploded outside of Havana, Cuba</a:t>
            </a:r>
          </a:p>
          <a:p>
            <a:pPr lvl="1" indent="-274320" eaLnBrk="1" fontAlgn="auto" hangingPunct="1">
              <a:spcAft>
                <a:spcPts val="0"/>
              </a:spcAft>
              <a:defRPr/>
            </a:pPr>
            <a:r>
              <a:rPr lang="en-US" altLang="en-US" sz="3300" dirty="0" smtClean="0">
                <a:latin typeface="Goudy Old Style" panose="02020502050305020303" pitchFamily="18" charset="0"/>
                <a:ea typeface="ＭＳ Ｐゴシック" pitchFamily="34" charset="-128"/>
              </a:rPr>
              <a:t>266 were killed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3300" dirty="0" smtClean="0">
                <a:latin typeface="Goudy Old Style" panose="02020502050305020303" pitchFamily="18" charset="0"/>
                <a:ea typeface="ＭＳ Ｐゴシック" pitchFamily="34" charset="-128"/>
              </a:rPr>
              <a:t>Blame was directed at the Spanish 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3300" dirty="0" smtClean="0">
                <a:latin typeface="Goudy Old Style" panose="02020502050305020303" pitchFamily="18" charset="0"/>
                <a:ea typeface="ＭＳ Ｐゴシック" pitchFamily="34" charset="-128"/>
              </a:rPr>
              <a:t>“</a:t>
            </a:r>
            <a:r>
              <a:rPr lang="en-US" altLang="en-US" sz="3300" dirty="0" smtClean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Remember the </a:t>
            </a:r>
            <a:r>
              <a:rPr lang="en-US" altLang="en-US" sz="3300" i="1" dirty="0" smtClean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Maine</a:t>
            </a:r>
            <a:r>
              <a:rPr lang="en-US" altLang="en-US" sz="3300" dirty="0" smtClean="0">
                <a:latin typeface="Goudy Old Style" panose="02020502050305020303" pitchFamily="18" charset="0"/>
                <a:ea typeface="ＭＳ Ｐゴシック" pitchFamily="34" charset="-128"/>
              </a:rPr>
              <a:t>!!” becomes battle cry for war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3300" dirty="0" smtClean="0">
                <a:latin typeface="Goudy Old Style" panose="02020502050305020303" pitchFamily="18" charset="0"/>
                <a:ea typeface="ＭＳ Ｐゴシック" pitchFamily="34" charset="-128"/>
              </a:rPr>
              <a:t>In 1976 a study proves the sinking of the </a:t>
            </a:r>
            <a:r>
              <a:rPr lang="en-US" altLang="en-US" sz="3300" i="1" dirty="0" smtClean="0">
                <a:latin typeface="Goudy Old Style" panose="02020502050305020303" pitchFamily="18" charset="0"/>
                <a:ea typeface="ＭＳ Ｐゴシック" pitchFamily="34" charset="-128"/>
              </a:rPr>
              <a:t>Maine</a:t>
            </a:r>
            <a:r>
              <a:rPr lang="en-US" altLang="en-US" sz="3300" dirty="0" smtClean="0">
                <a:latin typeface="Goudy Old Style" panose="02020502050305020303" pitchFamily="18" charset="0"/>
                <a:ea typeface="ＭＳ Ｐゴシック" pitchFamily="34" charset="-128"/>
              </a:rPr>
              <a:t> was most likely an accident</a:t>
            </a:r>
          </a:p>
          <a:p>
            <a:pPr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 smtClean="0">
              <a:ea typeface="ＭＳ Ｐゴシック" pitchFamily="34" charset="-128"/>
            </a:endParaRPr>
          </a:p>
        </p:txBody>
      </p:sp>
      <p:pic>
        <p:nvPicPr>
          <p:cNvPr id="21508" name="Picture 1" descr="ma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2986088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19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024688" cy="722313"/>
          </a:xfrm>
        </p:spPr>
        <p:txBody>
          <a:bodyPr/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  <a:ea typeface="ＭＳ Ｐゴシック" pitchFamily="34" charset="-128"/>
              </a:rPr>
              <a:t>War in the Philippines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657600" y="1981200"/>
            <a:ext cx="5029200" cy="4114800"/>
          </a:xfrm>
        </p:spPr>
        <p:txBody>
          <a:bodyPr rtlCol="0">
            <a:normAutofit fontScale="925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3000" dirty="0" smtClean="0">
                <a:latin typeface="Goudy Old Style" panose="02020502050305020303" pitchFamily="18" charset="0"/>
                <a:ea typeface="ＭＳ Ｐゴシック" pitchFamily="34" charset="-128"/>
              </a:rPr>
              <a:t>First battle of the Spanish-American War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3000" dirty="0" smtClean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George Dewey </a:t>
            </a:r>
            <a:r>
              <a:rPr lang="en-US" altLang="en-US" sz="3000" dirty="0" smtClean="0">
                <a:latin typeface="Goudy Old Style" panose="02020502050305020303" pitchFamily="18" charset="0"/>
                <a:ea typeface="ＭＳ Ｐゴシック" pitchFamily="34" charset="-128"/>
              </a:rPr>
              <a:t>the commander of one of the U.S. Navy fleets defeated a fleet of Spanish ships at Manila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3000" dirty="0" smtClean="0">
                <a:latin typeface="Goudy Old Style" panose="02020502050305020303" pitchFamily="18" charset="0"/>
                <a:ea typeface="ＭＳ Ｐゴシック" pitchFamily="34" charset="-128"/>
              </a:rPr>
              <a:t>This victory allowed American troops to take land in the Philippines</a:t>
            </a:r>
          </a:p>
          <a:p>
            <a:pPr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3000" dirty="0" smtClean="0">
              <a:ea typeface="ＭＳ Ｐゴシック" pitchFamily="34" charset="-128"/>
            </a:endParaRPr>
          </a:p>
        </p:txBody>
      </p:sp>
      <p:pic>
        <p:nvPicPr>
          <p:cNvPr id="20484" name="Picture 1" descr="Admiral_George_Dewe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2638749" cy="3489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4660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0"/>
            <a:ext cx="7024688" cy="798513"/>
          </a:xfrm>
        </p:spPr>
        <p:txBody>
          <a:bodyPr/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  <a:ea typeface="ＭＳ Ｐゴシック" pitchFamily="34" charset="-128"/>
              </a:rPr>
              <a:t>War in the Caribbean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4495800" cy="4648200"/>
          </a:xfrm>
        </p:spPr>
        <p:txBody>
          <a:bodyPr rtlCol="0">
            <a:normAutofit fontScale="85000" lnSpcReduction="20000"/>
          </a:bodyPr>
          <a:lstStyle/>
          <a:p>
            <a:pPr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3800" dirty="0" smtClean="0">
                <a:latin typeface="Goudy Old Style" panose="02020502050305020303" pitchFamily="18" charset="0"/>
                <a:ea typeface="ＭＳ Ｐゴシック" pitchFamily="34" charset="-128"/>
              </a:rPr>
              <a:t>The Naval blockade of Cuba was designed to block the Spanish Navy Fleet from leaving the harbor of Santiago de Cuba</a:t>
            </a:r>
          </a:p>
          <a:p>
            <a:pPr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3800" dirty="0" smtClean="0">
              <a:latin typeface="Goudy Old Style" panose="02020502050305020303" pitchFamily="18" charset="0"/>
              <a:ea typeface="ＭＳ Ｐゴシック" pitchFamily="34" charset="-128"/>
            </a:endParaRPr>
          </a:p>
          <a:p>
            <a:pPr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3800" b="1" u="sng" dirty="0" smtClean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Rough Riders</a:t>
            </a:r>
            <a:r>
              <a:rPr lang="en-US" altLang="en-US" sz="3800" dirty="0" smtClean="0">
                <a:latin typeface="Goudy Old Style" panose="02020502050305020303" pitchFamily="18" charset="0"/>
                <a:ea typeface="ＭＳ Ｐゴシック" pitchFamily="34" charset="-128"/>
              </a:rPr>
              <a:t>-A volunteer cavalry under the command of Leonard Wood and Theodore Roosevelt during the Spanish-American War</a:t>
            </a:r>
          </a:p>
          <a:p>
            <a:pPr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3000" dirty="0" smtClean="0">
              <a:latin typeface="Goudy Old Style" panose="02020502050305020303" pitchFamily="18" charset="0"/>
              <a:ea typeface="ＭＳ Ｐゴシック" pitchFamily="34" charset="-128"/>
            </a:endParaRPr>
          </a:p>
          <a:p>
            <a:pPr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3000" dirty="0" smtClean="0">
              <a:ea typeface="ＭＳ Ｐゴシック" pitchFamily="34" charset="-128"/>
            </a:endParaRPr>
          </a:p>
        </p:txBody>
      </p:sp>
      <p:pic>
        <p:nvPicPr>
          <p:cNvPr id="22532" name="Picture 1" descr="cub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308" y="2743200"/>
            <a:ext cx="3248130" cy="257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878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0"/>
            <a:ext cx="7024688" cy="646113"/>
          </a:xfrm>
        </p:spPr>
        <p:txBody>
          <a:bodyPr/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  <a:ea typeface="ＭＳ Ｐゴシック" pitchFamily="34" charset="-128"/>
              </a:rPr>
              <a:t>San Juan Hill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038600" y="1408113"/>
            <a:ext cx="4648200" cy="4916487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altLang="en-US" sz="2200" smtClean="0">
                <a:solidFill>
                  <a:srgbClr val="FF0000"/>
                </a:solidFill>
                <a:latin typeface="Goudy Old Style" pitchFamily="18" charset="0"/>
              </a:rPr>
              <a:t>The Battle of San Juan Hill </a:t>
            </a:r>
            <a:r>
              <a:rPr lang="en-US" altLang="en-US" sz="2200" smtClean="0">
                <a:latin typeface="Goudy Old Style" pitchFamily="18" charset="0"/>
              </a:rPr>
              <a:t>was most famous land battle of the </a:t>
            </a:r>
            <a:r>
              <a:rPr lang="en-US" altLang="en-US" sz="2200" smtClean="0">
                <a:solidFill>
                  <a:srgbClr val="002060"/>
                </a:solidFill>
                <a:latin typeface="Goudy Old Style" pitchFamily="18" charset="0"/>
              </a:rPr>
              <a:t>Spanish-American War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z="2000" smtClean="0">
                <a:latin typeface="Goudy Old Style" pitchFamily="18" charset="0"/>
              </a:rPr>
              <a:t>It began on July 1</a:t>
            </a:r>
            <a:r>
              <a:rPr lang="en-US" altLang="en-US" sz="2000" baseline="30000" smtClean="0">
                <a:latin typeface="Goudy Old Style" pitchFamily="18" charset="0"/>
              </a:rPr>
              <a:t>st</a:t>
            </a:r>
            <a:r>
              <a:rPr lang="en-US" altLang="en-US" sz="2000" smtClean="0">
                <a:latin typeface="Goudy Old Style" pitchFamily="18" charset="0"/>
              </a:rPr>
              <a:t> 1898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200" smtClean="0">
                <a:latin typeface="Goudy Old Style" pitchFamily="18" charset="0"/>
              </a:rPr>
              <a:t>A quick victory over the Spanish fleet in the harbor followed resulting in the complete destruction of the fleet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mtClean="0">
                <a:latin typeface="Goudy Old Style" pitchFamily="18" charset="0"/>
              </a:rPr>
              <a:t>Although Roosevelt and his Rough Riders played only a minor role in the battle several newspapers declared him the “</a:t>
            </a:r>
            <a:r>
              <a:rPr lang="en-US" altLang="en-US" smtClean="0">
                <a:solidFill>
                  <a:srgbClr val="FF0000"/>
                </a:solidFill>
                <a:latin typeface="Goudy Old Style" pitchFamily="18" charset="0"/>
              </a:rPr>
              <a:t>Hero of San Juan Hill</a:t>
            </a:r>
            <a:r>
              <a:rPr lang="en-US" altLang="en-US" smtClean="0">
                <a:latin typeface="Goudy Old Style" pitchFamily="18" charset="0"/>
              </a:rPr>
              <a:t>”</a:t>
            </a:r>
          </a:p>
        </p:txBody>
      </p:sp>
      <p:pic>
        <p:nvPicPr>
          <p:cNvPr id="22532" name="Picture 1" descr="RoughRid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94402"/>
            <a:ext cx="2801820" cy="2273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746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024688" cy="1143000"/>
          </a:xfrm>
        </p:spPr>
        <p:txBody>
          <a:bodyPr/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  <a:ea typeface="ＭＳ Ｐゴシック" pitchFamily="34" charset="-128"/>
              </a:rPr>
              <a:t>American Expansionism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3962400" cy="4525963"/>
          </a:xfrm>
        </p:spPr>
        <p:txBody>
          <a:bodyPr rtlCol="0">
            <a:normAutofit lnSpcReduction="1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800" b="1" u="sng" dirty="0" smtClean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Imperialism</a:t>
            </a:r>
            <a:r>
              <a:rPr lang="en-US" altLang="en-US" sz="2800" dirty="0" smtClean="0">
                <a:latin typeface="Goudy Old Style" panose="02020502050305020303" pitchFamily="18" charset="0"/>
                <a:ea typeface="ＭＳ Ｐゴシック" pitchFamily="34" charset="-128"/>
              </a:rPr>
              <a:t>-The policy in which stronger nations extend their economic, political, or military control over weaker territories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altLang="en-US" sz="2800" dirty="0" smtClean="0">
              <a:latin typeface="Goudy Old Style" panose="02020502050305020303" pitchFamily="18" charset="0"/>
              <a:ea typeface="ＭＳ Ｐゴシック" pitchFamily="34" charset="-128"/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800" dirty="0" smtClean="0">
                <a:latin typeface="Goudy Old Style" panose="02020502050305020303" pitchFamily="18" charset="0"/>
                <a:ea typeface="ＭＳ Ｐゴシック" pitchFamily="34" charset="-128"/>
              </a:rPr>
              <a:t>Does expansionism differ? Why do we prefer to call it expansionism?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altLang="en-US" sz="2800" dirty="0" smtClean="0">
              <a:ea typeface="ＭＳ Ｐゴシック" pitchFamily="34" charset="-128"/>
            </a:endParaRPr>
          </a:p>
        </p:txBody>
      </p:sp>
      <p:pic>
        <p:nvPicPr>
          <p:cNvPr id="7172" name="Picture 1" descr="Imperiali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4181475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9831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01688"/>
            <a:ext cx="7024688" cy="798512"/>
          </a:xfrm>
        </p:spPr>
        <p:txBody>
          <a:bodyPr/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  <a:ea typeface="ＭＳ Ｐゴシック" pitchFamily="34" charset="-128"/>
              </a:rPr>
              <a:t>Treaty of Paris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4724400" cy="41148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altLang="en-US" sz="2800" b="1" u="sng" smtClean="0">
                <a:solidFill>
                  <a:srgbClr val="FF0000"/>
                </a:solidFill>
                <a:latin typeface="Goudy Old Style" pitchFamily="18" charset="0"/>
              </a:rPr>
              <a:t>The Treaty of Paris</a:t>
            </a:r>
            <a:r>
              <a:rPr lang="en-US" altLang="en-US" sz="2800" smtClean="0">
                <a:latin typeface="Goudy Old Style" pitchFamily="18" charset="0"/>
              </a:rPr>
              <a:t>-Signed on December 10</a:t>
            </a:r>
            <a:r>
              <a:rPr lang="en-US" altLang="en-US" sz="2800" baseline="30000" smtClean="0">
                <a:latin typeface="Goudy Old Style" pitchFamily="18" charset="0"/>
              </a:rPr>
              <a:t>th</a:t>
            </a:r>
            <a:r>
              <a:rPr lang="en-US" altLang="en-US" sz="2800" smtClean="0">
                <a:latin typeface="Goudy Old Style" pitchFamily="18" charset="0"/>
              </a:rPr>
              <a:t>.1898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800" smtClean="0">
                <a:latin typeface="Goudy Old Style" pitchFamily="18" charset="0"/>
              </a:rPr>
              <a:t>Spain freed Cuba and turned over the islands of Guam and Puerto Rico to the United States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800" smtClean="0">
                <a:latin typeface="Goudy Old Style" pitchFamily="18" charset="0"/>
              </a:rPr>
              <a:t>Spain sold the U.S. the Philippine Islands for $20 million dollars</a:t>
            </a:r>
          </a:p>
        </p:txBody>
      </p:sp>
      <p:pic>
        <p:nvPicPr>
          <p:cNvPr id="23556" name="Picture 1" descr="TOP189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2808383"/>
            <a:ext cx="288925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5321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524000" y="685800"/>
            <a:ext cx="7010400" cy="762000"/>
          </a:xfrm>
        </p:spPr>
        <p:txBody>
          <a:bodyPr/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  <a:ea typeface="ＭＳ Ｐゴシック" pitchFamily="34" charset="-128"/>
              </a:rPr>
              <a:t>“Splendid Little War”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7244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Goudy Old Style" pitchFamily="18" charset="0"/>
                <a:ea typeface="ＭＳ Ｐゴシック" pitchFamily="34" charset="-128"/>
              </a:rPr>
              <a:t>5,462 died, but only 379 in battle during the Spanish American War </a:t>
            </a:r>
          </a:p>
          <a:p>
            <a:pPr eaLnBrk="1" hangingPunct="1"/>
            <a:endParaRPr lang="en-US" altLang="en-US" sz="2800" smtClean="0">
              <a:latin typeface="Goudy Old Style" pitchFamily="18" charset="0"/>
              <a:ea typeface="ＭＳ Ｐゴシック" pitchFamily="34" charset="-128"/>
            </a:endParaRPr>
          </a:p>
          <a:p>
            <a:pPr eaLnBrk="1" hangingPunct="1"/>
            <a:r>
              <a:rPr lang="en-US" altLang="en-US" sz="2800" smtClean="0">
                <a:latin typeface="Goudy Old Style" pitchFamily="18" charset="0"/>
                <a:ea typeface="ＭＳ Ｐゴシック" pitchFamily="34" charset="-128"/>
              </a:rPr>
              <a:t>Most died from diseases </a:t>
            </a:r>
          </a:p>
          <a:p>
            <a:pPr lvl="1" eaLnBrk="1" hangingPunct="1"/>
            <a:r>
              <a:rPr lang="en-US" altLang="en-US" sz="2800" smtClean="0">
                <a:latin typeface="Goudy Old Style" pitchFamily="18" charset="0"/>
                <a:ea typeface="ＭＳ Ｐゴシック" pitchFamily="34" charset="-128"/>
              </a:rPr>
              <a:t>Malaria, typhoid, dysentery or yellow fever</a:t>
            </a:r>
          </a:p>
          <a:p>
            <a:pPr lvl="2" eaLnBrk="1" hangingPunct="1"/>
            <a:r>
              <a:rPr lang="en-US" altLang="en-US" sz="2600" smtClean="0">
                <a:latin typeface="Goudy Old Style" pitchFamily="18" charset="0"/>
                <a:ea typeface="ＭＳ Ｐゴシック" pitchFamily="34" charset="-128"/>
              </a:rPr>
              <a:t>End of Spain’s New World Empire</a:t>
            </a:r>
          </a:p>
        </p:txBody>
      </p:sp>
      <p:pic>
        <p:nvPicPr>
          <p:cNvPr id="25604" name="Picture 4" descr="SpanishAmericanWarCarto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47900"/>
            <a:ext cx="3883025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2161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b="1" dirty="0" smtClean="0">
                <a:latin typeface="Goudy Old Style" panose="02020502050305020303" pitchFamily="18" charset="0"/>
                <a:ea typeface="ＭＳ Ｐゴシック" pitchFamily="34" charset="-128"/>
              </a:rPr>
              <a:t>Three </a:t>
            </a:r>
            <a:r>
              <a:rPr lang="en-US" altLang="en-US" b="1" dirty="0">
                <a:latin typeface="Goudy Old Style" panose="02020502050305020303" pitchFamily="18" charset="0"/>
                <a:ea typeface="ＭＳ Ｐゴシック" pitchFamily="34" charset="-128"/>
              </a:rPr>
              <a:t>F</a:t>
            </a:r>
            <a:r>
              <a:rPr lang="en-US" altLang="en-US" b="1" dirty="0" smtClean="0">
                <a:latin typeface="Goudy Old Style" panose="02020502050305020303" pitchFamily="18" charset="0"/>
                <a:ea typeface="ＭＳ Ｐゴシック" pitchFamily="34" charset="-128"/>
              </a:rPr>
              <a:t>actors Behind American </a:t>
            </a:r>
            <a:r>
              <a:rPr lang="en-US" altLang="en-US" b="1" u="sng" dirty="0" smtClean="0">
                <a:latin typeface="Goudy Old Style" panose="02020502050305020303" pitchFamily="18" charset="0"/>
                <a:ea typeface="ＭＳ Ｐゴシック" pitchFamily="34" charset="-128"/>
              </a:rPr>
              <a:t>Imperialism/Expansionism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4595813" cy="3924300"/>
          </a:xfrm>
        </p:spPr>
        <p:txBody>
          <a:bodyPr rtlCol="0">
            <a:normAutofit lnSpcReduction="1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800" dirty="0" smtClean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The three driving factors behind the push for American Imperialism were</a:t>
            </a:r>
            <a:r>
              <a:rPr lang="en-US" altLang="en-US" sz="2800" dirty="0" smtClean="0">
                <a:latin typeface="Goudy Old Style" panose="02020502050305020303" pitchFamily="18" charset="0"/>
                <a:ea typeface="ＭＳ Ｐゴシック" pitchFamily="34" charset="-128"/>
              </a:rPr>
              <a:t>:</a:t>
            </a:r>
            <a:endParaRPr lang="en-US" altLang="en-US" sz="2800" dirty="0">
              <a:latin typeface="Goudy Old Style" panose="02020502050305020303" pitchFamily="18" charset="0"/>
              <a:ea typeface="ＭＳ Ｐゴシック" pitchFamily="34" charset="-128"/>
            </a:endParaRP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altLang="en-US" sz="2800" dirty="0" smtClean="0">
                <a:latin typeface="Goudy Old Style" panose="02020502050305020303" pitchFamily="18" charset="0"/>
                <a:ea typeface="ＭＳ Ｐゴシック" pitchFamily="34" charset="-128"/>
              </a:rPr>
              <a:t>A desire for military strength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altLang="en-US" sz="2600" dirty="0" smtClean="0">
                <a:latin typeface="Goudy Old Style" panose="02020502050305020303" pitchFamily="18" charset="0"/>
                <a:ea typeface="ＭＳ Ｐゴシック" pitchFamily="34" charset="-128"/>
              </a:rPr>
              <a:t>A thirst for new trade markets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altLang="en-US" sz="2600" dirty="0" smtClean="0">
                <a:latin typeface="Goudy Old Style" panose="02020502050305020303" pitchFamily="18" charset="0"/>
                <a:ea typeface="ＭＳ Ｐゴシック" pitchFamily="34" charset="-128"/>
              </a:rPr>
              <a:t>A belief in cultural superiority 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altLang="en-US" dirty="0" smtClean="0">
              <a:ea typeface="ＭＳ Ｐゴシック" pitchFamily="34" charset="-128"/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altLang="en-US" dirty="0" smtClean="0">
              <a:ea typeface="ＭＳ Ｐゴシック" pitchFamily="34" charset="-128"/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altLang="en-US" dirty="0" smtClean="0">
              <a:ea typeface="ＭＳ Ｐゴシック" pitchFamily="34" charset="-128"/>
            </a:endParaRPr>
          </a:p>
          <a:p>
            <a:pPr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 smtClean="0">
              <a:ea typeface="ＭＳ Ｐゴシック" pitchFamily="34" charset="-12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40000"/>
            <a:ext cx="3048000" cy="3319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8810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0"/>
            <a:ext cx="7024688" cy="762000"/>
          </a:xfrm>
        </p:spPr>
        <p:txBody>
          <a:bodyPr/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  <a:ea typeface="ＭＳ Ｐゴシック" pitchFamily="34" charset="-128"/>
              </a:rPr>
              <a:t>Desire for Military Strength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029200" y="1447800"/>
            <a:ext cx="3657600" cy="4530725"/>
          </a:xfrm>
        </p:spPr>
        <p:txBody>
          <a:bodyPr/>
          <a:lstStyle/>
          <a:p>
            <a:pPr eaLnBrk="1" hangingPunct="1"/>
            <a:r>
              <a:rPr lang="en-US" altLang="en-US" sz="2600" smtClean="0">
                <a:latin typeface="Goudy Old Style" pitchFamily="18" charset="0"/>
                <a:ea typeface="ＭＳ Ｐゴシック" pitchFamily="34" charset="-128"/>
              </a:rPr>
              <a:t>Other nations were establishing a military presence around the world</a:t>
            </a:r>
          </a:p>
          <a:p>
            <a:pPr eaLnBrk="1" hangingPunct="1"/>
            <a:r>
              <a:rPr lang="en-US" altLang="en-US" sz="2600" smtClean="0">
                <a:solidFill>
                  <a:srgbClr val="FF0000"/>
                </a:solidFill>
                <a:latin typeface="Goudy Old Style" pitchFamily="18" charset="0"/>
                <a:ea typeface="ＭＳ Ｐゴシック" pitchFamily="34" charset="-128"/>
              </a:rPr>
              <a:t>Alfred T. Mahan</a:t>
            </a:r>
            <a:r>
              <a:rPr lang="en-US" altLang="en-US" sz="2600" smtClean="0">
                <a:latin typeface="Goudy Old Style" pitchFamily="18" charset="0"/>
                <a:ea typeface="ＭＳ Ｐゴシック" pitchFamily="34" charset="-128"/>
              </a:rPr>
              <a:t> an Admiral in the U.S. Navy urged the United States to strengthen the navy in order to compete with other nations</a:t>
            </a:r>
          </a:p>
        </p:txBody>
      </p:sp>
      <p:pic>
        <p:nvPicPr>
          <p:cNvPr id="6148" name="Picture 1" descr="greatwhitesfle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4114800" cy="2722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4793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38200"/>
            <a:ext cx="7024688" cy="762000"/>
          </a:xfrm>
        </p:spPr>
        <p:txBody>
          <a:bodyPr/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  <a:ea typeface="ＭＳ Ｐゴシック" pitchFamily="34" charset="-128"/>
              </a:rPr>
              <a:t>Thirst for New Markets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105400" y="1905000"/>
            <a:ext cx="3505200" cy="4525963"/>
          </a:xfrm>
        </p:spPr>
        <p:txBody>
          <a:bodyPr rtlCol="0">
            <a:normAutofit lnSpcReduction="1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600" dirty="0" smtClean="0">
                <a:latin typeface="Goudy Old Style" panose="02020502050305020303" pitchFamily="18" charset="0"/>
                <a:ea typeface="ＭＳ Ｐゴシック" pitchFamily="34" charset="-128"/>
              </a:rPr>
              <a:t>Advances in technology enabled farmers and factories to produce more than American citizens could use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600" dirty="0" smtClean="0">
                <a:latin typeface="Goudy Old Style" panose="02020502050305020303" pitchFamily="18" charset="0"/>
                <a:ea typeface="ＭＳ Ｐゴシック" pitchFamily="34" charset="-128"/>
              </a:rPr>
              <a:t>Needed more raw materials for the factories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600" dirty="0" smtClean="0">
                <a:latin typeface="Goudy Old Style" panose="02020502050305020303" pitchFamily="18" charset="0"/>
                <a:ea typeface="ＭＳ Ｐゴシック" pitchFamily="34" charset="-128"/>
              </a:rPr>
              <a:t>New markets to sell the goods to</a:t>
            </a:r>
          </a:p>
        </p:txBody>
      </p:sp>
      <p:pic>
        <p:nvPicPr>
          <p:cNvPr id="717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82800"/>
            <a:ext cx="4056993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8135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024688" cy="722313"/>
          </a:xfrm>
        </p:spPr>
        <p:txBody>
          <a:bodyPr/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  <a:ea typeface="ＭＳ Ｐゴシック" pitchFamily="34" charset="-128"/>
              </a:rPr>
              <a:t>Belief in Cultural Superiority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449388"/>
            <a:ext cx="3924300" cy="45307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600" smtClean="0">
                <a:latin typeface="Goudy Old Style" pitchFamily="18" charset="0"/>
                <a:ea typeface="ＭＳ Ｐゴシック" pitchFamily="34" charset="-128"/>
              </a:rPr>
              <a:t>Some people believed and argued that Americans had a responsibility to spread Christianity and their beliefs to other nations</a:t>
            </a:r>
          </a:p>
          <a:p>
            <a:pPr eaLnBrk="1" hangingPunct="1"/>
            <a:endParaRPr lang="en-US" altLang="en-US" sz="2600" smtClean="0">
              <a:latin typeface="Goudy Old Style" pitchFamily="18" charset="0"/>
              <a:ea typeface="ＭＳ Ｐゴシック" pitchFamily="34" charset="-128"/>
            </a:endParaRPr>
          </a:p>
          <a:p>
            <a:pPr eaLnBrk="1" hangingPunct="1"/>
            <a:r>
              <a:rPr lang="en-US" altLang="en-US" sz="2600" b="1" u="sng" smtClean="0">
                <a:solidFill>
                  <a:srgbClr val="FF0000"/>
                </a:solidFill>
                <a:latin typeface="Goudy Old Style" pitchFamily="18" charset="0"/>
                <a:ea typeface="ＭＳ Ｐゴシック" pitchFamily="34" charset="-128"/>
              </a:rPr>
              <a:t>Social Darwinism</a:t>
            </a:r>
            <a:r>
              <a:rPr lang="en-US" altLang="en-US" sz="2600" smtClean="0">
                <a:latin typeface="Goudy Old Style" pitchFamily="18" charset="0"/>
                <a:ea typeface="ＭＳ Ｐゴシック" pitchFamily="34" charset="-128"/>
              </a:rPr>
              <a:t>-A  belief that free-market competition would lead to the survival of the fittest</a:t>
            </a:r>
          </a:p>
        </p:txBody>
      </p:sp>
      <p:pic>
        <p:nvPicPr>
          <p:cNvPr id="11268" name="Picture 1" descr="Cultural Superior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438400"/>
            <a:ext cx="4381500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0627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0"/>
            <a:ext cx="7024688" cy="722313"/>
          </a:xfrm>
        </p:spPr>
        <p:txBody>
          <a:bodyPr/>
          <a:lstStyle/>
          <a:p>
            <a:pPr eaLnBrk="1" hangingPunct="1"/>
            <a:r>
              <a:rPr lang="en-US" altLang="en-US" b="1" u="sng" smtClean="0">
                <a:latin typeface="Goudy Old Style" pitchFamily="18" charset="0"/>
                <a:ea typeface="ＭＳ Ｐゴシック" pitchFamily="34" charset="-128"/>
              </a:rPr>
              <a:t>Alaska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495800" cy="4800600"/>
          </a:xfrm>
        </p:spPr>
        <p:txBody>
          <a:bodyPr rtlCol="0">
            <a:normAutofit fontScale="92500" lnSpcReduction="2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800" dirty="0" smtClean="0">
                <a:latin typeface="Goudy Old Style" panose="02020502050305020303" pitchFamily="18" charset="0"/>
                <a:ea typeface="ＭＳ Ｐゴシック" pitchFamily="34" charset="-128"/>
              </a:rPr>
              <a:t>Purchased in 1867 from Russia for only </a:t>
            </a:r>
            <a:r>
              <a:rPr lang="en-US" altLang="en-US" sz="2800" dirty="0" smtClean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$7.2 million</a:t>
            </a:r>
            <a:r>
              <a:rPr lang="en-US" altLang="en-US" sz="2800" dirty="0" smtClean="0">
                <a:latin typeface="Goudy Old Style" panose="02020502050305020303" pitchFamily="18" charset="0"/>
                <a:ea typeface="ＭＳ Ｐゴシック" pitchFamily="34" charset="-128"/>
              </a:rPr>
              <a:t> dollars</a:t>
            </a:r>
          </a:p>
          <a:p>
            <a:pPr lvl="1" indent="-274320" eaLnBrk="1" fontAlgn="auto" hangingPunct="1">
              <a:spcAft>
                <a:spcPts val="0"/>
              </a:spcAft>
              <a:defRPr/>
            </a:pPr>
            <a:r>
              <a:rPr lang="en-US" altLang="en-US" sz="2600" dirty="0">
                <a:latin typeface="Goudy Old Style" panose="02020502050305020303" pitchFamily="18" charset="0"/>
                <a:ea typeface="ＭＳ Ｐゴシック" pitchFamily="34" charset="-128"/>
              </a:rPr>
              <a:t>Roughly, </a:t>
            </a:r>
            <a:r>
              <a:rPr lang="en-US" altLang="en-US" sz="2600" dirty="0" smtClean="0">
                <a:latin typeface="Goudy Old Style" panose="02020502050305020303" pitchFamily="18" charset="0"/>
                <a:ea typeface="ＭＳ Ｐゴシック" pitchFamily="34" charset="-128"/>
              </a:rPr>
              <a:t>$218.7 million in today’s money 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altLang="en-US" sz="2800" dirty="0" smtClean="0">
                <a:latin typeface="Goudy Old Style" panose="02020502050305020303" pitchFamily="18" charset="0"/>
                <a:ea typeface="ＭＳ Ｐゴシック" pitchFamily="34" charset="-128"/>
              </a:rPr>
              <a:t>Arranged by </a:t>
            </a:r>
            <a:r>
              <a:rPr lang="en-US" altLang="en-US" sz="2800" dirty="0" smtClean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William Seward</a:t>
            </a:r>
            <a:r>
              <a:rPr lang="en-US" altLang="en-US" sz="2800" dirty="0" smtClean="0">
                <a:latin typeface="Goudy Old Style" panose="02020502050305020303" pitchFamily="18" charset="0"/>
                <a:ea typeface="ＭＳ Ｐゴシック" pitchFamily="34" charset="-128"/>
              </a:rPr>
              <a:t> (Sec. of State under Abe Lincoln &amp; Andrew Johnson)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800" dirty="0" smtClean="0">
                <a:latin typeface="Goudy Old Style" panose="02020502050305020303" pitchFamily="18" charset="0"/>
                <a:ea typeface="ＭＳ Ｐゴシック" pitchFamily="34" charset="-128"/>
              </a:rPr>
              <a:t>Admitted as the </a:t>
            </a:r>
            <a:r>
              <a:rPr lang="en-US" altLang="en-US" sz="2800" dirty="0" smtClean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49</a:t>
            </a:r>
            <a:r>
              <a:rPr lang="en-US" altLang="en-US" sz="2800" baseline="30000" dirty="0" smtClean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th</a:t>
            </a:r>
            <a:r>
              <a:rPr lang="en-US" altLang="en-US" sz="2800" dirty="0" smtClean="0">
                <a:latin typeface="Goudy Old Style" panose="02020502050305020303" pitchFamily="18" charset="0"/>
                <a:ea typeface="ＭＳ Ｐゴシック" pitchFamily="34" charset="-128"/>
              </a:rPr>
              <a:t> state in 1959 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800" dirty="0" smtClean="0">
                <a:latin typeface="Goudy Old Style" panose="02020502050305020303" pitchFamily="18" charset="0"/>
                <a:ea typeface="ＭＳ Ｐゴシック" pitchFamily="34" charset="-128"/>
              </a:rPr>
              <a:t>The newly acquired territory was rich in timber, minerals and oil</a:t>
            </a:r>
          </a:p>
        </p:txBody>
      </p:sp>
      <p:pic>
        <p:nvPicPr>
          <p:cNvPr id="9220" name="Picture 1" descr="sewardsfoll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05000"/>
            <a:ext cx="3066720" cy="3365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0976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838200"/>
            <a:ext cx="7024688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u="sng" dirty="0" smtClean="0">
                <a:latin typeface="Goudy Old Style" panose="02020502050305020303" pitchFamily="18" charset="0"/>
                <a:ea typeface="ＭＳ Ｐゴシック" pitchFamily="34" charset="-128"/>
              </a:rPr>
              <a:t>Hawaii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4343400" cy="45307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u="sng" smtClean="0">
                <a:solidFill>
                  <a:srgbClr val="FF0000"/>
                </a:solidFill>
                <a:latin typeface="Goudy Old Style" pitchFamily="18" charset="0"/>
                <a:ea typeface="ＭＳ Ｐゴシック" pitchFamily="34" charset="-128"/>
              </a:rPr>
              <a:t>Pearl Harbor</a:t>
            </a:r>
            <a:r>
              <a:rPr lang="en-US" altLang="en-US" sz="2800" smtClean="0">
                <a:latin typeface="Goudy Old Style" pitchFamily="18" charset="0"/>
                <a:ea typeface="ＭＳ Ｐゴシック" pitchFamily="34" charset="-128"/>
              </a:rPr>
              <a:t>-1887 became a naval base and refueling station for American ships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Goudy Old Style" pitchFamily="18" charset="0"/>
                <a:ea typeface="ＭＳ Ｐゴシック" pitchFamily="34" charset="-128"/>
              </a:rPr>
              <a:t>Sugar plantations became a huge part of the Hawaiian economy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Goudy Old Style" pitchFamily="18" charset="0"/>
                <a:ea typeface="ＭＳ Ｐゴシック" pitchFamily="34" charset="-128"/>
              </a:rPr>
              <a:t>1898-Congress proclaimed Hawaii an American territory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Goudy Old Style" pitchFamily="18" charset="0"/>
                <a:ea typeface="ＭＳ Ｐゴシック" pitchFamily="34" charset="-128"/>
              </a:rPr>
              <a:t>Hawaii was admitted as the </a:t>
            </a:r>
            <a:r>
              <a:rPr lang="en-US" altLang="en-US" sz="2800" smtClean="0">
                <a:solidFill>
                  <a:srgbClr val="FF0000"/>
                </a:solidFill>
                <a:latin typeface="Goudy Old Style" pitchFamily="18" charset="0"/>
                <a:ea typeface="ＭＳ Ｐゴシック" pitchFamily="34" charset="-128"/>
              </a:rPr>
              <a:t>50</a:t>
            </a:r>
            <a:r>
              <a:rPr lang="en-US" altLang="en-US" sz="2800" baseline="30000" smtClean="0">
                <a:solidFill>
                  <a:srgbClr val="FF0000"/>
                </a:solidFill>
                <a:latin typeface="Goudy Old Style" pitchFamily="18" charset="0"/>
                <a:ea typeface="ＭＳ Ｐゴシック" pitchFamily="34" charset="-128"/>
              </a:rPr>
              <a:t>th</a:t>
            </a:r>
            <a:r>
              <a:rPr lang="en-US" altLang="en-US" sz="2800" smtClean="0">
                <a:latin typeface="Goudy Old Style" pitchFamily="18" charset="0"/>
                <a:ea typeface="ＭＳ Ｐゴシック" pitchFamily="34" charset="-128"/>
              </a:rPr>
              <a:t> state in 1959</a:t>
            </a:r>
          </a:p>
        </p:txBody>
      </p:sp>
      <p:pic>
        <p:nvPicPr>
          <p:cNvPr id="10244" name="Picture 1" descr="Do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1752600"/>
            <a:ext cx="2670187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14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295400" y="762000"/>
            <a:ext cx="7024688" cy="6461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</a:rPr>
              <a:t>U.S. Imperialism in Hawaii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77" y="1676400"/>
            <a:ext cx="751522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7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749</Words>
  <Application>Microsoft Office PowerPoint</Application>
  <PresentationFormat>On-screen Show (4:3)</PresentationFormat>
  <Paragraphs>91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Austin</vt:lpstr>
      <vt:lpstr>Chapter 10-Section 1</vt:lpstr>
      <vt:lpstr>American Expansionism</vt:lpstr>
      <vt:lpstr>Three Factors Behind American Imperialism/Expansionism</vt:lpstr>
      <vt:lpstr>Desire for Military Strength</vt:lpstr>
      <vt:lpstr>Thirst for New Markets</vt:lpstr>
      <vt:lpstr>Belief in Cultural Superiority</vt:lpstr>
      <vt:lpstr>Alaska</vt:lpstr>
      <vt:lpstr>Hawaii</vt:lpstr>
      <vt:lpstr>U.S. Imperialism in Hawaii</vt:lpstr>
      <vt:lpstr>Chapter 10-Section 2</vt:lpstr>
      <vt:lpstr>Cubans Rebel Against Spain</vt:lpstr>
      <vt:lpstr>PowerPoint Presentation</vt:lpstr>
      <vt:lpstr>War Fever Escalates</vt:lpstr>
      <vt:lpstr>Yellow Journalism</vt:lpstr>
      <vt:lpstr>The De Lome Letter</vt:lpstr>
      <vt:lpstr>The U.S.S. Maine</vt:lpstr>
      <vt:lpstr>War in the Philippines</vt:lpstr>
      <vt:lpstr>War in the Caribbean</vt:lpstr>
      <vt:lpstr>San Juan Hill</vt:lpstr>
      <vt:lpstr>Treaty of Paris</vt:lpstr>
      <vt:lpstr>“Splendid Little War”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10-Section 1</dc:title>
  <dc:creator>Windows User</dc:creator>
  <cp:lastModifiedBy>Windows User</cp:lastModifiedBy>
  <cp:revision>1</cp:revision>
  <dcterms:created xsi:type="dcterms:W3CDTF">2019-09-30T13:30:45Z</dcterms:created>
  <dcterms:modified xsi:type="dcterms:W3CDTF">2019-09-30T13:31:21Z</dcterms:modified>
</cp:coreProperties>
</file>