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59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ECBC1FB-36D2-4240-A1B2-DE50E1098448}"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705EBAA6-72A7-49DC-AF27-33F873884A50}"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BC1FB-36D2-4240-A1B2-DE50E1098448}"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EBAA6-72A7-49DC-AF27-33F873884A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CBC1FB-36D2-4240-A1B2-DE50E1098448}"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EBAA6-72A7-49DC-AF27-33F873884A5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CBC1FB-36D2-4240-A1B2-DE50E1098448}"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EBAA6-72A7-49DC-AF27-33F873884A5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ECBC1FB-36D2-4240-A1B2-DE50E1098448}" type="datetimeFigureOut">
              <a:rPr lang="en-US" smtClean="0"/>
              <a:t>1/24/2019</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EBAA6-72A7-49DC-AF27-33F873884A50}"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CBC1FB-36D2-4240-A1B2-DE50E1098448}"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EBAA6-72A7-49DC-AF27-33F873884A5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CBC1FB-36D2-4240-A1B2-DE50E1098448}"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EBAA6-72A7-49DC-AF27-33F873884A5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CBC1FB-36D2-4240-A1B2-DE50E1098448}"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EBAA6-72A7-49DC-AF27-33F873884A5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ECBC1FB-36D2-4240-A1B2-DE50E1098448}"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EBAA6-72A7-49DC-AF27-33F873884A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CBC1FB-36D2-4240-A1B2-DE50E1098448}"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EBAA6-72A7-49DC-AF27-33F873884A50}"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CECBC1FB-36D2-4240-A1B2-DE50E1098448}" type="datetimeFigureOut">
              <a:rPr lang="en-US" smtClean="0"/>
              <a:t>1/24/2019</a:t>
            </a:fld>
            <a:endParaRPr lang="en-US"/>
          </a:p>
        </p:txBody>
      </p:sp>
      <p:sp>
        <p:nvSpPr>
          <p:cNvPr id="7" name="Slide Number Placeholder 6"/>
          <p:cNvSpPr>
            <a:spLocks noGrp="1"/>
          </p:cNvSpPr>
          <p:nvPr>
            <p:ph type="sldNum" sz="quarter" idx="12"/>
          </p:nvPr>
        </p:nvSpPr>
        <p:spPr/>
        <p:txBody>
          <a:bodyPr/>
          <a:lstStyle/>
          <a:p>
            <a:fld id="{705EBAA6-72A7-49DC-AF27-33F873884A50}"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CECBC1FB-36D2-4240-A1B2-DE50E1098448}" type="datetimeFigureOut">
              <a:rPr lang="en-US" smtClean="0"/>
              <a:t>1/24/2019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705EBAA6-72A7-49DC-AF27-33F873884A50}"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p:cNvPr>
          <p:cNvSpPr>
            <a:spLocks noGrp="1"/>
          </p:cNvSpPr>
          <p:nvPr>
            <p:ph type="ctrTitle"/>
          </p:nvPr>
        </p:nvSpPr>
        <p:spPr>
          <a:xfrm>
            <a:off x="533400" y="3124200"/>
            <a:ext cx="6781800" cy="1371600"/>
          </a:xfrm>
        </p:spPr>
        <p:txBody>
          <a:bodyPr>
            <a:normAutofit/>
          </a:bodyPr>
          <a:lstStyle/>
          <a:p>
            <a:pPr eaLnBrk="1" fontAlgn="auto" hangingPunct="1">
              <a:spcAft>
                <a:spcPts val="0"/>
              </a:spcAft>
              <a:defRPr/>
            </a:pPr>
            <a:r>
              <a:rPr lang="en-US" altLang="en-US" b="1" dirty="0">
                <a:latin typeface="Goudy Old Style" panose="02020502050305020303" pitchFamily="18" charset="0"/>
              </a:rPr>
              <a:t>Chapter 1:Principles of </a:t>
            </a:r>
            <a:r>
              <a:rPr lang="en-US" altLang="en-US" b="1" u="sng" dirty="0">
                <a:latin typeface="Goudy Old Style" panose="02020502050305020303" pitchFamily="18" charset="0"/>
              </a:rPr>
              <a:t>Government</a:t>
            </a:r>
          </a:p>
        </p:txBody>
      </p:sp>
    </p:spTree>
    <p:extLst>
      <p:ext uri="{BB962C8B-B14F-4D97-AF65-F5344CB8AC3E}">
        <p14:creationId xmlns:p14="http://schemas.microsoft.com/office/powerpoint/2010/main" val="3729255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u="sng" dirty="0">
                <a:latin typeface="Goudy Old Style" panose="02020502050305020303" pitchFamily="18" charset="0"/>
                <a:cs typeface="Times New Roman" panose="02020603050405020304" pitchFamily="18" charset="0"/>
              </a:rPr>
              <a:t>IV. Provide for the Common Defense </a:t>
            </a:r>
            <a:endParaRPr lang="en-US" dirty="0">
              <a:latin typeface="Goudy Old Style" panose="02020502050305020303" pitchFamily="18" charset="0"/>
            </a:endParaRPr>
          </a:p>
        </p:txBody>
      </p:sp>
      <p:sp>
        <p:nvSpPr>
          <p:cNvPr id="17410" name="Content Placeholder 2"/>
          <p:cNvSpPr>
            <a:spLocks noGrp="1"/>
          </p:cNvSpPr>
          <p:nvPr>
            <p:ph idx="1"/>
          </p:nvPr>
        </p:nvSpPr>
        <p:spPr>
          <a:xfrm>
            <a:off x="457200" y="1600200"/>
            <a:ext cx="5029200" cy="5105400"/>
          </a:xfrm>
        </p:spPr>
        <p:txBody>
          <a:bodyPr>
            <a:normAutofit/>
          </a:bodyPr>
          <a:lstStyle/>
          <a:p>
            <a:r>
              <a:rPr lang="en-US" altLang="en-US">
                <a:latin typeface="Goudy Old Style" pitchFamily="18" charset="0"/>
                <a:cs typeface="Times New Roman" pitchFamily="18" charset="0"/>
              </a:rPr>
              <a:t>Defending our nation from attacks both foreign and domestic has always been one of our government's chief responsibilities.</a:t>
            </a:r>
          </a:p>
          <a:p>
            <a:endParaRPr lang="en-US" altLang="en-US">
              <a:latin typeface="Goudy Old Style" pitchFamily="18" charset="0"/>
              <a:cs typeface="Times New Roman" pitchFamily="18" charset="0"/>
            </a:endParaRPr>
          </a:p>
          <a:p>
            <a:r>
              <a:rPr lang="en-US" altLang="en-US">
                <a:latin typeface="Goudy Old Style" pitchFamily="18" charset="0"/>
                <a:cs typeface="Times New Roman" pitchFamily="18" charset="0"/>
              </a:rPr>
              <a:t>In order to maintain our safety our nation maintains an army, navy, air force and coast guard. </a:t>
            </a:r>
          </a:p>
          <a:p>
            <a:endParaRPr lang="en-US" altLang="en-US">
              <a:latin typeface="Goudy Old Style" pitchFamily="18" charset="0"/>
              <a:cs typeface="Times New Roman" pitchFamily="18" charset="0"/>
            </a:endParaRPr>
          </a:p>
          <a:p>
            <a:r>
              <a:rPr lang="en-US" altLang="en-US">
                <a:latin typeface="Goudy Old Style" pitchFamily="18" charset="0"/>
                <a:cs typeface="Times New Roman" pitchFamily="18" charset="0"/>
              </a:rPr>
              <a:t>While the department of Homeland Security keeps watch for threats entering our country.  </a:t>
            </a:r>
          </a:p>
        </p:txBody>
      </p:sp>
      <p:pic>
        <p:nvPicPr>
          <p:cNvPr id="4" name="Picture 3"/>
          <p:cNvPicPr>
            <a:picLocks noChangeAspect="1"/>
          </p:cNvPicPr>
          <p:nvPr/>
        </p:nvPicPr>
        <p:blipFill>
          <a:blip r:embed="rId2"/>
          <a:stretch>
            <a:fillRect/>
          </a:stretch>
        </p:blipFill>
        <p:spPr>
          <a:xfrm>
            <a:off x="5618208" y="2667000"/>
            <a:ext cx="3200404" cy="2819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64624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b="1" u="sng" dirty="0">
                <a:latin typeface="Goudy Old Style" panose="02020502050305020303" pitchFamily="18" charset="0"/>
                <a:cs typeface="Times New Roman" panose="02020603050405020304" pitchFamily="18" charset="0"/>
              </a:rPr>
              <a:t>V. Promote the General Welfare </a:t>
            </a:r>
            <a:endParaRPr lang="en-US" dirty="0">
              <a:latin typeface="Goudy Old Style" panose="02020502050305020303" pitchFamily="18" charset="0"/>
            </a:endParaRPr>
          </a:p>
        </p:txBody>
      </p:sp>
      <p:sp>
        <p:nvSpPr>
          <p:cNvPr id="18434" name="Content Placeholder 2"/>
          <p:cNvSpPr>
            <a:spLocks noGrp="1"/>
          </p:cNvSpPr>
          <p:nvPr>
            <p:ph idx="1"/>
          </p:nvPr>
        </p:nvSpPr>
        <p:spPr>
          <a:xfrm>
            <a:off x="457200" y="1676400"/>
            <a:ext cx="4800600" cy="5029200"/>
          </a:xfrm>
        </p:spPr>
        <p:txBody>
          <a:bodyPr>
            <a:normAutofit/>
          </a:bodyPr>
          <a:lstStyle/>
          <a:p>
            <a:r>
              <a:rPr lang="en-US" altLang="en-US" dirty="0">
                <a:latin typeface="Goudy Old Style" pitchFamily="18" charset="0"/>
                <a:cs typeface="Times New Roman" pitchFamily="18" charset="0"/>
              </a:rPr>
              <a:t>The services our government provides are designed to benefit all or most of our citizens.</a:t>
            </a:r>
          </a:p>
          <a:p>
            <a:pPr lvl="1"/>
            <a:r>
              <a:rPr lang="en-US" altLang="en-US" sz="2400" dirty="0">
                <a:solidFill>
                  <a:srgbClr val="002060"/>
                </a:solidFill>
                <a:latin typeface="Goudy Old Style" pitchFamily="18" charset="0"/>
                <a:cs typeface="Times New Roman" pitchFamily="18" charset="0"/>
              </a:rPr>
              <a:t>Some examples are</a:t>
            </a:r>
            <a:r>
              <a:rPr lang="en-US" altLang="en-US" sz="2400" dirty="0">
                <a:latin typeface="Goudy Old Style" pitchFamily="18" charset="0"/>
                <a:cs typeface="Times New Roman" pitchFamily="18" charset="0"/>
              </a:rPr>
              <a:t>:</a:t>
            </a:r>
          </a:p>
          <a:p>
            <a:pPr lvl="2"/>
            <a:r>
              <a:rPr lang="en-US" altLang="en-US" sz="2400" dirty="0">
                <a:latin typeface="Goudy Old Style" pitchFamily="18" charset="0"/>
                <a:cs typeface="Times New Roman" pitchFamily="18" charset="0"/>
              </a:rPr>
              <a:t>Improving education</a:t>
            </a:r>
          </a:p>
          <a:p>
            <a:pPr lvl="2"/>
            <a:r>
              <a:rPr lang="en-US" altLang="en-US" sz="2400" dirty="0">
                <a:latin typeface="Goudy Old Style" pitchFamily="18" charset="0"/>
                <a:cs typeface="Times New Roman" pitchFamily="18" charset="0"/>
              </a:rPr>
              <a:t>Improving Roads</a:t>
            </a:r>
          </a:p>
          <a:p>
            <a:pPr lvl="2"/>
            <a:r>
              <a:rPr lang="en-US" altLang="en-US" sz="2400" dirty="0">
                <a:latin typeface="Goudy Old Style" pitchFamily="18" charset="0"/>
                <a:cs typeface="Times New Roman" pitchFamily="18" charset="0"/>
              </a:rPr>
              <a:t>Lowering Taxes</a:t>
            </a:r>
          </a:p>
          <a:p>
            <a:pPr lvl="2"/>
            <a:r>
              <a:rPr lang="en-US" altLang="en-US" sz="2400" dirty="0">
                <a:latin typeface="Goudy Old Style" pitchFamily="18" charset="0"/>
                <a:cs typeface="Times New Roman" pitchFamily="18" charset="0"/>
              </a:rPr>
              <a:t>Welfare</a:t>
            </a:r>
          </a:p>
          <a:p>
            <a:pPr lvl="2"/>
            <a:r>
              <a:rPr lang="en-US" altLang="en-US" sz="2400" dirty="0">
                <a:latin typeface="Goudy Old Style" pitchFamily="18" charset="0"/>
                <a:cs typeface="Times New Roman" pitchFamily="18" charset="0"/>
              </a:rPr>
              <a:t>Disability</a:t>
            </a:r>
          </a:p>
          <a:p>
            <a:pPr lvl="2"/>
            <a:r>
              <a:rPr lang="en-US" altLang="en-US" sz="2400" dirty="0">
                <a:latin typeface="Goudy Old Style" pitchFamily="18" charset="0"/>
                <a:cs typeface="Times New Roman" pitchFamily="18" charset="0"/>
              </a:rPr>
              <a:t>Social Security</a:t>
            </a:r>
          </a:p>
          <a:p>
            <a:pPr lvl="2"/>
            <a:endParaRPr lang="en-US" altLang="en-US" dirty="0"/>
          </a:p>
          <a:p>
            <a:pPr lvl="2"/>
            <a:endParaRPr lang="en-US" altLang="en-US" dirty="0"/>
          </a:p>
        </p:txBody>
      </p:sp>
      <p:pic>
        <p:nvPicPr>
          <p:cNvPr id="4" name="Picture 3"/>
          <p:cNvPicPr>
            <a:picLocks noChangeAspect="1"/>
          </p:cNvPicPr>
          <p:nvPr/>
        </p:nvPicPr>
        <p:blipFill>
          <a:blip r:embed="rId2"/>
          <a:stretch>
            <a:fillRect/>
          </a:stretch>
        </p:blipFill>
        <p:spPr>
          <a:xfrm>
            <a:off x="5497794" y="2286000"/>
            <a:ext cx="3237899" cy="3683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1205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u="sng" dirty="0">
                <a:latin typeface="Goudy Old Style" panose="02020502050305020303" pitchFamily="18" charset="0"/>
                <a:cs typeface="Times New Roman" panose="02020603050405020304" pitchFamily="18" charset="0"/>
              </a:rPr>
              <a:t>VI. Secure the Blessing of Liberty  </a:t>
            </a:r>
            <a:endParaRPr lang="en-US" dirty="0">
              <a:latin typeface="Goudy Old Style" panose="02020502050305020303" pitchFamily="18" charset="0"/>
            </a:endParaRPr>
          </a:p>
        </p:txBody>
      </p:sp>
      <p:sp>
        <p:nvSpPr>
          <p:cNvPr id="19458" name="Content Placeholder 2"/>
          <p:cNvSpPr>
            <a:spLocks noGrp="1"/>
          </p:cNvSpPr>
          <p:nvPr>
            <p:ph idx="1"/>
          </p:nvPr>
        </p:nvSpPr>
        <p:spPr>
          <a:xfrm>
            <a:off x="457200" y="1389063"/>
            <a:ext cx="7543800" cy="5316537"/>
          </a:xfrm>
        </p:spPr>
        <p:txBody>
          <a:bodyPr/>
          <a:lstStyle/>
          <a:p>
            <a:endParaRPr lang="en-US" altLang="en-US"/>
          </a:p>
          <a:p>
            <a:pPr lvl="2"/>
            <a:endParaRPr lang="en-US" altLang="en-US"/>
          </a:p>
        </p:txBody>
      </p:sp>
      <p:sp>
        <p:nvSpPr>
          <p:cNvPr id="19460" name="Content Placeholder 2"/>
          <p:cNvSpPr txBox="1">
            <a:spLocks/>
          </p:cNvSpPr>
          <p:nvPr/>
        </p:nvSpPr>
        <p:spPr bwMode="auto">
          <a:xfrm>
            <a:off x="228600" y="1752600"/>
            <a:ext cx="5715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Font typeface="Arial" charset="0"/>
              <a:buChar char="•"/>
              <a:defRPr sz="2400">
                <a:solidFill>
                  <a:schemeClr val="tx2"/>
                </a:solidFill>
                <a:latin typeface="Century Gothic" pitchFamily="34" charset="0"/>
              </a:defRPr>
            </a:lvl1pPr>
            <a:lvl2pPr marL="742950" indent="-285750">
              <a:spcBef>
                <a:spcPct val="20000"/>
              </a:spcBef>
              <a:buClr>
                <a:schemeClr val="accent2"/>
              </a:buClr>
              <a:buFont typeface="Arial" charset="0"/>
              <a:buChar char="•"/>
              <a:defRPr sz="2000">
                <a:solidFill>
                  <a:schemeClr val="tx2"/>
                </a:solidFill>
                <a:latin typeface="Century Gothic" pitchFamily="34" charset="0"/>
              </a:defRPr>
            </a:lvl2pPr>
            <a:lvl3pPr marL="1143000" indent="-228600">
              <a:spcBef>
                <a:spcPct val="20000"/>
              </a:spcBef>
              <a:buClr>
                <a:srgbClr val="B5AE53"/>
              </a:buClr>
              <a:buFont typeface="Arial" charset="0"/>
              <a:buChar char="•"/>
              <a:defRPr>
                <a:solidFill>
                  <a:schemeClr val="tx2"/>
                </a:solidFill>
                <a:latin typeface="Century Gothic" pitchFamily="34" charset="0"/>
              </a:defRPr>
            </a:lvl3pPr>
            <a:lvl4pPr marL="1600200" indent="-228600">
              <a:spcBef>
                <a:spcPct val="20000"/>
              </a:spcBef>
              <a:buClr>
                <a:srgbClr val="848058"/>
              </a:buClr>
              <a:buFont typeface="Arial" charset="0"/>
              <a:buChar char="•"/>
              <a:defRPr sz="1600">
                <a:solidFill>
                  <a:schemeClr val="tx2"/>
                </a:solidFill>
                <a:latin typeface="Century Gothic" pitchFamily="34" charset="0"/>
              </a:defRPr>
            </a:lvl4pPr>
            <a:lvl5pPr marL="2057400" indent="-228600">
              <a:spcBef>
                <a:spcPct val="20000"/>
              </a:spcBef>
              <a:buClr>
                <a:srgbClr val="E8B54D"/>
              </a:buClr>
              <a:buFont typeface="Arial" charset="0"/>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9pPr>
          </a:lstStyle>
          <a:p>
            <a:pPr eaLnBrk="1" hangingPunct="1">
              <a:buClrTx/>
            </a:pPr>
            <a:r>
              <a:rPr lang="en-US" altLang="en-US" sz="2500" dirty="0">
                <a:latin typeface="Goudy Old Style" pitchFamily="18" charset="0"/>
                <a:cs typeface="Times New Roman" pitchFamily="18" charset="0"/>
              </a:rPr>
              <a:t>Although a high priority for our government is the ideas of freedom and liberty they are not considered absolute but relative.</a:t>
            </a:r>
          </a:p>
          <a:p>
            <a:pPr lvl="1" eaLnBrk="1" hangingPunct="1">
              <a:buClrTx/>
              <a:buFont typeface="Arial" charset="0"/>
              <a:buChar char="–"/>
            </a:pPr>
            <a:r>
              <a:rPr lang="en-US" altLang="en-US" sz="2500" dirty="0">
                <a:latin typeface="Goudy Old Style" pitchFamily="18" charset="0"/>
                <a:cs typeface="Times New Roman" pitchFamily="18" charset="0"/>
              </a:rPr>
              <a:t>People </a:t>
            </a:r>
            <a:r>
              <a:rPr lang="en-US" altLang="en-US" sz="2500" b="1" i="1" u="sng" dirty="0">
                <a:solidFill>
                  <a:srgbClr val="FF0000"/>
                </a:solidFill>
                <a:latin typeface="Goudy Old Style" pitchFamily="18" charset="0"/>
                <a:cs typeface="Times New Roman" pitchFamily="18" charset="0"/>
              </a:rPr>
              <a:t>can not</a:t>
            </a:r>
            <a:r>
              <a:rPr lang="en-US" altLang="en-US" sz="2500" dirty="0">
                <a:solidFill>
                  <a:srgbClr val="FF0000"/>
                </a:solidFill>
                <a:latin typeface="Goudy Old Style" pitchFamily="18" charset="0"/>
                <a:cs typeface="Times New Roman" pitchFamily="18" charset="0"/>
              </a:rPr>
              <a:t> </a:t>
            </a:r>
            <a:r>
              <a:rPr lang="en-US" altLang="en-US" sz="2500" dirty="0">
                <a:latin typeface="Goudy Old Style" pitchFamily="18" charset="0"/>
                <a:cs typeface="Times New Roman" pitchFamily="18" charset="0"/>
              </a:rPr>
              <a:t>be free to do whatever they want because that would infringe on the freedom of others. </a:t>
            </a:r>
          </a:p>
          <a:p>
            <a:pPr eaLnBrk="1" hangingPunct="1">
              <a:buClrTx/>
            </a:pPr>
            <a:endParaRPr lang="en-US" altLang="en-US" sz="2500" dirty="0">
              <a:latin typeface="Goudy Old Style" pitchFamily="18" charset="0"/>
              <a:cs typeface="Times New Roman" pitchFamily="18" charset="0"/>
            </a:endParaRPr>
          </a:p>
          <a:p>
            <a:pPr eaLnBrk="1" hangingPunct="1">
              <a:buClrTx/>
            </a:pPr>
            <a:r>
              <a:rPr lang="en-US" altLang="en-US" sz="2500" dirty="0">
                <a:latin typeface="Goudy Old Style" pitchFamily="18" charset="0"/>
                <a:cs typeface="Times New Roman" pitchFamily="18" charset="0"/>
              </a:rPr>
              <a:t>Both Federal and State Constitutions define the rights and liberties of for those living in our country. </a:t>
            </a:r>
          </a:p>
        </p:txBody>
      </p:sp>
      <p:pic>
        <p:nvPicPr>
          <p:cNvPr id="6" name="Picture 5"/>
          <p:cNvPicPr>
            <a:picLocks noChangeAspect="1"/>
          </p:cNvPicPr>
          <p:nvPr/>
        </p:nvPicPr>
        <p:blipFill>
          <a:blip r:embed="rId2"/>
          <a:stretch>
            <a:fillRect/>
          </a:stretch>
        </p:blipFill>
        <p:spPr>
          <a:xfrm>
            <a:off x="5943600" y="3048000"/>
            <a:ext cx="2910063" cy="21621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2407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pPr eaLnBrk="1" hangingPunct="1">
              <a:defRPr/>
            </a:pPr>
            <a:r>
              <a:rPr lang="en-US" sz="2900" u="sng" dirty="0">
                <a:latin typeface="Goudy Old Style" panose="02020502050305020303" pitchFamily="18" charset="0"/>
              </a:rPr>
              <a:t>Section 1-Government and the State </a:t>
            </a:r>
          </a:p>
        </p:txBody>
      </p:sp>
      <p:pic>
        <p:nvPicPr>
          <p:cNvPr id="37890" name="Picture 2">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09800"/>
            <a:ext cx="6253655"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868689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p:cNvPr>
          <p:cNvSpPr>
            <a:spLocks noGrp="1"/>
          </p:cNvSpPr>
          <p:nvPr>
            <p:ph type="title"/>
          </p:nvPr>
        </p:nvSpPr>
        <p:spPr/>
        <p:txBody>
          <a:bodyPr/>
          <a:lstStyle/>
          <a:p>
            <a:pPr eaLnBrk="1" fontAlgn="auto" hangingPunct="1">
              <a:spcAft>
                <a:spcPts val="0"/>
              </a:spcAft>
              <a:defRPr/>
            </a:pPr>
            <a:r>
              <a:rPr lang="en-US" altLang="en-US" u="sng" dirty="0">
                <a:solidFill>
                  <a:srgbClr val="7B9899"/>
                </a:solidFill>
                <a:latin typeface="Goudy Old Style" panose="02020502050305020303" pitchFamily="18" charset="0"/>
              </a:rPr>
              <a:t>What is government?</a:t>
            </a:r>
          </a:p>
        </p:txBody>
      </p:sp>
      <p:sp>
        <p:nvSpPr>
          <p:cNvPr id="10243" name="Content Placeholder 2"/>
          <p:cNvSpPr>
            <a:spLocks noGrp="1"/>
          </p:cNvSpPr>
          <p:nvPr>
            <p:ph idx="1"/>
          </p:nvPr>
        </p:nvSpPr>
        <p:spPr>
          <a:xfrm>
            <a:off x="304800" y="1752600"/>
            <a:ext cx="5257800" cy="4876800"/>
          </a:xfrm>
        </p:spPr>
        <p:txBody>
          <a:bodyPr>
            <a:normAutofit/>
          </a:bodyPr>
          <a:lstStyle/>
          <a:p>
            <a:pPr eaLnBrk="1" hangingPunct="1"/>
            <a:r>
              <a:rPr lang="en-US" altLang="en-US" dirty="0">
                <a:latin typeface="Goudy Old Style" pitchFamily="18" charset="0"/>
              </a:rPr>
              <a:t>Government is the institution through which a society makes and enforces its public policies.</a:t>
            </a:r>
          </a:p>
          <a:p>
            <a:pPr eaLnBrk="1" hangingPunct="1"/>
            <a:r>
              <a:rPr lang="en-US" altLang="en-US" dirty="0">
                <a:latin typeface="Goudy Old Style" pitchFamily="18" charset="0"/>
              </a:rPr>
              <a:t>“Government by its very existence is an </a:t>
            </a:r>
            <a:r>
              <a:rPr lang="en-US" altLang="en-US" u="sng" dirty="0">
                <a:solidFill>
                  <a:srgbClr val="FF0000"/>
                </a:solidFill>
                <a:latin typeface="Goudy Old Style" pitchFamily="18" charset="0"/>
              </a:rPr>
              <a:t>institution</a:t>
            </a:r>
            <a:r>
              <a:rPr lang="en-US" altLang="en-US" dirty="0">
                <a:latin typeface="Goudy Old Style" pitchFamily="18" charset="0"/>
              </a:rPr>
              <a:t>; politics is a </a:t>
            </a:r>
            <a:r>
              <a:rPr lang="en-US" altLang="en-US" u="sng" dirty="0">
                <a:solidFill>
                  <a:srgbClr val="002060"/>
                </a:solidFill>
                <a:latin typeface="Goudy Old Style" pitchFamily="18" charset="0"/>
              </a:rPr>
              <a:t>process</a:t>
            </a:r>
            <a:r>
              <a:rPr lang="en-US" altLang="en-US" dirty="0">
                <a:latin typeface="Goudy Old Style" pitchFamily="18" charset="0"/>
              </a:rPr>
              <a:t>.”</a:t>
            </a:r>
          </a:p>
          <a:p>
            <a:pPr eaLnBrk="1" hangingPunct="1"/>
            <a:r>
              <a:rPr lang="en-US" altLang="en-US" dirty="0">
                <a:latin typeface="Goudy Old Style" pitchFamily="18" charset="0"/>
                <a:cs typeface="Times New Roman" pitchFamily="18" charset="0"/>
              </a:rPr>
              <a:t>For a state (country) to exist there are four basic elements they must contain:</a:t>
            </a:r>
          </a:p>
          <a:p>
            <a:pPr lvl="1" eaLnBrk="1" hangingPunct="1"/>
            <a:r>
              <a:rPr lang="en-US" altLang="en-US" sz="2400" dirty="0">
                <a:solidFill>
                  <a:srgbClr val="FF0000"/>
                </a:solidFill>
                <a:latin typeface="Goudy Old Style" pitchFamily="18" charset="0"/>
                <a:cs typeface="Times New Roman" pitchFamily="18" charset="0"/>
              </a:rPr>
              <a:t>Population</a:t>
            </a:r>
          </a:p>
          <a:p>
            <a:pPr lvl="1" eaLnBrk="1" hangingPunct="1"/>
            <a:r>
              <a:rPr lang="en-US" altLang="en-US" sz="2400" dirty="0">
                <a:solidFill>
                  <a:srgbClr val="002060"/>
                </a:solidFill>
                <a:latin typeface="Goudy Old Style" pitchFamily="18" charset="0"/>
                <a:cs typeface="Times New Roman" pitchFamily="18" charset="0"/>
              </a:rPr>
              <a:t>Territory</a:t>
            </a:r>
          </a:p>
          <a:p>
            <a:pPr lvl="1" eaLnBrk="1" hangingPunct="1"/>
            <a:r>
              <a:rPr lang="en-US" altLang="en-US" sz="2400" dirty="0">
                <a:solidFill>
                  <a:srgbClr val="FF0000"/>
                </a:solidFill>
                <a:latin typeface="Goudy Old Style" pitchFamily="18" charset="0"/>
                <a:cs typeface="Times New Roman" pitchFamily="18" charset="0"/>
              </a:rPr>
              <a:t>Sovereignty </a:t>
            </a:r>
          </a:p>
          <a:p>
            <a:pPr lvl="1" eaLnBrk="1" hangingPunct="1"/>
            <a:r>
              <a:rPr lang="en-US" altLang="en-US" sz="2400" dirty="0">
                <a:solidFill>
                  <a:srgbClr val="002060"/>
                </a:solidFill>
                <a:latin typeface="Goudy Old Style" pitchFamily="18" charset="0"/>
                <a:cs typeface="Times New Roman" pitchFamily="18" charset="0"/>
              </a:rPr>
              <a:t>Government </a:t>
            </a:r>
          </a:p>
          <a:p>
            <a:pPr eaLnBrk="1" hangingPunct="1"/>
            <a:endParaRPr lang="en-US" altLang="en-US" dirty="0">
              <a:latin typeface="Goudy Old Style" pitchFamily="18" charset="0"/>
            </a:endParaRPr>
          </a:p>
        </p:txBody>
      </p:sp>
      <p:pic>
        <p:nvPicPr>
          <p:cNvPr id="9220" name="Picture 4">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046" y="2971799"/>
            <a:ext cx="2949907" cy="2371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776768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normAutofit fontScale="90000"/>
          </a:bodyPr>
          <a:lstStyle/>
          <a:p>
            <a:pPr>
              <a:defRPr/>
            </a:pPr>
            <a:r>
              <a:rPr lang="en-US" u="sng" dirty="0">
                <a:latin typeface="Goudy Old Style" panose="02020502050305020303" pitchFamily="18" charset="0"/>
              </a:rPr>
              <a:t>The Four Characteristics of a State </a:t>
            </a:r>
          </a:p>
        </p:txBody>
      </p:sp>
      <p:graphicFrame>
        <p:nvGraphicFramePr>
          <p:cNvPr id="4" name="Content Placeholder 3">
            <a:extLst/>
          </p:cNvPr>
          <p:cNvGraphicFramePr>
            <a:graphicFrameLocks noGrp="1"/>
          </p:cNvGraphicFramePr>
          <p:nvPr>
            <p:ph idx="1"/>
          </p:nvPr>
        </p:nvGraphicFramePr>
        <p:xfrm>
          <a:off x="533400" y="1558925"/>
          <a:ext cx="8229600" cy="5146675"/>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265724">
                <a:tc>
                  <a:txBody>
                    <a:bodyPr/>
                    <a:lstStyle/>
                    <a:p>
                      <a:pPr algn="ctr"/>
                      <a:r>
                        <a:rPr lang="en-US" sz="1800" u="sng" dirty="0">
                          <a:solidFill>
                            <a:srgbClr val="002060"/>
                          </a:solidFill>
                          <a:latin typeface="Goudy Old Style" panose="02020502050305020303" pitchFamily="18" charset="0"/>
                        </a:rPr>
                        <a:t>Population</a:t>
                      </a:r>
                    </a:p>
                    <a:p>
                      <a:pPr marL="285750" indent="-285750">
                        <a:buFont typeface="Arial" panose="020B0604020202020204" pitchFamily="34" charset="0"/>
                        <a:buChar char="•"/>
                      </a:pPr>
                      <a:r>
                        <a:rPr lang="en-US" sz="1800" dirty="0">
                          <a:latin typeface="Goudy Old Style" panose="02020502050305020303" pitchFamily="18" charset="0"/>
                        </a:rPr>
                        <a:t>A</a:t>
                      </a:r>
                      <a:r>
                        <a:rPr lang="en-US" sz="1800" baseline="0" dirty="0">
                          <a:latin typeface="Goudy Old Style" panose="02020502050305020303" pitchFamily="18" charset="0"/>
                        </a:rPr>
                        <a:t> state must have people in order to exist</a:t>
                      </a:r>
                    </a:p>
                    <a:p>
                      <a:pPr marL="742950" lvl="1" indent="-285750">
                        <a:buFont typeface="Arial" panose="020B0604020202020204" pitchFamily="34" charset="0"/>
                        <a:buChar char="•"/>
                      </a:pPr>
                      <a:r>
                        <a:rPr lang="en-US" sz="1800" baseline="0" dirty="0">
                          <a:latin typeface="Goudy Old Style" panose="02020502050305020303" pitchFamily="18" charset="0"/>
                        </a:rPr>
                        <a:t>There is no minimum or maximum number required </a:t>
                      </a:r>
                    </a:p>
                    <a:p>
                      <a:pPr marL="285750" indent="-285750">
                        <a:buFont typeface="Arial" panose="020B0604020202020204" pitchFamily="34" charset="0"/>
                        <a:buChar char="•"/>
                      </a:pPr>
                      <a:endParaRPr lang="en-US" sz="1800" dirty="0"/>
                    </a:p>
                  </a:txBody>
                  <a:tcPr marT="45722" marB="45722"/>
                </a:tc>
                <a:tc>
                  <a:txBody>
                    <a:bodyPr/>
                    <a:lstStyle/>
                    <a:p>
                      <a:pPr algn="ctr"/>
                      <a:r>
                        <a:rPr lang="en-US" sz="1800" u="sng" dirty="0">
                          <a:solidFill>
                            <a:srgbClr val="FF0000"/>
                          </a:solidFill>
                          <a:latin typeface="Goudy Old Style" panose="02020502050305020303" pitchFamily="18" charset="0"/>
                        </a:rPr>
                        <a:t>Territory</a:t>
                      </a:r>
                      <a:r>
                        <a:rPr lang="en-US" sz="1800" u="sng" baseline="0" dirty="0">
                          <a:latin typeface="Goudy Old Style" panose="02020502050305020303" pitchFamily="18" charset="0"/>
                        </a:rPr>
                        <a:t> </a:t>
                      </a:r>
                    </a:p>
                    <a:p>
                      <a:pPr marL="285750" indent="-285750">
                        <a:buFont typeface="Arial" panose="020B0604020202020204" pitchFamily="34" charset="0"/>
                        <a:buChar char="•"/>
                      </a:pPr>
                      <a:r>
                        <a:rPr lang="en-US" sz="1800" baseline="0" dirty="0">
                          <a:latin typeface="Goudy Old Style" panose="02020502050305020303" pitchFamily="18" charset="0"/>
                        </a:rPr>
                        <a:t>A state must be comprised of land/territory with clear recognized boundaries</a:t>
                      </a:r>
                      <a:endParaRPr lang="en-US" sz="1800" dirty="0">
                        <a:latin typeface="Goudy Old Style" panose="02020502050305020303" pitchFamily="18" charset="0"/>
                      </a:endParaRPr>
                    </a:p>
                  </a:txBody>
                  <a:tcPr marT="45722" marB="45722"/>
                </a:tc>
                <a:extLst>
                  <a:ext uri="{0D108BD9-81ED-4DB2-BD59-A6C34878D82A}">
                    <a16:rowId xmlns:a16="http://schemas.microsoft.com/office/drawing/2014/main" val="10000"/>
                  </a:ext>
                </a:extLst>
              </a:tr>
              <a:tr h="2880951">
                <a:tc>
                  <a:txBody>
                    <a:bodyPr/>
                    <a:lstStyle/>
                    <a:p>
                      <a:pPr algn="ctr"/>
                      <a:r>
                        <a:rPr lang="en-US" sz="1800" b="1" u="sng" dirty="0">
                          <a:solidFill>
                            <a:srgbClr val="FF0000"/>
                          </a:solidFill>
                          <a:latin typeface="Goudy Old Style" panose="02020502050305020303" pitchFamily="18" charset="0"/>
                        </a:rPr>
                        <a:t>Sovereignty </a:t>
                      </a:r>
                    </a:p>
                    <a:p>
                      <a:pPr marL="285750" indent="-285750">
                        <a:buFont typeface="Arial" panose="020B0604020202020204" pitchFamily="34" charset="0"/>
                        <a:buChar char="•"/>
                      </a:pPr>
                      <a:r>
                        <a:rPr lang="en-US" sz="1800" dirty="0">
                          <a:latin typeface="Goudy Old Style" panose="02020502050305020303" pitchFamily="18" charset="0"/>
                        </a:rPr>
                        <a:t>Every state is considered</a:t>
                      </a:r>
                      <a:r>
                        <a:rPr lang="en-US" sz="1800" baseline="0" dirty="0">
                          <a:latin typeface="Goudy Old Style" panose="02020502050305020303" pitchFamily="18" charset="0"/>
                        </a:rPr>
                        <a:t> sovereign if it is free and independent from any form of outside rule. </a:t>
                      </a:r>
                    </a:p>
                    <a:p>
                      <a:pPr marL="285750" indent="-285750">
                        <a:buFont typeface="Arial" panose="020B0604020202020204" pitchFamily="34" charset="0"/>
                        <a:buChar char="•"/>
                      </a:pPr>
                      <a:endParaRPr lang="en-US" sz="1800" baseline="0" dirty="0">
                        <a:latin typeface="Goudy Old Style" panose="02020502050305020303" pitchFamily="18" charset="0"/>
                      </a:endParaRPr>
                    </a:p>
                    <a:p>
                      <a:pPr marL="285750" indent="-285750">
                        <a:buFont typeface="Arial" panose="020B0604020202020204" pitchFamily="34" charset="0"/>
                        <a:buChar char="•"/>
                      </a:pPr>
                      <a:r>
                        <a:rPr lang="en-US" sz="1800" baseline="0" dirty="0">
                          <a:latin typeface="Goudy Old Style" panose="02020502050305020303" pitchFamily="18" charset="0"/>
                        </a:rPr>
                        <a:t>A sovereign state has supreme power to decide how to govern within it’s own territory as well as how it will conduct foreign it’s policies </a:t>
                      </a:r>
                      <a:endParaRPr lang="en-US" sz="1800" dirty="0">
                        <a:latin typeface="Goudy Old Style" panose="02020502050305020303" pitchFamily="18" charset="0"/>
                      </a:endParaRPr>
                    </a:p>
                  </a:txBody>
                  <a:tcPr marT="45722" marB="45722"/>
                </a:tc>
                <a:tc>
                  <a:txBody>
                    <a:bodyPr/>
                    <a:lstStyle/>
                    <a:p>
                      <a:pPr algn="ctr"/>
                      <a:r>
                        <a:rPr lang="en-US" sz="1800" b="1" u="sng" dirty="0">
                          <a:solidFill>
                            <a:srgbClr val="002060"/>
                          </a:solidFill>
                          <a:latin typeface="Goudy Old Style" panose="02020502050305020303" pitchFamily="18" charset="0"/>
                        </a:rPr>
                        <a:t>Government</a:t>
                      </a:r>
                      <a:r>
                        <a:rPr lang="en-US" sz="1800" b="1" u="sng" baseline="0" dirty="0">
                          <a:latin typeface="Goudy Old Style" panose="02020502050305020303" pitchFamily="18" charset="0"/>
                        </a:rPr>
                        <a:t> </a:t>
                      </a:r>
                    </a:p>
                    <a:p>
                      <a:pPr marL="285750" indent="-285750">
                        <a:buFont typeface="Arial" panose="020B0604020202020204" pitchFamily="34" charset="0"/>
                        <a:buChar char="•"/>
                      </a:pPr>
                      <a:r>
                        <a:rPr lang="en-US" sz="1800" baseline="0" dirty="0">
                          <a:latin typeface="Goudy Old Style" panose="02020502050305020303" pitchFamily="18" charset="0"/>
                        </a:rPr>
                        <a:t>Every state must establish a politically organized (and hopefully stable) form of government </a:t>
                      </a:r>
                      <a:endParaRPr lang="en-US" sz="1800" dirty="0">
                        <a:latin typeface="Goudy Old Style" panose="02020502050305020303" pitchFamily="18" charset="0"/>
                      </a:endParaRPr>
                    </a:p>
                  </a:txBody>
                  <a:tcPr marT="45722" marB="45722"/>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97590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p:cNvPr>
          <p:cNvSpPr>
            <a:spLocks noGrp="1"/>
          </p:cNvSpPr>
          <p:nvPr>
            <p:ph type="title"/>
          </p:nvPr>
        </p:nvSpPr>
        <p:spPr/>
        <p:txBody>
          <a:bodyPr/>
          <a:lstStyle/>
          <a:p>
            <a:pPr eaLnBrk="1" fontAlgn="auto" hangingPunct="1">
              <a:spcAft>
                <a:spcPts val="0"/>
              </a:spcAft>
              <a:defRPr/>
            </a:pPr>
            <a:r>
              <a:rPr lang="en-US" altLang="en-US" u="sng" dirty="0">
                <a:solidFill>
                  <a:srgbClr val="7B9899"/>
                </a:solidFill>
                <a:latin typeface="Goudy Old Style" panose="02020502050305020303" pitchFamily="18" charset="0"/>
              </a:rPr>
              <a:t>Origins of the State</a:t>
            </a:r>
          </a:p>
        </p:txBody>
      </p:sp>
      <p:sp>
        <p:nvSpPr>
          <p:cNvPr id="12291" name="Content Placeholder 2"/>
          <p:cNvSpPr>
            <a:spLocks noGrp="1"/>
          </p:cNvSpPr>
          <p:nvPr>
            <p:ph idx="1"/>
          </p:nvPr>
        </p:nvSpPr>
        <p:spPr>
          <a:xfrm>
            <a:off x="301625" y="1527175"/>
            <a:ext cx="8504238" cy="5102225"/>
          </a:xfrm>
        </p:spPr>
        <p:txBody>
          <a:bodyPr>
            <a:normAutofit lnSpcReduction="10000"/>
          </a:bodyPr>
          <a:lstStyle/>
          <a:p>
            <a:pPr marL="273050" indent="-273050" eaLnBrk="1" hangingPunct="1">
              <a:buFont typeface="Wingdings 2" pitchFamily="18" charset="2"/>
              <a:buChar char=""/>
            </a:pPr>
            <a:r>
              <a:rPr lang="en-US" altLang="en-US" sz="2300" b="1" u="sng">
                <a:solidFill>
                  <a:srgbClr val="002060"/>
                </a:solidFill>
                <a:latin typeface="Goudy Old Style" pitchFamily="18" charset="0"/>
              </a:rPr>
              <a:t>Force Theory</a:t>
            </a:r>
            <a:r>
              <a:rPr lang="en-US" altLang="en-US" sz="2300" b="1">
                <a:solidFill>
                  <a:srgbClr val="002060"/>
                </a:solidFill>
                <a:latin typeface="Goudy Old Style" pitchFamily="18" charset="0"/>
              </a:rPr>
              <a:t>-</a:t>
            </a:r>
            <a:endParaRPr lang="en-US" altLang="en-US" sz="2300" b="1" u="sng">
              <a:solidFill>
                <a:srgbClr val="002060"/>
              </a:solidFill>
              <a:latin typeface="Goudy Old Style" pitchFamily="18" charset="0"/>
            </a:endParaRPr>
          </a:p>
          <a:p>
            <a:pPr marL="547688" lvl="1" indent="-273050" eaLnBrk="1" hangingPunct="1">
              <a:buFont typeface="Wingdings" pitchFamily="2" charset="2"/>
              <a:buChar char=""/>
            </a:pPr>
            <a:r>
              <a:rPr lang="en-US" altLang="en-US" sz="2300">
                <a:latin typeface="Goudy Old Style" pitchFamily="18" charset="0"/>
              </a:rPr>
              <a:t>The force theory states that one person or a small group took control of an area and forced all within it to submit to that person’s or group’s rule. </a:t>
            </a:r>
          </a:p>
          <a:p>
            <a:pPr marL="273050" indent="-273050" eaLnBrk="1" hangingPunct="1">
              <a:buFont typeface="Wingdings 2" pitchFamily="18" charset="2"/>
              <a:buChar char=""/>
            </a:pPr>
            <a:r>
              <a:rPr lang="en-US" altLang="en-US" sz="2300" b="1" u="sng">
                <a:solidFill>
                  <a:srgbClr val="FF0000"/>
                </a:solidFill>
                <a:latin typeface="Goudy Old Style" pitchFamily="18" charset="0"/>
              </a:rPr>
              <a:t>Evolutionary Theory</a:t>
            </a:r>
            <a:r>
              <a:rPr lang="en-US" altLang="en-US" sz="2300" b="1">
                <a:solidFill>
                  <a:srgbClr val="FF0000"/>
                </a:solidFill>
                <a:latin typeface="Goudy Old Style" pitchFamily="18" charset="0"/>
              </a:rPr>
              <a:t>-</a:t>
            </a:r>
          </a:p>
          <a:p>
            <a:pPr marL="547688" lvl="1" indent="-273050" eaLnBrk="1" hangingPunct="1">
              <a:buFont typeface="Wingdings" pitchFamily="2" charset="2"/>
              <a:buChar char=""/>
            </a:pPr>
            <a:r>
              <a:rPr lang="en-US" altLang="en-US" sz="2300">
                <a:latin typeface="Goudy Old Style" pitchFamily="18" charset="0"/>
              </a:rPr>
              <a:t>The evolutionary theory argues that the state evolved naturally out of the early family. </a:t>
            </a:r>
          </a:p>
          <a:p>
            <a:pPr marL="273050" indent="-273050" eaLnBrk="1" hangingPunct="1">
              <a:buFont typeface="Wingdings 2" pitchFamily="18" charset="2"/>
              <a:buChar char=""/>
            </a:pPr>
            <a:r>
              <a:rPr lang="en-US" altLang="en-US" sz="2300" b="1" u="sng">
                <a:solidFill>
                  <a:srgbClr val="002060"/>
                </a:solidFill>
                <a:latin typeface="Goudy Old Style" pitchFamily="18" charset="0"/>
              </a:rPr>
              <a:t>Divine Right Theory</a:t>
            </a:r>
            <a:r>
              <a:rPr lang="en-US" altLang="en-US" sz="2300" b="1">
                <a:solidFill>
                  <a:srgbClr val="002060"/>
                </a:solidFill>
                <a:latin typeface="Goudy Old Style" pitchFamily="18" charset="0"/>
              </a:rPr>
              <a:t>-</a:t>
            </a:r>
          </a:p>
          <a:p>
            <a:pPr marL="547688" lvl="1" indent="-273050" eaLnBrk="1" hangingPunct="1">
              <a:buFont typeface="Wingdings" pitchFamily="2" charset="2"/>
              <a:buChar char=""/>
            </a:pPr>
            <a:r>
              <a:rPr lang="en-US" altLang="en-US" sz="2300">
                <a:latin typeface="Goudy Old Style" pitchFamily="18" charset="0"/>
              </a:rPr>
              <a:t>The theory of divine right holds that God created the state and that God gives those of royal birth a “divine right” to rule. </a:t>
            </a:r>
          </a:p>
          <a:p>
            <a:pPr marL="273050" indent="-273050" eaLnBrk="1" hangingPunct="1">
              <a:buFont typeface="Wingdings 2" pitchFamily="18" charset="2"/>
              <a:buChar char=""/>
            </a:pPr>
            <a:r>
              <a:rPr lang="en-US" altLang="en-US" sz="2300" b="1" u="sng">
                <a:solidFill>
                  <a:srgbClr val="FF0000"/>
                </a:solidFill>
                <a:latin typeface="Goudy Old Style" pitchFamily="18" charset="0"/>
              </a:rPr>
              <a:t>Social Contract Theory</a:t>
            </a:r>
            <a:r>
              <a:rPr lang="en-US" altLang="en-US" sz="2300" b="1">
                <a:solidFill>
                  <a:srgbClr val="FF0000"/>
                </a:solidFill>
                <a:latin typeface="Goudy Old Style" pitchFamily="18" charset="0"/>
              </a:rPr>
              <a:t>-</a:t>
            </a:r>
            <a:endParaRPr lang="en-US" altLang="en-US" sz="2300" b="1" u="sng">
              <a:solidFill>
                <a:srgbClr val="FF0000"/>
              </a:solidFill>
              <a:latin typeface="Goudy Old Style" pitchFamily="18" charset="0"/>
            </a:endParaRPr>
          </a:p>
          <a:p>
            <a:pPr marL="547688" lvl="1" indent="-273050" eaLnBrk="1" hangingPunct="1">
              <a:buFont typeface="Wingdings" pitchFamily="2" charset="2"/>
              <a:buChar char=""/>
            </a:pPr>
            <a:r>
              <a:rPr lang="en-US" altLang="en-US" sz="2300">
                <a:latin typeface="Goudy Old Style" pitchFamily="18" charset="0"/>
              </a:rPr>
              <a:t>The social contract theory argues that the state arose out of a voluntary act of free people. </a:t>
            </a:r>
          </a:p>
        </p:txBody>
      </p:sp>
    </p:spTree>
    <p:extLst>
      <p:ext uri="{BB962C8B-B14F-4D97-AF65-F5344CB8AC3E}">
        <p14:creationId xmlns:p14="http://schemas.microsoft.com/office/powerpoint/2010/main" val="2558479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p:cNvPr>
          <p:cNvSpPr>
            <a:spLocks noGrp="1"/>
          </p:cNvSpPr>
          <p:nvPr>
            <p:ph type="title"/>
          </p:nvPr>
        </p:nvSpPr>
        <p:spPr/>
        <p:txBody>
          <a:bodyPr/>
          <a:lstStyle/>
          <a:p>
            <a:pPr eaLnBrk="1" fontAlgn="auto" hangingPunct="1">
              <a:spcAft>
                <a:spcPts val="0"/>
              </a:spcAft>
              <a:defRPr/>
            </a:pPr>
            <a:r>
              <a:rPr lang="en-US" altLang="en-US" u="sng" dirty="0">
                <a:solidFill>
                  <a:srgbClr val="7B9899"/>
                </a:solidFill>
                <a:latin typeface="Goudy Old Style" panose="02020502050305020303" pitchFamily="18" charset="0"/>
              </a:rPr>
              <a:t>The Purpose of Government</a:t>
            </a:r>
          </a:p>
        </p:txBody>
      </p:sp>
      <p:sp>
        <p:nvSpPr>
          <p:cNvPr id="13315" name="Content Placeholder 2"/>
          <p:cNvSpPr>
            <a:spLocks noGrp="1"/>
          </p:cNvSpPr>
          <p:nvPr>
            <p:ph idx="1"/>
          </p:nvPr>
        </p:nvSpPr>
        <p:spPr>
          <a:xfrm>
            <a:off x="301625" y="1527175"/>
            <a:ext cx="8504238" cy="987425"/>
          </a:xfrm>
        </p:spPr>
        <p:txBody>
          <a:bodyPr>
            <a:normAutofit/>
          </a:bodyPr>
          <a:lstStyle/>
          <a:p>
            <a:pPr marL="0" indent="0" algn="ctr" eaLnBrk="1" hangingPunct="1">
              <a:buFont typeface="Wingdings 2" pitchFamily="18" charset="2"/>
              <a:buNone/>
            </a:pPr>
            <a:r>
              <a:rPr lang="en-US" altLang="en-US" b="1">
                <a:solidFill>
                  <a:srgbClr val="FF0000"/>
                </a:solidFill>
                <a:latin typeface="Goudy Old Style" pitchFamily="18" charset="0"/>
              </a:rPr>
              <a:t>The main purposes of government are described in the Preamble of the Constitution of the United States:</a:t>
            </a:r>
          </a:p>
          <a:p>
            <a:pPr marL="0" indent="0" algn="ctr" eaLnBrk="1" hangingPunct="1">
              <a:buFont typeface="Wingdings 2" pitchFamily="18" charset="2"/>
              <a:buNone/>
            </a:pPr>
            <a:endParaRPr lang="en-US" altLang="en-US"/>
          </a:p>
        </p:txBody>
      </p:sp>
      <p:sp>
        <p:nvSpPr>
          <p:cNvPr id="4" name="Text Box 4"/>
          <p:cNvSpPr txBox="1">
            <a:spLocks noChangeArrowheads="1"/>
          </p:cNvSpPr>
          <p:nvPr/>
        </p:nvSpPr>
        <p:spPr bwMode="auto">
          <a:xfrm>
            <a:off x="155575" y="2819400"/>
            <a:ext cx="8742363" cy="282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Georgia" pitchFamily="18" charset="0"/>
                <a:cs typeface="Arial" charset="0"/>
              </a:defRPr>
            </a:lvl1pPr>
            <a:lvl2pPr marL="742950" indent="-285750">
              <a:defRPr>
                <a:solidFill>
                  <a:schemeClr val="tx1"/>
                </a:solidFill>
                <a:latin typeface="Georgia" pitchFamily="18" charset="0"/>
                <a:cs typeface="Arial" charset="0"/>
              </a:defRPr>
            </a:lvl2pPr>
            <a:lvl3pPr marL="1143000" indent="-228600">
              <a:defRPr>
                <a:solidFill>
                  <a:schemeClr val="tx1"/>
                </a:solidFill>
                <a:latin typeface="Georgia" pitchFamily="18" charset="0"/>
                <a:cs typeface="Arial" charset="0"/>
              </a:defRPr>
            </a:lvl3pPr>
            <a:lvl4pPr marL="1600200" indent="-228600">
              <a:defRPr>
                <a:solidFill>
                  <a:schemeClr val="tx1"/>
                </a:solidFill>
                <a:latin typeface="Georgia" pitchFamily="18" charset="0"/>
                <a:cs typeface="Arial" charset="0"/>
              </a:defRPr>
            </a:lvl4pPr>
            <a:lvl5pPr marL="2057400" indent="-22860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algn="ctr" eaLnBrk="1" hangingPunct="1">
              <a:lnSpc>
                <a:spcPct val="110000"/>
              </a:lnSpc>
              <a:spcBef>
                <a:spcPct val="50000"/>
              </a:spcBef>
            </a:pPr>
            <a:r>
              <a:rPr lang="en-US" altLang="en-US" sz="2800">
                <a:latin typeface="Goudy Old Style" pitchFamily="18" charset="0"/>
              </a:rPr>
              <a:t>“</a:t>
            </a:r>
            <a:r>
              <a:rPr lang="en-US" altLang="en-US" sz="2700">
                <a:latin typeface="Goudy Old Style" pitchFamily="18" charset="0"/>
              </a:rPr>
              <a:t>We the People of the United States, in Order to form a more perfect Union, establish Justice, insure domestic Tranquility, provide for the common defense, promote the general Welfare, and secure the Blessings of Liberty to ourselves and our Posterity, do ordain and establish this Constitution for the United States of America.”</a:t>
            </a:r>
            <a:endParaRPr lang="en-US" altLang="en-US" sz="2800">
              <a:latin typeface="Goudy Old Style" pitchFamily="18" charset="0"/>
            </a:endParaRPr>
          </a:p>
        </p:txBody>
      </p:sp>
    </p:spTree>
    <p:extLst>
      <p:ext uri="{BB962C8B-B14F-4D97-AF65-F5344CB8AC3E}">
        <p14:creationId xmlns:p14="http://schemas.microsoft.com/office/powerpoint/2010/main" val="1935181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b="1" u="sng" dirty="0">
                <a:latin typeface="Goudy Old Style" panose="02020502050305020303" pitchFamily="18" charset="0"/>
                <a:cs typeface="Times New Roman" panose="02020603050405020304" pitchFamily="18" charset="0"/>
              </a:rPr>
              <a:t>I. Form A More Perfect Union</a:t>
            </a:r>
            <a:endParaRPr lang="en-US" u="sng" dirty="0">
              <a:latin typeface="Goudy Old Style" panose="02020502050305020303" pitchFamily="18" charset="0"/>
              <a:cs typeface="Times New Roman" panose="02020603050405020304" pitchFamily="18" charset="0"/>
            </a:endParaRPr>
          </a:p>
        </p:txBody>
      </p:sp>
      <p:sp>
        <p:nvSpPr>
          <p:cNvPr id="14338" name="Content Placeholder 2"/>
          <p:cNvSpPr>
            <a:spLocks noGrp="1"/>
          </p:cNvSpPr>
          <p:nvPr>
            <p:ph idx="1"/>
          </p:nvPr>
        </p:nvSpPr>
        <p:spPr>
          <a:xfrm>
            <a:off x="457200" y="1600200"/>
            <a:ext cx="4724400" cy="4525963"/>
          </a:xfrm>
        </p:spPr>
        <p:txBody>
          <a:bodyPr/>
          <a:lstStyle/>
          <a:p>
            <a:r>
              <a:rPr lang="en-US" altLang="en-US" sz="2800" dirty="0">
                <a:latin typeface="Goudy Old Style" pitchFamily="18" charset="0"/>
                <a:cs typeface="Times New Roman" pitchFamily="18" charset="0"/>
              </a:rPr>
              <a:t>Following the failure of the Articles of Confederation (1781) which created a weak central government our current Constitution was created (1787) in order to link the states together under the idea that “</a:t>
            </a:r>
            <a:r>
              <a:rPr lang="en-US" altLang="en-US" sz="2800" dirty="0">
                <a:solidFill>
                  <a:srgbClr val="FF0000"/>
                </a:solidFill>
                <a:latin typeface="Goudy Old Style" pitchFamily="18" charset="0"/>
                <a:cs typeface="Times New Roman" pitchFamily="18" charset="0"/>
              </a:rPr>
              <a:t>unity is our greatest strength</a:t>
            </a:r>
            <a:r>
              <a:rPr lang="en-US" altLang="en-US" sz="2800" dirty="0">
                <a:latin typeface="Goudy Old Style" pitchFamily="18" charset="0"/>
                <a:cs typeface="Times New Roman" pitchFamily="18" charset="0"/>
              </a:rPr>
              <a:t>” </a:t>
            </a:r>
          </a:p>
        </p:txBody>
      </p:sp>
      <p:pic>
        <p:nvPicPr>
          <p:cNvPr id="4" name="Picture 3"/>
          <p:cNvPicPr>
            <a:picLocks noChangeAspect="1"/>
          </p:cNvPicPr>
          <p:nvPr/>
        </p:nvPicPr>
        <p:blipFill>
          <a:blip r:embed="rId2"/>
          <a:stretch>
            <a:fillRect/>
          </a:stretch>
        </p:blipFill>
        <p:spPr>
          <a:xfrm>
            <a:off x="5562600" y="1942570"/>
            <a:ext cx="3048000" cy="4199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68660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u="sng" dirty="0">
                <a:latin typeface="Goudy Old Style" panose="02020502050305020303" pitchFamily="18" charset="0"/>
                <a:cs typeface="Times New Roman" panose="02020603050405020304" pitchFamily="18" charset="0"/>
              </a:rPr>
              <a:t>II. Establish Justice </a:t>
            </a:r>
          </a:p>
        </p:txBody>
      </p:sp>
      <p:sp>
        <p:nvSpPr>
          <p:cNvPr id="15362" name="Content Placeholder 2"/>
          <p:cNvSpPr>
            <a:spLocks noGrp="1"/>
          </p:cNvSpPr>
          <p:nvPr>
            <p:ph idx="1"/>
          </p:nvPr>
        </p:nvSpPr>
        <p:spPr>
          <a:xfrm>
            <a:off x="457200" y="1600200"/>
            <a:ext cx="4648200" cy="4525963"/>
          </a:xfrm>
        </p:spPr>
        <p:txBody>
          <a:bodyPr>
            <a:normAutofit fontScale="92500"/>
          </a:bodyPr>
          <a:lstStyle/>
          <a:p>
            <a:r>
              <a:rPr lang="en-US" altLang="en-US" sz="2800">
                <a:latin typeface="Goudy Old Style" pitchFamily="18" charset="0"/>
                <a:cs typeface="Times New Roman" pitchFamily="18" charset="0"/>
              </a:rPr>
              <a:t>Thomas Jefferson felt that providing justice is “the most sacred of the duties of government”</a:t>
            </a:r>
          </a:p>
          <a:p>
            <a:endParaRPr lang="en-US" altLang="en-US" sz="2800">
              <a:latin typeface="Goudy Old Style" pitchFamily="18" charset="0"/>
              <a:cs typeface="Times New Roman" pitchFamily="18" charset="0"/>
            </a:endParaRPr>
          </a:p>
          <a:p>
            <a:r>
              <a:rPr lang="en-US" altLang="en-US" sz="2800">
                <a:latin typeface="Goudy Old Style" pitchFamily="18" charset="0"/>
                <a:cs typeface="Times New Roman" pitchFamily="18" charset="0"/>
              </a:rPr>
              <a:t>What does that mean: </a:t>
            </a:r>
          </a:p>
          <a:p>
            <a:pPr lvl="1"/>
            <a:r>
              <a:rPr lang="en-US" altLang="en-US" sz="2800">
                <a:latin typeface="Goudy Old Style" pitchFamily="18" charset="0"/>
                <a:cs typeface="Times New Roman" pitchFamily="18" charset="0"/>
              </a:rPr>
              <a:t>The law in both it’s administration and content must be reasonable, fair and impartial”</a:t>
            </a:r>
          </a:p>
        </p:txBody>
      </p:sp>
      <p:pic>
        <p:nvPicPr>
          <p:cNvPr id="4" name="Picture 3"/>
          <p:cNvPicPr>
            <a:picLocks noChangeAspect="1"/>
          </p:cNvPicPr>
          <p:nvPr/>
        </p:nvPicPr>
        <p:blipFill>
          <a:blip r:embed="rId2"/>
          <a:stretch>
            <a:fillRect/>
          </a:stretch>
        </p:blipFill>
        <p:spPr>
          <a:xfrm>
            <a:off x="5486400" y="1828800"/>
            <a:ext cx="3125697" cy="4705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0204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u="sng" dirty="0">
                <a:latin typeface="Goudy Old Style" panose="02020502050305020303" pitchFamily="18" charset="0"/>
                <a:cs typeface="Times New Roman" panose="02020603050405020304" pitchFamily="18" charset="0"/>
              </a:rPr>
              <a:t>III. Insure Domestic Tranquility</a:t>
            </a:r>
          </a:p>
        </p:txBody>
      </p:sp>
      <p:sp>
        <p:nvSpPr>
          <p:cNvPr id="16386" name="Content Placeholder 2"/>
          <p:cNvSpPr>
            <a:spLocks noGrp="1"/>
          </p:cNvSpPr>
          <p:nvPr>
            <p:ph idx="1"/>
          </p:nvPr>
        </p:nvSpPr>
        <p:spPr>
          <a:xfrm>
            <a:off x="457200" y="1600200"/>
            <a:ext cx="5334000" cy="4876800"/>
          </a:xfrm>
        </p:spPr>
        <p:txBody>
          <a:bodyPr/>
          <a:lstStyle/>
          <a:p>
            <a:r>
              <a:rPr lang="en-US" altLang="en-US" sz="2800">
                <a:latin typeface="Goudy Old Style" pitchFamily="18" charset="0"/>
                <a:cs typeface="Times New Roman" pitchFamily="18" charset="0"/>
              </a:rPr>
              <a:t>The key to maintaining peace within our nation is establishing order. This is the prime function of government.</a:t>
            </a:r>
          </a:p>
          <a:p>
            <a:endParaRPr lang="en-US" altLang="en-US" sz="2800">
              <a:latin typeface="Goudy Old Style" pitchFamily="18" charset="0"/>
              <a:cs typeface="Times New Roman" pitchFamily="18" charset="0"/>
            </a:endParaRPr>
          </a:p>
          <a:p>
            <a:r>
              <a:rPr lang="en-US" altLang="en-US" sz="2800">
                <a:latin typeface="Goudy Old Style" pitchFamily="18" charset="0"/>
                <a:cs typeface="Times New Roman" pitchFamily="18" charset="0"/>
              </a:rPr>
              <a:t>James Madison said in </a:t>
            </a:r>
            <a:r>
              <a:rPr lang="en-US" altLang="en-US" sz="2800" i="1">
                <a:solidFill>
                  <a:srgbClr val="FF0000"/>
                </a:solidFill>
                <a:latin typeface="Goudy Old Style" pitchFamily="18" charset="0"/>
                <a:cs typeface="Times New Roman" pitchFamily="18" charset="0"/>
              </a:rPr>
              <a:t>The Federalist Papers No. 51</a:t>
            </a:r>
            <a:r>
              <a:rPr lang="en-US" altLang="en-US" sz="2800">
                <a:solidFill>
                  <a:srgbClr val="FF0000"/>
                </a:solidFill>
                <a:latin typeface="Goudy Old Style" pitchFamily="18" charset="0"/>
                <a:cs typeface="Times New Roman" pitchFamily="18" charset="0"/>
              </a:rPr>
              <a:t> </a:t>
            </a:r>
            <a:r>
              <a:rPr lang="en-US" altLang="en-US" sz="2800">
                <a:latin typeface="Goudy Old Style" pitchFamily="18" charset="0"/>
                <a:cs typeface="Times New Roman" pitchFamily="18" charset="0"/>
              </a:rPr>
              <a:t>that   “If men were angels, no government would be necessary”</a:t>
            </a:r>
          </a:p>
        </p:txBody>
      </p:sp>
      <p:pic>
        <p:nvPicPr>
          <p:cNvPr id="4" name="Picture 3"/>
          <p:cNvPicPr>
            <a:picLocks noChangeAspect="1"/>
          </p:cNvPicPr>
          <p:nvPr/>
        </p:nvPicPr>
        <p:blipFill>
          <a:blip r:embed="rId2"/>
          <a:stretch>
            <a:fillRect/>
          </a:stretch>
        </p:blipFill>
        <p:spPr>
          <a:xfrm>
            <a:off x="5908929" y="1981200"/>
            <a:ext cx="2778404"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576973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TotalTime>
  <Words>654</Words>
  <Application>Microsoft Office PowerPoint</Application>
  <PresentationFormat>On-screen Show (4:3)</PresentationFormat>
  <Paragraphs>65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Book Antiqua</vt:lpstr>
      <vt:lpstr>Century Gothic</vt:lpstr>
      <vt:lpstr>Goudy Old Style</vt:lpstr>
      <vt:lpstr>Wingdings</vt:lpstr>
      <vt:lpstr>Wingdings 2</vt:lpstr>
      <vt:lpstr>Apothecary</vt:lpstr>
      <vt:lpstr>Chapter 1:Principles of Government</vt:lpstr>
      <vt:lpstr>Section 1-Government and the State </vt:lpstr>
      <vt:lpstr>What is government?</vt:lpstr>
      <vt:lpstr>The Four Characteristics of a State </vt:lpstr>
      <vt:lpstr>Origins of the State</vt:lpstr>
      <vt:lpstr>The Purpose of Government</vt:lpstr>
      <vt:lpstr>I. Form A More Perfect Union</vt:lpstr>
      <vt:lpstr>II. Establish Justice </vt:lpstr>
      <vt:lpstr>III. Insure Domestic Tranquility</vt:lpstr>
      <vt:lpstr>IV. Provide for the Common Defense </vt:lpstr>
      <vt:lpstr>V. Promote the General Welfare </vt:lpstr>
      <vt:lpstr>VI. Secure the Blessing of Liberty  </vt:lpstr>
    </vt:vector>
  </TitlesOfParts>
  <Company>Dearborn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1:Principles of Government</dc:title>
  <dc:creator>Windows User</dc:creator>
  <cp:lastModifiedBy>Robert Murray</cp:lastModifiedBy>
  <cp:revision>3</cp:revision>
  <dcterms:created xsi:type="dcterms:W3CDTF">2018-01-31T14:14:43Z</dcterms:created>
  <dcterms:modified xsi:type="dcterms:W3CDTF">2019-01-25T03:50:56Z</dcterms:modified>
</cp:coreProperties>
</file>