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dirty="0" smtClean="0">
                <a:latin typeface="Goudy Old Style" pitchFamily="18" charset="0"/>
                <a:cs typeface="Times New Roman" pitchFamily="18" charset="0"/>
              </a:rPr>
              <a:t>Section 3-Challenges and Changes </a:t>
            </a:r>
            <a:r>
              <a:rPr lang="en-US" altLang="en-US" b="1" u="sng" dirty="0" smtClean="0">
                <a:latin typeface="Goudy Old Style" pitchFamily="18" charset="0"/>
                <a:cs typeface="Times New Roman" pitchFamily="18" charset="0"/>
              </a:rPr>
              <a:t>in </a:t>
            </a:r>
            <a:r>
              <a:rPr lang="en-US" altLang="en-US" b="1" u="sng" dirty="0" smtClean="0">
                <a:latin typeface="Goudy Old Style" pitchFamily="18" charset="0"/>
                <a:cs typeface="Times New Roman" pitchFamily="18" charset="0"/>
              </a:rPr>
              <a:t>the Movement</a:t>
            </a:r>
          </a:p>
        </p:txBody>
      </p:sp>
      <p:pic>
        <p:nvPicPr>
          <p:cNvPr id="46083" name="Picture 6" descr="http://www.google.com/url?source=imgres&amp;ct=img&amp;q=http://www.bbc.co.uk/radioassets/photos/2008/4/1/39378_2.jpg&amp;sa=X&amp;ei=nZKbTdHkHMnZgAe2tb28Bw&amp;ved=0CAQQ8wc&amp;usg=AFQjCNE3z3Dz0mY3kZguR1Mw_56am4Uv6Q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70168"/>
            <a:ext cx="5181600" cy="4145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236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8066" name="Picture 2" descr="http://www.google.com/url?source=imgres&amp;ct=img&amp;q=http://turningpoints08.wikispaces.com/file/view/DetRiots67-12_5Av2.jpg/34162963/DetRiots67-12_5Av2.jpg&amp;sa=X&amp;ei=G_icTcKaFYHBtgeS3-i9Bw&amp;ved=0CAQQ8wc4Ig&amp;usg=AFQjCNGiLsW3BefKawtv6Oei85N3GGWHEA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53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58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688" cy="6461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u="sng" smtClean="0">
                <a:latin typeface="Goudy Old Style" pitchFamily="18" charset="0"/>
                <a:cs typeface="Times New Roman" pitchFamily="18" charset="0"/>
              </a:rPr>
              <a:t>New Leaders Voice Discontent</a:t>
            </a:r>
            <a:endParaRPr lang="en-US" altLang="en-US" b="1" smtClean="0"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5943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Nation of </a:t>
            </a:r>
            <a:r>
              <a:rPr lang="en-US" sz="20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Islam</a:t>
            </a:r>
            <a:r>
              <a:rPr lang="en-US" sz="2000" dirty="0" smtClean="0">
                <a:latin typeface="Goudy Old Style" panose="02020502050305020303" pitchFamily="18" charset="0"/>
              </a:rPr>
              <a:t>- A group of black Muslims who  advocated for  </a:t>
            </a:r>
            <a:r>
              <a:rPr lang="en-US" sz="2000" dirty="0">
                <a:latin typeface="Goudy Old Style" panose="02020502050305020303" pitchFamily="18" charset="0"/>
              </a:rPr>
              <a:t>blacks </a:t>
            </a:r>
            <a:r>
              <a:rPr lang="en-US" sz="2000" dirty="0" smtClean="0">
                <a:latin typeface="Goudy Old Style" panose="02020502050305020303" pitchFamily="18" charset="0"/>
              </a:rPr>
              <a:t>to separate </a:t>
            </a:r>
            <a:r>
              <a:rPr lang="en-US" sz="2000" dirty="0">
                <a:latin typeface="Goudy Old Style" panose="02020502050305020303" pitchFamily="18" charset="0"/>
              </a:rPr>
              <a:t>from </a:t>
            </a:r>
            <a:r>
              <a:rPr lang="en-US" sz="2000" dirty="0" smtClean="0">
                <a:latin typeface="Goudy Old Style" panose="02020502050305020303" pitchFamily="18" charset="0"/>
              </a:rPr>
              <a:t>whites believing </a:t>
            </a:r>
            <a:r>
              <a:rPr lang="en-US" sz="2000" dirty="0">
                <a:latin typeface="Goudy Old Style" panose="02020502050305020303" pitchFamily="18" charset="0"/>
              </a:rPr>
              <a:t>whites to be the source of </a:t>
            </a:r>
            <a:r>
              <a:rPr lang="en-US" sz="2000" dirty="0" smtClean="0">
                <a:latin typeface="Goudy Old Style" panose="02020502050305020303" pitchFamily="18" charset="0"/>
              </a:rPr>
              <a:t>a majority of the problems African-Americans were facing during the 1960’s</a:t>
            </a:r>
            <a:endParaRPr lang="en-US" sz="2000" dirty="0">
              <a:latin typeface="Goudy Old Style" panose="02020502050305020303" pitchFamily="18" charset="0"/>
            </a:endParaRPr>
          </a:p>
          <a:p>
            <a:pPr marL="6985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000" b="1" u="sng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Malcolm X</a:t>
            </a:r>
            <a:r>
              <a:rPr lang="en-US" sz="2000" dirty="0" smtClean="0">
                <a:latin typeface="Goudy Old Style" panose="02020502050305020303" pitchFamily="18" charset="0"/>
              </a:rPr>
              <a:t>—Controversial </a:t>
            </a:r>
            <a:r>
              <a:rPr lang="en-US" sz="2000" dirty="0">
                <a:latin typeface="Goudy Old Style" panose="02020502050305020303" pitchFamily="18" charset="0"/>
              </a:rPr>
              <a:t>Muslim </a:t>
            </a:r>
            <a:r>
              <a:rPr lang="en-US" sz="2000" dirty="0" smtClean="0">
                <a:latin typeface="Goudy Old Style" panose="02020502050305020303" pitchFamily="18" charset="0"/>
              </a:rPr>
              <a:t>leader and speaker who massive publicity during the Civil Rights movement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latin typeface="Goudy Old Style" panose="02020502050305020303" pitchFamily="18" charset="0"/>
              </a:rPr>
              <a:t>While in jail </a:t>
            </a:r>
            <a:r>
              <a:rPr lang="en-US" sz="2000" dirty="0" smtClean="0">
                <a:latin typeface="Goudy Old Style" panose="02020502050305020303" pitchFamily="18" charset="0"/>
              </a:rPr>
              <a:t>for larceny he </a:t>
            </a:r>
            <a:r>
              <a:rPr lang="en-US" sz="2000" dirty="0">
                <a:latin typeface="Goudy Old Style" panose="02020502050305020303" pitchFamily="18" charset="0"/>
              </a:rPr>
              <a:t>studied the teachings of Elijah Muhammad and became a member of the Nation of </a:t>
            </a:r>
            <a:r>
              <a:rPr lang="en-US" sz="2000" dirty="0" smtClean="0">
                <a:latin typeface="Goudy Old Style" panose="02020502050305020303" pitchFamily="18" charset="0"/>
              </a:rPr>
              <a:t>Islam </a:t>
            </a:r>
            <a:endParaRPr 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Goudy Old Style" panose="02020502050305020303" pitchFamily="18" charset="0"/>
              </a:rPr>
              <a:t>He advocated for self defense </a:t>
            </a:r>
            <a:r>
              <a:rPr lang="en-US" sz="2000" dirty="0">
                <a:latin typeface="Goudy Old Style" panose="02020502050305020303" pitchFamily="18" charset="0"/>
              </a:rPr>
              <a:t>and separation from white </a:t>
            </a:r>
            <a:r>
              <a:rPr lang="en-US" sz="2000" dirty="0" smtClean="0">
                <a:latin typeface="Goudy Old Style" panose="02020502050305020303" pitchFamily="18" charset="0"/>
              </a:rPr>
              <a:t>society by “</a:t>
            </a:r>
            <a:r>
              <a:rPr lang="en-US" sz="20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any means necessary</a:t>
            </a:r>
            <a:r>
              <a:rPr lang="en-US" sz="2000" dirty="0" smtClean="0">
                <a:latin typeface="Goudy Old Style" panose="02020502050305020303" pitchFamily="18" charset="0"/>
              </a:rPr>
              <a:t>”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Goudy Old Style" panose="02020502050305020303" pitchFamily="18" charset="0"/>
              </a:rPr>
              <a:t>His militant attitude frightened many </a:t>
            </a:r>
            <a:r>
              <a:rPr lang="en-US" sz="2000" dirty="0">
                <a:latin typeface="Goudy Old Style" panose="02020502050305020303" pitchFamily="18" charset="0"/>
              </a:rPr>
              <a:t>whites, moderate </a:t>
            </a:r>
            <a:r>
              <a:rPr lang="en-US" sz="2000" dirty="0" smtClean="0">
                <a:latin typeface="Goudy Old Style" panose="02020502050305020303" pitchFamily="18" charset="0"/>
              </a:rPr>
              <a:t>blacks and caused resentment </a:t>
            </a:r>
            <a:r>
              <a:rPr lang="en-US" sz="2000" dirty="0">
                <a:latin typeface="Goudy Old Style" panose="02020502050305020303" pitchFamily="18" charset="0"/>
              </a:rPr>
              <a:t>by other Black Muslims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7" descr="http://t3.gstatic.com/images?q=tbn:ANd9GcSAdywDkiYym9JP180QEk-MZeqs7GeOtK4gSvYZUiXNjJRduo9Au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14600"/>
            <a:ext cx="1833676" cy="279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594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0114" name="Picture 2" descr="http://www.google.com/url?source=imgres&amp;ct=img&amp;q=http://mhpbooks.com/mobylives/wp-content/uploads/2011/02/Malcolm-X-10.jpg&amp;sa=X&amp;ei=yvicTY-yGMqDtge1l6CtBw&amp;ved=0CAQQ8wc&amp;usg=AFQjCNHyoYBywjZoNtCXfmXIR0Jp1uLhTA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7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34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688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u="sng" smtClean="0">
                <a:latin typeface="Goudy Old Style" pitchFamily="18" charset="0"/>
                <a:cs typeface="Times New Roman" pitchFamily="18" charset="0"/>
              </a:rPr>
              <a:t>New Leaders Voice Discontent</a:t>
            </a:r>
            <a:endParaRPr lang="en-US" altLang="en-US" smtClean="0">
              <a:latin typeface="Goudy Old Style" pitchFamily="18" charset="0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5257800" cy="495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As time progressed Malcolm X’s attitude toward whites changed following Pilgrimage to </a:t>
            </a:r>
            <a:r>
              <a:rPr lang="en-US" altLang="en-US" smtClean="0">
                <a:solidFill>
                  <a:srgbClr val="FF0000"/>
                </a:solidFill>
                <a:latin typeface="Goudy Old Style" pitchFamily="18" charset="0"/>
                <a:cs typeface="Times New Roman" pitchFamily="18" charset="0"/>
              </a:rPr>
              <a:t>Mecca</a:t>
            </a:r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 changes </a:t>
            </a:r>
          </a:p>
          <a:p>
            <a:pPr lvl="1"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He realized that Orthodox Islam preached racial equality while the Nation of Islam did not </a:t>
            </a:r>
          </a:p>
          <a:p>
            <a:pPr lvl="1"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Following his split Malcolm X feared retribution from the Nation of Islam and on </a:t>
            </a:r>
            <a:r>
              <a:rPr lang="en-US" altLang="en-US" smtClean="0">
                <a:latin typeface="Goudy Old Style" pitchFamily="18" charset="0"/>
              </a:rPr>
              <a:t>February 21, 1965, his fears were realized. </a:t>
            </a:r>
          </a:p>
          <a:p>
            <a:pPr lvl="2" eaLnBrk="1" hangingPunct="1"/>
            <a:r>
              <a:rPr lang="en-US" altLang="en-US" smtClean="0">
                <a:latin typeface="Goudy Old Style" pitchFamily="18" charset="0"/>
              </a:rPr>
              <a:t>While addressing  the OAAU in Manhattan's Audubon Ballroom he dies after being shot a total of twenty-one times</a:t>
            </a:r>
            <a:endParaRPr lang="en-US" altLang="en-US" smtClean="0">
              <a:latin typeface="Goudy Old Style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/>
          </a:p>
        </p:txBody>
      </p:sp>
      <p:sp>
        <p:nvSpPr>
          <p:cNvPr id="58372" name="AutoShape 8" descr="data:image/jpg;base64,/9j/4AAQSkZJRgABAQAAAQABAAD/2wCEAAkGBhQSEBQUExQWFBQWFxcYFxgWFx8cHBgdFBcYFRocFB0aHCYgGRwjHRgUITAgIycqLCwsFR4xNTAqNSYrLCkBCQoKBQUFDQUFDSkYEhgpKSkpKSkpKSkpKSkpKSkpKSkpKSkpKSkpKSkpKSkpKSkpKSkpKSkpKSkpKSkpKSkpKf/AABEIAHEAoAMBIgACEQEDEQH/xAAcAAAABwEBAAAAAAAAAAAAAAAAAgMEBQYHAQj/xABIEAACAAQCBQgECQsDBQAAAAABAgADBBESIQUxQVFhBhMiMnGBkaEHFCNCM1JygqKxssHRFSRDVGJjktLh8PE0RKMWU3Szwv/EABQBAQAAAAAAAAAAAAAAAAAAAAD/xAAUEQEAAAAAAAAAAAAAAAAAAAAA/9oADAMBAAIRAxEAPwCL0RoqSaeQWkymLS5f6Nb5oOtlnnc3O+HH5Lk4sHMSe3mkv9nKE9FTSlPJGu8qWc/kLkIkgmw6ra9vZAN5miJFifV5Iw/ukz8sxBZGjZJBb1eTcZAc0mf0dcOpDknpbNWVs4NOZtnX223cIBpN0XJVrCnkkHM+yTLfnhyhBNBp+UJZl08lwtO7YXlqEYgsi4+jbMsovYnKJWU2XjjtDsTuam0Usa3mOZnA803Np2AG/aBvgJ6XydpLf6Wmy/cS++3RzhGt5PUomD81prYL/ASx7xF+p2RJKQNp2jLjlCNYwMxOMth4Mp+8+EAzPJ6lA/0tPlYfAS9ur3IUfk9SXA9Vps7n4CXs+ZB3na9uYheVMBcHugG55PUuID1Wmzt/t5f8kHPJukyHqtNf/wAeXs+bDwHpg8MoMnWPcPHOAaf9N0hJtSU2X7iV/LCg5M0n6rTbf9vK/lhzTtkTxP1weW2V4Bi3JmkztSU175fm8r+TthiabRmIBUoTrv7OTs+btiQ0hV81TTZh92XMbvsbeZEZBKp8S328bbLa+2/lAa3I0FQsMqejOXuyZOf0YWHJWk/VKe2/1aX259CMnkUeewarnVr/ALMS1CZqkKrurNqwuc+zPLv3QFv5Rcm6VaKqK01OGWnqGDCRLBBEpyCCEuDll2Ro4jFtJaSneq1I59mXmJ4NyGBHNOMjbMHfG0iAwXQRtTyLZ3ly78PZjV5ZQ4As37vbtH+YY6LU8xJwaualXtv5tdcSSOLX2W1cd9oA869rbb9Hh374LJUgWJs2WZ2DVbj2QSRLwE3NwRbs7YM0sMLXNht33t55QDyhRecM1zhlSlZ2vq6O/PVfxtFVfTxmVa1Gd0cTFlnWqE3s37UwZncLCLBpSplrTCVMZQZrY8JYdJJDZBt6s9v4dsVXQGDnZk+YwDMThTMm2oEAA68u6A1+TMVkSYpDS2AZTtsR/gcLEQHmKw6ag2yz2Rk6cq5lBNIknFTsSebYEhSdYtkV+bFiovSlTP10eWx14cLKe5sJgLokiXsDDsY+QvDhZSfGN+Of4RFUXLCkmAe2li+rEeb+2APBomJEyW4ujqRvUhvNSRAGl0ueRWFPVDsGe3PdHPVxsN4MiMNvnAIsjLcWOs7L+cAvYHVDgTXHGDetHaoPdAVrlkrmimrLVmZsIIUEkDECxsNlhGXo1siB5g5743b2Z1qR2EjPxgT9HSZgs9iDsZQfrHnAYpLcbAR878YmaRMXvNe1sxsOy+7XF+n+j2nckhEBsB0Lp5A2jtNyGlS/dduOO/kLQFT0loi1DUm1vYzvKU7fdGwiKLymosFDVixFqepIyNs5ExdvAnbF6EB5y0dp+SkiSCxLCXLuFF72QZHZDpKqe5MyVTOVFzimdBAALksTlaLpyT0FKl0lM6SpYZpEli2EXJaUpNzr1kxC+lKtK0ioDYzJgBF9aqCxHEXwQFPTTM+cSqlAt8youPmlrkjshytAT15jtwLWW51ZCOaJpsCgbQM95J1w9VSqCYRcm9huzIsBvyuSdkBL8mqqRK5uTPkI+DITW6ZuxxXwnNEvnYE2zO2L2tKgAKJLtrGFVseAIFiIzoT2sZpBBsxyGo4bKc9l4dUDTkTGsxwxzNjkTrORuBbdxgNAFGmVkS/yF/AQ0reSlLN+EppTX24AD4raIqh5byVULUOJbjInCcJ45Xwnyi0SJwIBVrqRcbiCL64CrT/RnSkezMyTuCkMov8AsuD9qICp9Es9GxU9Wt9mNMB8UvbxjUUQHI5G23bBHUjIwGaU+idKSB0pk422y8M9e9WbGPCFpXLKrlnC5kudQEwPTt/yKEv3RoWOAzhgQRiG5hcecBVZXLaYoBm0c9R8ZAJi+KND6k5d0cw/Cqh3TAyH6Qt5w7ncmaV/0Cod8q8s/wDGRDefyPB6s5iN0+Wk4eLqG+lATFNVy3HQZW4qQ32TC3NrwB7bfXFJn8gCDdZMgnfImTKdv4Tzi/VHBoupk9WbXSR+1LWoTxlNf6MBeeZJ2647icWijydP1amyzqKefisTTzNnutgz7YkxyunyxefQ1Cr8aXaavio1d8BI8qqlvyfWA/q1Rs/czItwjNNN8vaWdQ1SCZhc089QrqVJJkuABrF75a40sQGJclfSVR+ryZTu0pklS0JdSVuiKtwy3sMr5gQOWWi5mkEkmj5uowliebmpcYsFiQWGWRudloxmTVpYBlINrXU2/wAw9pTY3lzbNsJup8RaA1Ch5FVktSWkk2+Kyse4AkmOICrATBht7rAg94MV7RXpL0hT2Bmc6o/7gD+evzi2aO9NKOAtVTKw1HAwP0Jl/IwB66Vjl2XLMHPgbxF6U0iyDBaxYG1rnib7tcWyn0/oqp6s0U7HYwMr7Xs798HrORLuoMhknI5tixAYQ202uGFt0BkVXjJuxyvbtz1cTnqi96E9LMqTJSXNkzXKdElSuQGQFteQ8d8PtN18jR8sy10fMqCRgafPlsso8JfRPR3WseMZ7Wco1eUssU1KiLiwkKWYYtd3ZizHtvAarP8ASxQKOu8wWHVltllqu1s4iaz0zSP0ciY1trMq/iYyQ1IHVW58P78II80k+73L95gNUX0xKTYU3jNH3LDun9LyD4Slb5sxT9aiMfXPZ4/0g61DDVq3Ek+B1wG8aN9JdJM6xaSd0wZfxLceNos1PWpMXEjKynO6kEeIjzTLrd9x4nx/xEhQ6SeW4eU5RhqZDb+Iaj2GA9FLUQpzkY2npTrFHUkNYa8BBPGwYQeV6ZKm2cmQd/XH/wBQGwTlVxZ1VxucBh3BgYjv+nKcG6S+ZO+Q7yv/AFsB5RAcmfSTT1VkmWkTdis3Qb5LnIHg1u0xKVvLWilDpVUo8Jbc4cuEu9j22gGXKvQDepVTc+7haeebT5cubqlOcnKK6njcxoojE+UvpYlTKeolSpLkPJmpidgvXlst8Iudu0xtggPD0GV7QSDAQD2RWMNRPjD1NIg9YXiFCwoswiAsMicvum31eBh/ofSU+W55hnRsz7NihPHLLyiry6kf3nD6lripurf32GA0rR3parJJAnYZg284mE97La/eDEhU8odE1w/OaVpDnLnaexI70zI4MpjOZOn3vnZhuIhT1mW7XICdn3QFpqfRrLndKgrJNQPiO3NzOyzZHsNoreneSFTRkesSWlgnJjYoex1JW/C+2FFpyepMDbg41d+yJKj5S1clSuJ2lnIo1pssjcUcEWgKpgtsjolxZqetonJEymCknXJmtKIvuR8Sd2qF15M0swXl1hltsWplYV4DnJRK7syAICphI6UESWk9BzZBHOBcLXwujq6NY52dCRfgbHhEeADqN+yA6pYbf6QcTh7y34/4zggBg41QBmQMOi1+BMJKpGsf0tHSF7Y6s20AlVN0H+Q/2THrsR5HqWHNvkOo+z9kx64EB4djqtaBHVW8Aosy+uFQBCK2Fr5i2zZHFfugHHq43eEDmTsPjrjtPOsQQYmKaiaffCououSG1gayRrO8kboCJlzGGw+ULSq7+x+EGnyijFTrHnxHA67wkZKnZ4QD+RWX1NnD+TpNhtvEAaU7Gv8AKgLPZNYI8x5wFq/KCOLOoPd94gySU/Ruyd9xFbl199x7PwMOpdWPjeORgJ4LNXYrjInCcJy37CeMSMrli1gk+XLmrqw1MhWt8mYgDr23iuyq9hth2mlAcmFxxzgHLaOkzWvLZpalswPbKoOvDYq5txGe8bS6R5OYbGROSpBNiEDLMXb7SW9iAc81uL7oRNPJfMDC2WaG3lCglTVHRmCYB7swXPcdcBFTJRU2YFTuYW+uOy5F2AJAB2nUOJielaemyxZlcLtGU1D817i3fBZApXNzLBuCLSphlWPxsLAjL4osICvVC+zf5DfZMeuxHlSu0KyynPOKTge6srLqUk4TmreIj1WIDw8ImtNUQkLJQAB2lJMmG+ftOkoPxeiRkOERdFLDTFUmwYgX3XNrmJblU2KpmE68XRzBBQKFTUTsAy4wEQ0sC98/vhKOlo6IDiqdkOqSudD0XYZEZEjInMRI6Q0f6vKlZMGnIWOLKysSFA33Gd7bIj5VA5DEKTg61s8NxlfwPhAGE0kXJJPE3MGDQheDXgHIaFUaGqGFFaAVanU61HdlCZpD7rdzD74MphUGAbY3TWpA3rmPwhaTX33fV5H8YVDQV5CtrXvGRgF5dUOzth5LrCNvjnEOaI+6x7DBRjTWp7VgLLK0odv4/X+ML87KmdZRfwP3ffFalVvf5Q7Sovv8ICVrKfDKmFJjKObfI6j0TlnHp9K5C5TEMYOo5HflfX3R5OnVB5uZnlgbzUx6dmgCqGJMRZhhYuctY6K2tlbzgPHK646IECA4YAgQIBxU+78kRyXqbsjkCATMCBAgOQI7AgOwIECAAgR2BAAR0QIEASDCBAgOrt7/AKjHtrd3wI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8373" name="Picture 10" descr="http://www.google.com/url?source=imgres&amp;ct=img&amp;q=http://i.cdn.turner.com/trutv/trutv.com/graphics/photos/terrorists_spies/assassins/malcolm_x/5-1-Malcolm-X-in-his-coffin.jpg&amp;sa=X&amp;ei=s_icTZiSDobPtwe6loTABw&amp;ved=0CAQQ8wc&amp;usg=AFQjCNFPSMiWzmrtcbE9HLc8nw5f9gKs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25765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2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8" cy="722313"/>
          </a:xfrm>
        </p:spPr>
        <p:txBody>
          <a:bodyPr/>
          <a:lstStyle/>
          <a:p>
            <a:pPr algn="ctr"/>
            <a:r>
              <a:rPr lang="en-US" altLang="en-US" b="1" u="sng" smtClean="0">
                <a:latin typeface="Goudy Old Style" pitchFamily="18" charset="0"/>
                <a:cs typeface="Times New Roman" pitchFamily="18" charset="0"/>
              </a:rPr>
              <a:t>New Leaders Voice Discontent</a:t>
            </a:r>
            <a:endParaRPr lang="en-US" altLang="en-US" b="1" smtClean="0">
              <a:latin typeface="Goudy Old Style" pitchFamily="18" charset="0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867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latin typeface="Goudy Old Style" pitchFamily="18" charset="0"/>
              </a:rPr>
              <a:t>As we move throughout the 1960’s groups like CORE and the SNCC become more militant while the SCLC pursues traditional tactics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latin typeface="Goudy Old Style" pitchFamily="18" charset="0"/>
              </a:rPr>
              <a:t>MLK doesn’t approve of this divisiveness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 u="sng" smtClean="0">
              <a:latin typeface="Goudy Old Style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u="sng" smtClean="0">
                <a:solidFill>
                  <a:srgbClr val="002060"/>
                </a:solidFill>
                <a:latin typeface="Goudy Old Style" pitchFamily="18" charset="0"/>
              </a:rPr>
              <a:t>Stokely Carmichael</a:t>
            </a:r>
            <a:r>
              <a:rPr lang="en-US" altLang="en-US" sz="2000" smtClean="0">
                <a:latin typeface="Goudy Old Style" pitchFamily="18" charset="0"/>
              </a:rPr>
              <a:t>-The head of SNCC who called for African-Americans to define their goals and lead their own organizations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latin typeface="Goudy Old Style" pitchFamily="18" charset="0"/>
              </a:rPr>
              <a:t>Best known for saying “We Shall Overcome”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Goudy Old Style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u="sng" smtClean="0">
                <a:solidFill>
                  <a:srgbClr val="FF0000"/>
                </a:solidFill>
                <a:latin typeface="Goudy Old Style" pitchFamily="18" charset="0"/>
              </a:rPr>
              <a:t>Black Power</a:t>
            </a:r>
            <a:r>
              <a:rPr lang="en-US" altLang="en-US" sz="2000" smtClean="0">
                <a:latin typeface="Goudy Old Style" pitchFamily="18" charset="0"/>
              </a:rPr>
              <a:t>-A political movement/activism (some violent and some peaceful) designed to achieve a form of African Americans control over their own lives and communities without the interference of whites while promoting black empowerment.</a:t>
            </a:r>
          </a:p>
          <a:p>
            <a:endParaRPr lang="en-US" altLang="en-US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1966913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8" cy="722313"/>
          </a:xfrm>
        </p:spPr>
        <p:txBody>
          <a:bodyPr/>
          <a:lstStyle/>
          <a:p>
            <a:pPr algn="ctr"/>
            <a:r>
              <a:rPr lang="en-US" altLang="en-US" b="1" u="sng" smtClean="0">
                <a:latin typeface="Goudy Old Style" pitchFamily="18" charset="0"/>
                <a:cs typeface="Times New Roman" pitchFamily="18" charset="0"/>
              </a:rPr>
              <a:t>New Leaders Voice Discontent</a:t>
            </a:r>
            <a:endParaRPr lang="en-US" altLang="en-US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54864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b="1" u="sng" smtClean="0">
                <a:solidFill>
                  <a:srgbClr val="FF0000"/>
                </a:solidFill>
                <a:latin typeface="Goudy Old Style" pitchFamily="18" charset="0"/>
              </a:rPr>
              <a:t>Black Panthers</a:t>
            </a:r>
            <a:r>
              <a:rPr lang="en-US" altLang="en-US" smtClean="0">
                <a:latin typeface="Goudy Old Style" pitchFamily="18" charset="0"/>
              </a:rPr>
              <a:t>-Was a political organization founded by </a:t>
            </a:r>
            <a:r>
              <a:rPr lang="en-US" altLang="en-US" smtClean="0">
                <a:solidFill>
                  <a:srgbClr val="002060"/>
                </a:solidFill>
                <a:latin typeface="Goudy Old Style" pitchFamily="18" charset="0"/>
              </a:rPr>
              <a:t>Bobby Seale </a:t>
            </a:r>
            <a:r>
              <a:rPr lang="en-US" altLang="en-US" smtClean="0">
                <a:latin typeface="Goudy Old Style" pitchFamily="18" charset="0"/>
              </a:rPr>
              <a:t>and </a:t>
            </a:r>
            <a:r>
              <a:rPr lang="en-US" altLang="en-US" smtClean="0">
                <a:solidFill>
                  <a:srgbClr val="FF0000"/>
                </a:solidFill>
                <a:latin typeface="Goudy Old Style" pitchFamily="18" charset="0"/>
              </a:rPr>
              <a:t>Huey Newton </a:t>
            </a:r>
            <a:r>
              <a:rPr lang="en-US" altLang="en-US" smtClean="0">
                <a:latin typeface="Goudy Old Style" pitchFamily="18" charset="0"/>
              </a:rPr>
              <a:t>in October 1966 designed to fight police brutality in the ghettos and inner-cities and promote black self-sufficiency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latin typeface="Goudy Old Style" pitchFamily="18" charset="0"/>
              </a:rPr>
              <a:t>The Black Panthers didn’t conform with the non-violent movement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smtClean="0">
                <a:latin typeface="Goudy Old Style" pitchFamily="18" charset="0"/>
              </a:rPr>
              <a:t>Where MLK said “</a:t>
            </a:r>
            <a:r>
              <a:rPr lang="en-US" altLang="en-US" sz="2400" smtClean="0">
                <a:solidFill>
                  <a:srgbClr val="002060"/>
                </a:solidFill>
                <a:latin typeface="Goudy Old Style" pitchFamily="18" charset="0"/>
              </a:rPr>
              <a:t>We shall overcome</a:t>
            </a:r>
            <a:r>
              <a:rPr lang="en-US" altLang="en-US" sz="2400" smtClean="0">
                <a:latin typeface="Goudy Old Style" pitchFamily="18" charset="0"/>
              </a:rPr>
              <a:t>”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smtClean="0">
                <a:latin typeface="Goudy Old Style" pitchFamily="18" charset="0"/>
              </a:rPr>
              <a:t>The Black Panthers said “</a:t>
            </a:r>
            <a:r>
              <a:rPr lang="en-US" altLang="en-US" sz="2400" smtClean="0">
                <a:solidFill>
                  <a:srgbClr val="FF0000"/>
                </a:solidFill>
                <a:latin typeface="Goudy Old Style" pitchFamily="18" charset="0"/>
              </a:rPr>
              <a:t>We shall overrun</a:t>
            </a:r>
            <a:r>
              <a:rPr lang="en-US" altLang="en-US" sz="2400" smtClean="0">
                <a:latin typeface="Goudy Old Style" pitchFamily="18" charset="0"/>
              </a:rPr>
              <a:t>” and would often have violent confrontations with police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smtClean="0">
                <a:latin typeface="Goudy Old Style" pitchFamily="18" charset="0"/>
              </a:rPr>
              <a:t>They dressed in signature black leather jackets and black berets</a:t>
            </a:r>
          </a:p>
          <a:p>
            <a:pPr eaLnBrk="1" hangingPunct="1">
              <a:lnSpc>
                <a:spcPct val="80000"/>
              </a:lnSpc>
            </a:pPr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9830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99" y="2590800"/>
            <a:ext cx="1973943" cy="2590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61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1138" name="Picture 2" descr="http://www.google.com/url?source=imgres&amp;ct=img&amp;q=http://libcom.org/files/images/history/panthers.jpeg&amp;sa=X&amp;ei=cvmcTYeHEsuztweU05DdBw&amp;ved=0CAQQ8wc&amp;usg=AFQjCNGBLaG7dapNO-nevcjVCwYDMkGv6w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02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162" name="Picture 2" descr="http://www.google.com/url?source=imgres&amp;ct=img&amp;q=http://live.drjays.com/wp-content/uploads/2010/10/black-power-salute.jpg&amp;sa=X&amp;ei=xPmcTayaFoqGtwei8amyBw&amp;ved=0CAQQ8wc&amp;usg=AFQjCNEjFw8CEiGpdvhJoReKrpGeK-4-IQ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4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688" cy="11795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dirty="0" smtClean="0">
                <a:latin typeface="Goudy Old Style" pitchFamily="18" charset="0"/>
                <a:cs typeface="Times New Roman" pitchFamily="18" charset="0"/>
              </a:rPr>
              <a:t>1968-A </a:t>
            </a:r>
            <a:r>
              <a:rPr lang="en-US" altLang="en-US" b="1" u="sng" smtClean="0">
                <a:latin typeface="Goudy Old Style" pitchFamily="18" charset="0"/>
                <a:cs typeface="Times New Roman" pitchFamily="18" charset="0"/>
              </a:rPr>
              <a:t>Turning </a:t>
            </a:r>
            <a:r>
              <a:rPr lang="en-US" altLang="en-US" b="1" u="sng" smtClean="0">
                <a:latin typeface="Goudy Old Style" pitchFamily="18" charset="0"/>
                <a:cs typeface="Times New Roman" pitchFamily="18" charset="0"/>
              </a:rPr>
              <a:t>Point in </a:t>
            </a:r>
            <a:r>
              <a:rPr lang="en-US" altLang="en-US" b="1" u="sng" dirty="0" smtClean="0">
                <a:latin typeface="Goudy Old Style" pitchFamily="18" charset="0"/>
                <a:cs typeface="Times New Roman" pitchFamily="18" charset="0"/>
              </a:rPr>
              <a:t>Civil Rights</a:t>
            </a:r>
          </a:p>
        </p:txBody>
      </p:sp>
      <p:sp>
        <p:nvSpPr>
          <p:cNvPr id="62467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05000"/>
            <a:ext cx="4953000" cy="4572000"/>
          </a:xfrm>
        </p:spPr>
        <p:txBody>
          <a:bodyPr rtlCol="0">
            <a:normAutofit fontScale="92500"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500" b="1" u="sng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Dr. Kings </a:t>
            </a:r>
            <a:r>
              <a:rPr lang="en-US" altLang="en-US" sz="2500" b="1" u="sng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Death</a:t>
            </a:r>
            <a:r>
              <a:rPr lang="en-US" altLang="en-US" sz="2500" dirty="0" smtClean="0">
                <a:latin typeface="Goudy Old Style" panose="02020502050305020303" pitchFamily="18" charset="0"/>
                <a:cs typeface="Times New Roman" pitchFamily="18" charset="0"/>
              </a:rPr>
              <a:t>-</a:t>
            </a:r>
            <a:endParaRPr lang="en-US" altLang="en-US" sz="2500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2500" dirty="0" smtClean="0">
                <a:latin typeface="Goudy Old Style" panose="02020502050305020303" pitchFamily="18" charset="0"/>
                <a:cs typeface="Times New Roman" pitchFamily="18" charset="0"/>
              </a:rPr>
              <a:t>On April </a:t>
            </a:r>
            <a:r>
              <a:rPr lang="en-US" altLang="en-US" sz="2500" dirty="0">
                <a:latin typeface="Goudy Old Style" panose="02020502050305020303" pitchFamily="18" charset="0"/>
                <a:cs typeface="Times New Roman" pitchFamily="18" charset="0"/>
              </a:rPr>
              <a:t>4</a:t>
            </a:r>
            <a:r>
              <a:rPr lang="en-US" altLang="en-US" sz="2500" baseline="30000" dirty="0">
                <a:latin typeface="Goudy Old Style" panose="02020502050305020303" pitchFamily="18" charset="0"/>
                <a:cs typeface="Times New Roman" pitchFamily="18" charset="0"/>
              </a:rPr>
              <a:t>th</a:t>
            </a:r>
            <a:r>
              <a:rPr lang="en-US" altLang="en-US" sz="2500" dirty="0">
                <a:latin typeface="Goudy Old Style" panose="02020502050305020303" pitchFamily="18" charset="0"/>
                <a:cs typeface="Times New Roman" pitchFamily="18" charset="0"/>
              </a:rPr>
              <a:t>, </a:t>
            </a:r>
            <a:r>
              <a:rPr lang="en-US" altLang="en-US" sz="2500" dirty="0" smtClean="0">
                <a:latin typeface="Goudy Old Style" panose="02020502050305020303" pitchFamily="18" charset="0"/>
                <a:cs typeface="Times New Roman" pitchFamily="18" charset="0"/>
              </a:rPr>
              <a:t>1964 while in Memphis, Tennessee MLK was shot while on </a:t>
            </a:r>
            <a:r>
              <a:rPr lang="en-US" altLang="en-US" sz="2500" dirty="0">
                <a:latin typeface="Goudy Old Style" panose="02020502050305020303" pitchFamily="18" charset="0"/>
                <a:cs typeface="Times New Roman" pitchFamily="18" charset="0"/>
              </a:rPr>
              <a:t>his hotel balcony by James Earl Ray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2500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500" b="1" u="sng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Robert Kennedy’s </a:t>
            </a:r>
            <a:r>
              <a:rPr lang="en-US" altLang="en-US" sz="2500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Death</a:t>
            </a:r>
            <a:r>
              <a:rPr lang="en-US" altLang="en-US" sz="2500" dirty="0" smtClean="0">
                <a:latin typeface="Goudy Old Style" panose="02020502050305020303" pitchFamily="18" charset="0"/>
                <a:cs typeface="Times New Roman" pitchFamily="18" charset="0"/>
              </a:rPr>
              <a:t>-</a:t>
            </a:r>
            <a:endParaRPr lang="en-US" altLang="en-US" sz="2500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2500" dirty="0" smtClean="0">
                <a:latin typeface="Goudy Old Style" panose="02020502050305020303" pitchFamily="18" charset="0"/>
                <a:cs typeface="Times New Roman" pitchFamily="18" charset="0"/>
              </a:rPr>
              <a:t>On June </a:t>
            </a:r>
            <a:r>
              <a:rPr lang="en-US" altLang="en-US" sz="2500" dirty="0">
                <a:latin typeface="Goudy Old Style" panose="02020502050305020303" pitchFamily="18" charset="0"/>
                <a:cs typeface="Times New Roman" pitchFamily="18" charset="0"/>
              </a:rPr>
              <a:t>5th, </a:t>
            </a:r>
            <a:r>
              <a:rPr lang="en-US" altLang="en-US" sz="2500" dirty="0" smtClean="0">
                <a:latin typeface="Goudy Old Style" panose="02020502050305020303" pitchFamily="18" charset="0"/>
                <a:cs typeface="Times New Roman" pitchFamily="18" charset="0"/>
              </a:rPr>
              <a:t>1968 following his victory speech after winning the California Primary he shot </a:t>
            </a:r>
            <a:r>
              <a:rPr lang="en-US" altLang="en-US" sz="2500" dirty="0">
                <a:latin typeface="Goudy Old Style" panose="02020502050305020303" pitchFamily="18" charset="0"/>
                <a:cs typeface="Times New Roman" pitchFamily="18" charset="0"/>
              </a:rPr>
              <a:t>by </a:t>
            </a:r>
            <a:r>
              <a:rPr lang="en-US" altLang="en-US" sz="2500" dirty="0" err="1">
                <a:latin typeface="Goudy Old Style" panose="02020502050305020303" pitchFamily="18" charset="0"/>
                <a:cs typeface="Times New Roman" pitchFamily="18" charset="0"/>
              </a:rPr>
              <a:t>Sirhan</a:t>
            </a:r>
            <a:r>
              <a:rPr lang="en-US" altLang="en-US" sz="2500" dirty="0">
                <a:latin typeface="Goudy Old Style" panose="02020502050305020303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latin typeface="Goudy Old Style" panose="02020502050305020303" pitchFamily="18" charset="0"/>
                <a:cs typeface="Times New Roman" pitchFamily="18" charset="0"/>
              </a:rPr>
              <a:t>Sirhan</a:t>
            </a:r>
            <a:r>
              <a:rPr lang="en-US" altLang="en-US" sz="2500" dirty="0">
                <a:latin typeface="Goudy Old Style" panose="02020502050305020303" pitchFamily="18" charset="0"/>
                <a:cs typeface="Times New Roman" pitchFamily="18" charset="0"/>
              </a:rPr>
              <a:t> because of </a:t>
            </a:r>
            <a:r>
              <a:rPr lang="en-US" altLang="en-US" sz="2500" dirty="0" smtClean="0">
                <a:latin typeface="Goudy Old Style" panose="02020502050305020303" pitchFamily="18" charset="0"/>
                <a:cs typeface="Times New Roman" pitchFamily="18" charset="0"/>
              </a:rPr>
              <a:t>his </a:t>
            </a:r>
            <a:r>
              <a:rPr lang="en-US" altLang="en-US" sz="2500" dirty="0">
                <a:latin typeface="Goudy Old Style" panose="02020502050305020303" pitchFamily="18" charset="0"/>
                <a:cs typeface="Times New Roman" pitchFamily="18" charset="0"/>
              </a:rPr>
              <a:t>support for Israel during the Six Day War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en-US" altLang="en-US" dirty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en-US" altLang="en-US" dirty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en-US" altLang="en-US" dirty="0"/>
          </a:p>
        </p:txBody>
      </p:sp>
      <p:pic>
        <p:nvPicPr>
          <p:cNvPr id="62468" name="Picture 2" descr="http://t2.gstatic.com/images?q=tbn:ANd9GcQI8_MSNmG-ayUhROwrgTyYKBLRrTnsoalDrouDOe83LD7fD2lI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540" y="2819400"/>
            <a:ext cx="2547735" cy="2085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802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8372" name="Picture 4" descr="http://www.google.com/url?source=imgres&amp;ct=img&amp;q=http://www.rankopedia.com/CandidatePix/29741.gif&amp;sa=X&amp;ei=l5qbTdGYAoiG0QGxw43mAg&amp;ved=0CAQQ8wc&amp;usg=AFQjCNFzSZ3pqM1ex9SnpsSTNHQe5A01u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87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688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cs typeface="Times New Roman" pitchFamily="18" charset="0"/>
              </a:rPr>
              <a:t>African Americans Seek Greater Equality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69900" y="1981200"/>
            <a:ext cx="5397500" cy="4419600"/>
          </a:xfrm>
        </p:spPr>
        <p:txBody>
          <a:bodyPr/>
          <a:lstStyle/>
          <a:p>
            <a:pPr eaLnBrk="1" hangingPunct="1"/>
            <a:r>
              <a:rPr lang="en-US" altLang="en-US" sz="2600" smtClean="0">
                <a:latin typeface="Goudy Old Style" pitchFamily="18" charset="0"/>
                <a:cs typeface="Times New Roman" pitchFamily="18" charset="0"/>
              </a:rPr>
              <a:t>During the 1960’s those supporting Civil Rights began calling for  a newfound sense of equality</a:t>
            </a:r>
          </a:p>
          <a:p>
            <a:pPr eaLnBrk="1" hangingPunct="1"/>
            <a:endParaRPr lang="en-US" altLang="en-US" sz="2600" smtClean="0">
              <a:latin typeface="Goudy Old Style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600" smtClean="0">
                <a:latin typeface="Goudy Old Style" pitchFamily="18" charset="0"/>
                <a:cs typeface="Times New Roman" pitchFamily="18" charset="0"/>
              </a:rPr>
              <a:t>In 1965 as tensions began to grow many Civil Rights groups began to drift apart</a:t>
            </a:r>
          </a:p>
          <a:p>
            <a:pPr lvl="1" eaLnBrk="1" hangingPunct="1"/>
            <a:r>
              <a:rPr lang="en-US" altLang="en-US" sz="2600" smtClean="0">
                <a:latin typeface="Goudy Old Style" pitchFamily="18" charset="0"/>
                <a:cs typeface="Times New Roman" pitchFamily="18" charset="0"/>
              </a:rPr>
              <a:t>In the North their focus shifted to issue of a growing sense of racial prejudice</a:t>
            </a:r>
          </a:p>
          <a:p>
            <a:pPr eaLnBrk="1" hangingPunct="1"/>
            <a:endParaRPr lang="en-US" altLang="en-US" smtClean="0">
              <a:latin typeface="Goudy Old Style" pitchFamily="18" charset="0"/>
            </a:endParaRPr>
          </a:p>
        </p:txBody>
      </p:sp>
      <p:sp>
        <p:nvSpPr>
          <p:cNvPr id="47108" name="AutoShape 8" descr="data:image/jpg;base64,/9j/4AAQSkZJRgABAQAAAQABAAD/2wCEAAkGBhQSEBUUEhQWFRMWFRUYFhgWFxcWGBgVGBUWFxUYFxcXHSYeFxojHRQWHy8gIycpLCwsFh4xNTAqNSYrLCkBCQoKBQUFDQUFDSkYEhgpKSkpKSkpKSkpKSkpKSkpKSkpKSkpKSkpKSkpKSkpKSkpKSkpKSkpKSkpKSkpKSkpKf/AABEIAMcA/QMBIgACEQEDEQH/xAAcAAAABwEBAAAAAAAAAAAAAAAAAQMEBQYHAgj/xABEEAACAQIDBgMFBQYEBAcBAAABAgMAEQQSIQUGEzFBURQiYQcycYGRI0KhsdFSYnKSovAzgsHhFSRD8RYXNFNzsuIl/8QAFAEBAAAAAAAAAAAAAAAAAAAAAP/EABQRAQAAAAAAAAAAAAAAAAAAAAD/2gAMAwEAAhEDEQA/ALp4Ki8HU34Wi8JQQvgqHgqmvCUfhaCD8DQ8DU54Wi8LQQfgaLwNTnhqLw1BB+BoeBqc8N/dqI4f0P4frQQfga5OAqdOGPb8a4OH/h+t/wBKCDfB2B0uQDoOvoKhotozkAnAzD/Mn41dDhvUfIf70Xh/4v5f9qDKmxci7RLCOZDKI7R6MSEurDXQAkelrVZvHPr/AMpPp6Co3bSMdtRoA7KFhBIKqQ2bjNYgjmkYB62Pwq/R4PS1m07kH8b0EOMDccrUPAVMnCejf00BhD+9/T+lBDeAoeBqZ8If3voP0oeFPr9B+lBDeBoeBqY8KfX6D9KHhT6/QfpQQ/gqHg6l/Ct2P4Ufgm9fov60EP4KjGCqXOBb1+i/rReFbsf6f1oInwNDwNS3hm7H+mj8Kex/poIjwVDwNS4wh9f6aMYQ/wB2/Sgh/BUDgqmfCH+7fpQGG/v+xQTgiocKl1WugtA34NDgU6y0eSgacCh4enmShkoGfAovD0+yUMlAx8NQOFHan2ShkoGPhR2H0oeHp9w6HDoGPh6rD7iOfe2hjSCeXEQDne3u1deHQ4dBi+2txuHtTCwCSVlxAmbiM4zgqoMnJRrlHzuo0sau6bhrr/zOM1P/AL57AanLry/Kk98PLtbZB7yYpf5okFXXh0EZhNnCONUBZgqgXc5mNhzZup9aV8NT/JQyUEcMEAbgAE89OfT/AEH0rrw1P8lDJQR/hqHhqkMlFkoGHh6LgU/MdFw6BjwaBgp9w6HDoGHh6Lw9P+HRGOgY+HoeHp5w6LJQM/D0Rgp4VostB2DpXa1GT4pyjgIb+cD1GtiL2Bv2+td7PxTeVXjdbi4JAsL65TlJsRf0HQdqCTFdUk0wFrkC5sLnmew7mgZxmC9SCbeg5k9uY+tArR0VCgOhRXomewueQoOMViljRpHNkRSzHsoFydKabD23Hi4uLEGyZ3VSylcwVrZ1vzU2uD+RqB2lv5hS82HaQD7JDmymRSJfKbgAhgA6k8xY66XqN9nm1MxyRyySxK0qlCkMYjOYHOVQgqh1sAtgWtbQ2DQaFFehegOipOfEKguxsK4weMWVA63ynlcW0+BoKD7QYWXauyZMx4fiAmW5NnZhZuwuCR8h2rRRWf8AtQa0mzX5W2lCL9hr/qDV+R7ig6FHXDntQz0HdCm5xICFjyAJOl9Ph1qsbl7/AK48sojZGUE62yt52U5D94Cwv8fnQW+iqI2tvHHBJDG12kmkVEVRrY3u3awtc1KZ6DuhUFj9rTQzEERmIoSmkgbMCgIZgCo95iPhSC73ZkXKIw7BrhnIEZ8pUPoCGs4JXnoaCyUVRGD20eEGmyh2XOqLmBKEAgWbm3ftTvZ2JZlu+jHXLaxUEmynuQBQPKIiiJqOx+8EEJtLKqG19b8ibDUDmSDp6HtQSBFQ23N4o8M0Stq0sirYHVVN7uRqbaW9TUjh8UsiB4yGVh5SOR6c7d6wnfCbEYrFYgsVLItlVF4mWNTKbFluqOOpvpcG4tcBo/tH3u8LhysTWmbLa3Rb+ZgQeY007N63EpuhvMmOwyyL740kX9lrkfQgXHoawrebakc84MGcR5Y0s5AByKFDWvZLjW19CT3pbdbaKIHEkhUHLYZp1/aufsRr05+lBse0N5kEcqANI6mUXITKGTUe8Rca2uLm6mksTtUAMYWVeIodsokBvdl5tbnl8tgPdI1qk4nFgTYi9iDLMNQLj7Rr1I4feN1jsGYhWJDEMSSTpl6ggjrpe50vQJ7Z3jkLoys1oicpzXJLAZjfp1+F6kN2dqPJii7Fizi1g9rANm8wLDy9lvrrVLlmsGXse4PW979dam90tplGB0CkhcxBIAOYst1UkM3Q3HLqKDXp9oIkfEdgqeXzN5R5iAL35akc6j979veDwUs+l1Xyg/tMQq/HUisu3r3xE+ETDYcFVDLmUqBoD5FTIB5euov8a62rPNtLCwxmbKiIucMnvuCwBNjpbL+PS5oNK2HvSk8ELr53kiLEJYgMirnW5I6sB2vpUfvjtGT/AIbOigtMYspyqWzZvK+UC5BtmYdfLzqP9mu7hw0Du75ybolrgKgN2AHcsdf4V7VYsTh8xBAIYXsRpz5aHRhr1+VB55wZzJd9bG1+p+Pe1+ZvVl3G2+mCnu9xExuTnkW2XW1o7hh+6Qb2Goq67x7kR4lmBtHNYtxEBCsb6Z05MTrcggjudKzmfdPFLI0RVfIwu+byH1B5/hcUHoPZO1FxEKyoGCOLrmFiV6NboDzHoRTstWR7sY2fCQSR8RblW4a3JVWa92Gmmpv8q0LdvaZlw0fEYGUIBIAQTmGhNh3tf50EJvZt9A4iaQDtZS2tgRmAU2XUXYHroOVV3dHeyNXcR5lvbykmzuB71tWuSbWvytcjWzP2j7KKhZGRo1aYrZmQqRlfkqknW17k9bW5VRtnYspMjKeo9Nb6czz5UGte1eT/AJbAuPu4/DH52kv89Kv5ax+J/H/sPwrLd/8Aaqy7KgObO64nDl9c1mtIDci3Y1fP/EcJzZmy2QyXbQZAAxIvzsCDQDam9cMGIgw7H7SdiotayWQtd+wJAA/iprtvb64UZ2YZSGyXPl4gByrpqAxIrHN4t41m2qMQDnjXIoIYgHLyykDMq3s2lyOfPSne8m8JxCKxN1Uv8mAJXl3uuuuo+FBYMXvsX2HLxtZz9nbPlPnN1YZTc5bjTrbXS9ZpBtl4dYmMbFSrFCVbVsxN737C1+V+9SB2dLiBGkEcjuRcKqk3HItflYWtc6aVI4n2U41bMAg8gZ88iAq2Xzg2JBt3v1oG2JxmKxzGc8V1XMcqO11U6sVUG9rHLmsQQADe1WKH2yzogQJH5VIzMHZrjQE+a1x2tVk3ewKYbDJChyvoZW5XcAdRqLevbnrURvbuziJp7xYZSgW2cmIM7EXLHzDlyFxfSgSwntsmRftYkc30KnLca3vluNNB9a5wPtDxEk7RoWvPLGxtZSAtjIqm2rGIBdbWyiwvaqrivZvjs3lgYg/vxf6vSOK3axcMwIQq2Y5WWRPeVsuhDWB1tQaLu9vViJtozgiTK2iooJEZjJXIQfIepNyDcWBB0q9bFu0QzM180hbylASZH7liB6BvqKxLA7I2lEXYQyAOQZSWjOZVcuQfPcDMSSRr151eMJtJ48M3BlLTSjyAZVHvHRBcjNYnkFue1hYOvbNt9osMiQysjtKA2RirCy57EqbjSxt2YVRt1MJNPDJMZppGVsvCjeMOQQCWZpemvzynnXPtFxhIwyOhikKvJIrG75yVjzMSTcngs3waonYO3ZIzHHFHCz57RM0eZ1aQgaMCDqTyoLTsra0p8RlxOKj8OGZwyQ6KLgLoL59D6aUrhZnOQviEAxVxEHw4zyBgFJkyEWBzW1OoI11sCn3dljGOiSVZVkgaeaYxnMSGlyIuRylnEchvfQaEA6V0GaOOMGOCfFYRVjWxlBSR2ijjjy5csj3kGoIF435WuQZYTZoZsTxoMHGuHyiRykwBza/ckFtAOh5iktrOmCcL4ZPtEVw0U+IUMtza4LXHX60vtDH4jBQzB+G0z4leJLcSJIXhWUBY2SxCrk83S4tVWxu0nncySsWc2FzYaDkABoB6Cg1bGbl3aZwwBUsxLKTzYyWFmsdPQc9b0pI0gw+RJIltp7pDci2YDN3B17kVJyby4ZmK8Y3uEssyg3VtLWe+Y6g9SNDScW8eGQ/47E2tZpEbovQ318vP95u9BTJtzXbPJxo7RlQQVcE6hQbdr6a2tenWG2G6NEEdAMqqcmYMdSTmFibmw5dB61bMTvLh5B/i5e+Vh1ZTroQfdtr0JrnCbTiZ4wk0jMGbsxkvbyvaPWwFhaxAY660FU2Zu2BFd2Qny62IOrBVykrc/LlTnD7P4kgRHtnjZwfMDozXvp3DH1+dRG0Uc7ZLEzRwEKEKuY1fLEoGVrqHAY+6Dmyobcqldl7dlViwaNnEs0CZwrIyxrxZWWeIIVQAe8yOenWg0PZ+EEcCxD7gAv3bmxNupYlvnSkct7gi1rf7a0wj2mrRYZkOYzhSrJqPczMxuB5e+gOvK+lR2+ePaLBSKukspESW53k94g9wgkPplHagoG8G+bZ5Hje3Edip7RL5YwO1wub4saqE+9WIbkxt3tXG3AVldGFrWsDzUWFqcNjFESgActaCOk25OfvsNLV3s3bWIjcNG75h6muXlBNHE9uVBY/+OHEuwnBE+UElifMFDAXHoGqvzRkPZSGtfUC/1H98qkcVJnETr/iAlL2vcMCFv3sTUadnuky50IGcXvcddb31oLVvI8zYCJnDGPMhBEdktaw84ULf07g87XqS2jgpMUpifDzo5f7OcxSMACRfP5eQCjUWtcnve2e0nYEmMwKCHyyI6sqFsq2uV1uOg1Hz71GybNw8Ubq0k0iSwQo7LlIWOJlIUMnYR5LkeoHO4UqTdKeNTHwHcqwuyEFbmxFraj3hobHWlE2FPwsrXVAua+UkkFGACotyScjKCbdPSrrhd2IpAWaWcg8QZJAtwXIYnzMCbHUZuVzqdCLBspGw6qgdeHnlYjys3ndnCmzeUDNYEF721tQDcHAZcBEI1ZELSXV9HIzst3BAOY2zdtdNK52vtWPOsKvcE52004a8r6cmcKPUB6ebccx7JxBV3LCCchybMCQ9rEcrXsPgKrOOlCTKoUSNK2pNxlVTl1YG1luqgEc29bUEng1zOC5Fh10uTfkLcx3vf5VMM3r+X6VV4sX5wIlXPZiA1ybsLkE+UD3B8ge9S2AxYKNdv+rONT0WeRR8vLagk8OfOuv3h0Hf4VGbpYVJF4joHbiYgrmANr4qQ31HQAa9hSvibagi41FjTbdnaKw4GGR72GHiZrDMSWVSdBzJZj9aCX29tE4bDtLqRGQzAFb5cwDC50t5rn4VmmzdqRxrlVBmUZiSUL57nzq7N1KkAAjpVm3j9oeFbAyM0c2SUSQgMiIcxjY6hnFl1/DlVExQK4t4FjjOVI2zBIWbM6QsRlycryEcu1BJHaOG8XMuJeMf+nhKyLmPDEEme1wcv2s6km4twyb90VxOEKBkGDE2YuA+VQoklzE3ADBwpEYS10K5gQutVrZK+I2yDzDYp3/yq7OPwUVeNsQRvFJKGsMSYcOW7ATtExv8Gb+UUHXg8G7squojysEMcuo+zCKQqtYMRiWXTnw9eZFPH2ZxVleOSUOLCH7WRgozSqjeZjoiYiJ7/HvUHLhkvjIZMPHHhIIfKeGAxfJfMHOpPPXncDXWl591YW1CRhpMJljRQFBlylnkIW2ozRi57mge7T2Uk2eBzKV1kzMUZ7IYo0OseYuVil+9rwBe9zTD/wArkkBaKRkGdxlcq1gLLa4AuQwkF+thTGBMPHjooC5UQRMZpTNIheUL5QDnFspckAa3YjvUBh8diZnk8K0yxhrqgkc5UJOQam/JaDZMDuHh4WzkFnLs+rPluST7l8pGvUHW9Ly7t4U88Lh/nAn6UthMBNkbzvH581iiSXF+Vw/I8vukafOL2tu/ipbEzaKCVVeLCc9tMxTiD0uL2BbnegW2hunh1jcjC4XNlJCsiIGYAlATfTWwv0vWSbybzSwnJFHHhmdPNwAoAU3zKjqdQdLkc7DtWgTbs45TmhjU3VRZ55HVSMt2WORb5tDqTbU6DpCtuJiywnxbKoiFwc+cWvqhBTSMi4tyF76WoK/gdnPIoSV8XmeNCRo8bJb3RHcXyi1gDfTkLVa8VsZlYyLHlZJCVMTHhKWjWJ0ERHXzN7rZtL+UaltKSNYS0zZEWyJmU6F/s9T7uiljrzynnrSzYZ4kzpxIEQz8MFjNG6RNGIpGaXMLsCxspFwfSgisXvpPgCMuSQhdBIhURI7WSNUQrksqLfQXbNTbZG3JMc0smNkJRcoRFeKFVd82qcQ5QQqEG9yc3WlcFiyWaSSNHM8c0+RmF1gQqVZlcZLEjTW/mc0thAOGsuEWSCCSUyIFSO54S3KnPe3/AKeRiBfRuwoKrvnhUGIiEQypwkRfNG7EJcBmMehLdzroaX2Th5BhZWhQu5eNfKmdgupbSxt0phtzAyxY0cYMA4DqW5EMoJK6kWuToO4q5ezbFZM6pq8jeUXty537ACgrMOCxSyJnicozgMDD90872XTnVaaexI7E/nWr7T9rMMUgVVklA0dlICZgbEJm1ceulZPjUzOzj3WZiPgWJFBO7DlEhsAxcEEW5m3ILz81+WnM1d4NpI0RBWQNE3DYsy3aYOgkzyKSFVc6pqoBLaHlVE3Kd4sUkqIXyG7WXPZRqSR/etXrauzYIuGI514nC4jKrZXjurMQJVHmN3bRxexNzysFyTeFMQpF8r5QbWIJ1BuAQCRoRcXB70ykjwcSqTCbec6JIxLmwbLlueTOfge1qoWJVoj9rcBFZvdAa4PEaYo1llLCwLxspGe/QU6l3pmPCdJVWQZFfDKQcrFAHvna5voL6sLjXSgl949spHEBhIU8pS4mzLlz8QqVVmH7D/C/rSPs424k2JeDERIs6KzxyxM4DLcZlAB52a9xzF7+tVxuIIxk8eI4eZ+Gy5xcABSuRfL5R5rgADlSYA/4hDkIjWEKXctw7C5JOYkEnW2mutBqu8ODeTAlIGtAQyqFDjTJKhD/AHmXMwPby37VTZtrspedogc2o+zljXLzFmDkDN72vfn0o94t4JIleMytEHZyADIIypd/Nl4fmzi18rEa3uQTUBgllkeBTjwVmdIwBIXNnOWxjXVRbo1h6igkZ/aSscpV4pQyvmOSTQswW9s6BrfqehpfeDZuIxEOGmw6ErIuIcjPltxJmkVb8yQGtp2PeuzsSMRrjpEBu+VCWZ5DkLqCA1gLCHQ2uM3Owqx7P28ZAWCSPw1uIVAYM7uebcNmAOvLlltQVneXYqSFJGurLCEymMm2Vmb9pb+9fSrdsaR5sNDDGpEnBhILZcg4YhYlsr5suq8tfNTfa++eARVZoogW1TMGbsSbKpI0bnbrSmy96UaHNBDCsTKVuhsCALEGyAi1rWNBCb7YNsRDJxiW4DcSWSJQUtw8hsJWdraE3ub/AAqDx2/kXFul8siFWIaxjayKjL5BcjJmNvSrn5X4yMnkcKGXiyWsV5HTzDQHWs72nuuqY85kAwgZWIViDkIBMam2bNY+9ytregtW7Ox8I7qMRh1tIpeOZQ0S2VbtdlkBJIub2APTkagN48Rg41yQxiRc1yqTYkxqbnqXylteikczm1tWhTbOwxgEaJeNUKxpncL5lsOZJXpqNfjWbxbpzRyMs9lYEBUTUAgg3v3/ABoH8ML4tVhePFXOojOIf3QqsGIeJiRr16jnUqMKI5s0uIngeKMovFbCuwUlbrwggI5LqdeVS4hjfFsiEMzrwgXUkC2iaHrmzM2hGtvug00/8sMUjko8R0AVjI+YkWJZvIct8t7C9u550EXFu/FCJGhxxbjgo7GGOQm+rC5cEHzfO/wqb9l2CiijnMeafM6A3jERXKpsLO5vfMTcGoTbWw8RgI+I7QlGZVCxMXYucwHlyLcanrUruT7QYUw5TEOYmDEiyBswbW563vf0ta1A8w+8GLlyyDERxxHm9lYAX/Ztmv0tp8ajt5tqvxFAxcsoIN8h4CXzEAWuAdLai96abD2q8mHmyYnDYeNZJeEsyrmZWYuFzWuqjMFvr26VAYbe3ES4qM/YxuuVM5VQgyk+ZmUEkak6c+goLtuq2fEoJQ5VFBjzTswDg5hZFJUkgMbMb8za1WjHT8aMSKWBKh1tqACqsvy5fGn+BxmH4KIJo2smUMCOdrEgEkrfnWdzT/8A8uEBmLvhlSLKTlDxgJITbtlbnrflyoHEvtBiiP2UZZypDC5EIJ5gjXkbXsOlqS2NvE2Ny4PyqjlkZVygKrA8Qqo5WuculgSKz/Z8mpRuZ8w6fEf361JbFxjYXGRzqPMma6nQMCpUg/I8x2FBf9t+ydnMrQYjzSRrHaZT5Y1y2RWhygKQoBBRh89asuyN3FhwMcDRozIgGoBHEClQwJGne/qacbqbyDGwGXLkIcoRfNqApuDYdGFOdt7WGHgeVuSj6k6AfU0GE7WgxM6CTEBVMAjw6Cx8zRqFCKRfNI2rHtcchYVN7sw8BMRHES864dzJaxyM5sFU9SBz9ab7Z2tFLslTxbYmPESzEftPJLICPQ2YEfw1XN1tvS4SKWSG2clVbMMwIJPSgiYUz+SQlcgNha9z2pw+y3QxJJmjWRSwa1wVJ6dDa2op5FtVpZszRRZnIBIS3M2JsDa9R8W0WCmFjdFkLKDqAb2OX9m/W3OgnsdtFMN9nh0aKNkys4kJeTqC9jZRf7otULDtIoyt98NmvzLa381+Y/OkcaxlkYqtr2Nh39KONAZFtra1/Q0D2bakq4mRizPxHzuJBmWTN5vOjaN25adLVo+192oo40xkmHweRVVgVM93DC4ureSRyGJzPc9SdKzreSGxRh+zY1d9+AW3ewEgJsqRIddNYsmo6kGO3zNBme1dpmeUyEBddMvQDl8xUrsLaokxSrMiSLLkjOcsljfKrlkuQddeY1PpVdqw7B3cdjxZBkRSCocEZza49ct7G9qDX96d05MWkSCKKSFBdc8sqEMdCQI1IIsAL371T8fuJ4aN5JcPBDGoN50mmcxhhlLLG4OdtdFtqe3Mafua6eBh4ZDAKQ3pIGPEX0s2YfIVIbQwSTRtHKiyRtbMrjMpsQRcH1APyoMNxuNPAjw7z3aBFEZVc0Tqcsg00INmAvryF+pqW2XJiJMOWgwoxAuVfMRobKR5CpRudwSND0qE3mjiTESReRRG7KVuBlAYkKV7i9r9rVqPsxA8BdbFTLJYj0Cg8vUGgyNt1totJnkwrtpYWRAAB0yrlA59BTjZuwNqxoyQwSBGbMVIGhIAJ1OlwB9K31j8KREYBuB+J/K9qDE02piExCwyuElGXjIR5mYjNw0sLB9cup63vpUvvjvJHIww0OXIj/aSaXlmUlDlb/2wbgDroOQ1nPaVsWBIxjFQLiRLEA6swv5rklb5SbKdbXrLZfKU9Av1vegtkW1lghM8t5eG6cFc1gJdfMR1y6MB0JvzAIPd3f8ASfFqMcAAzBVlBClNCAH0868vMdRfUkVA7wYQthiw5I4Lf5vLe3xUfWqurfWg2vYmAErpMFQhliltIzqFXKCSCoJLa9fXWrLvZvAkCw8QXgeQ8R1v9mEF1a6gjR8uh52tY3tWVez3eic7Rw0AkPBa0eUhTZViOgJFxqt9DWm7c2NhhnEsgVJIyrRtIEVvPn5lhe5J/O9Bnm+m8wxGIRIH4scUZdXYAhmVDKxtoOSqouNCXNr2tW9qYbLO6gcsga2gz5FL2HTzFhb0p/sloXxVggXDRnF6gk3iBY6sSSTkZVHy7038SJJJJHHmdi1gLWzEnl0oNdT2W4MDRT+FOMP7N8GmuS/xsKs4v3/D/eisfT6H9aBhhdgYeP3Il09L/nVB3+SOPjKrRwsQxXVVF2XOxtpqWJPxPcmtLYt6fQ/rXmjfvFcTaOJc2vxWGmui+Ua/AUDPG42xjy3ui2JPUkeb+/Sn2w0mlbNfyC+p5crWv86e7I2Asp4krZcPmsT1N9QB1Ap3t/eIRER4SywjRgABf1vQWbd7fKLZ2FZAGkleRnNlbIuiqouQC3u3+fOqtt3fPE47MpLZR5goFhcEclHPn61WcTi2JvmJvUjujjzHikYc7MAdDa4sDr2vegS23hjCFhbSSwea3RiPKp9VB19TVp3Fw2CGcYhk4bIhGci2ccyCfy6a022/tJJY3aHBxome3GkYtK7X1Ykm1zzsAaqU0zsLHLYdP+1BrHA2as6ssmF4IRsy3XMXuMpBvpbXT1rG5jmka3Vmt8CTaumjHb6UMLpdzrbl6k8qCSwABOuhFh9KdJggJdORF/nUHFMQc16OXFMx1J9KCz7U2zw47KQSylT/AA1J4rbqT7vjDpm4sc6nKLn7MtI9xb3lBa3pdaoLMTVi3fiAw00wkUSQsn2bEDiI5s2UcyRpQMd2ttrhXdymdiuVQQNDmuTc8uX40W0N48RiG1Y6sLKvLmLC3NrnvSmNwscuaRLpexsR5b3sdf8AWkk2C4V3ZlCo6ISPPrJmykW5r5Dreg3f2V7OaLZUKyo6SFpmZXBVrtK1iQdRcWOtWmSIf3ek48RdQRY3AN7nW4vcacqZbZ2qYMPLMVB4cbvbNzyqW7elB559oM6ybUxRX3RMy9OamzG/XzA/hW6+zrCIuycGFGhhVj/E5LOf5mNecWR5OJIQWsc8jdi72ufizfjW9eyPa/G2Wic2gZ4jr0vnTp+y4H+WguckA/smuOAP7Jrkyn9n+r/80k0jX0UWt+2ef8tBSfaWS8uGwsfvPxHsT1I4S39AHkN+lvSs5xm0GQTLGxyN5SOjqPduPmbdr1rW/O1lgwbyNCXaxjUqdVz31LZbqmmvPppWEvjnOpy68tOX48hQXPDYXxGGxIiKvljViAwuftFUa9LXJ17fOq9uzhgu0oImF8zcNwbEZpEZGX5FwPiDW3ezzdzCwwifDqQZ4oyxLl7/AHiNQALG/wBKWxe5+EOJM/AjM1w2YLY5hazADQHTnQUbZ3s88Jw8aGDNEGlK+YAhQPdUi5bU9RbQ68q0jeLBo2GnBt/hSe8CwBytYletjY29Ko/tF3hMbYaCJirSGXNfTyWVShH71z9KbYrex12TJGoZplKQgi5skl8pNvRWX1OXvQUXDY+GPByQjMZmbVrmxVSMq25WuMzdSQB0q2bp+zWfEQ8WRxCHsUDKWZl18xFxlHK3f0Fry3s/9lGQricct30ZITqF6hpe7fu8h1udBqBFByDR3ohRmg4JrzLj8G020ZowCS2JmGnPSR7/AIA16btXnrZrlMTiph7xmmVSeQBkYu1/hYfOgd7V24hhWPDoBGgyyIbggDTzA68/vCqlOg6Hyn6j0NK43EAys4OpPMU1duo5UCJOnwpxs6bLIp/eT/7CkDbN6GrVuNslgz4tlukAulxo0puFt3y3v8bUEVtRWEmU8gWAHbzGmPABbQ2qV3kY+JYva7HMcvIFtbH1/Wm+xsMZcRHGhAZza5NhbmdenKgYT4XIbG4Nr66aHlzosZkCrw81iSbNryAA169atHtNhtiowefCUGxvyJHPrVc2nGgWDILXiu2t/NnYH4cqBj6UZolGtdCgJaMX6UQ6UpksbHQigMTNYC9wDoPjztT3D4xshjzWRirf5kDZL+l2NMwlLSRqMuUk+UXuLWbqB3HrQeh9xceJdnwHmVUof8hKj+nLVc9tO2hDs8RKbPiJAvP/AKaeeT5XCL/mqo+zffg4SQQym+Gdtb/9NmsM49O47a9NdzXCoSGKqSORsCQD2PTpyoM33J9nQGyJIpgVmxiBnNtYxzgHxU2cjuxHSmnsb2DjcLLiExGHkjhdVIZrAcSNiNATfVXOtvuitbtQC0DU4X+9KHg/WndqFqCpb6bnSY2JI45xEFYs10LZjayDQiwBJNVHHexAmCFY50E6tIZXZGyuGIygAG65cv8AUa1u1DLQVrcbd+XBYPgSujlWfIVzWyMc1jmHMMW+oqXbDm/T+/lT1hSINzpr/fWgy72n+z7FYrFQz4UBiEysC6LlKvdSuaxN8xvz92rhufuSuDVnkbiTvlLm3kUrewQHtmPmOuvTlVnWO3xonktQE7WprLiQDSeJxNRsk+tBNIe1dUmgtoNBXZNATGvNO3JSk8sKNdUlkBI+82diT8L/AJV6PxUwRGY8lVifgASfyrz9sadMVLaWFTfMzOLoQOZJy86Cv2HI2BpKQ6WI+FTe39kiN80SPwT7rHzA/MDT50w2fsyXENkhQseZPJVHdidAKBts7Bl2Ohyr5mI7X/1q943exUhMMICqhRbfC5JA63019KicU6QQGOI5jyZx99hzPw6AVC4pAwVuvWgf7YxhxsiBIRxWAXyA3fTmR39aY4AeDxYOIie8Z1QMY3DdDe3/AHobN2o8EqyIbOl7Ei45EEfQ0jtra8mKmaWU5na17CwAAsAB8KCQ3r22mLMciQvHluruzl85NiPQW1+tR+0GThwZCCVVw2naRit/iDSS4x+EYsx4ZYOV6ZgLA/SikjXhqQTfORqNOQPOg4xeIMkruQAWJYhRYC/YdBSIrtudERQc+HYqWCkqtsxANlvyuel7GuzMWNybsefrU/u03EU4MsI/FSRDiHUKAWGo+vXrUJtjZUmFneGUDOh5g3BHNWU9VI1FASt6UoOVN45KWVqDpTY1vnsn242I2eFc3eBjET3UAFPopC/5awa1a17EMaoixCMygmRGAJAJuhBsDz92g1WhRA0dAdHRUdAVC1HQoGOIwRkYZmIjA90G2Y3OjEa2Fhp1vTyOMKLAWFdURoOXemOInpXFRsfdIv2P+36VCYuKcfcJ/hIP4c/woO8RNTJpqbySsD5wV/iBH50UYvQW8GheiFCghd88Tw9n4lhzELgfFhlH4msbwmzI8NBfEMUzWzAe8wGuRR0BPM1qPtO2wsGAe/vOyKi/tMGDfgFvWJ4PAS4yYGQmxPmPYdbfjQTUG8mLxTcHBoIYhYEqL5V7s57DXSpzeCGLDYBo4STIQCz3sTcjMW7k3psJkw+GPCNrqRGo5kX95vlr8W9KreJ2hIYWRjcOQTfXlrQM1csgF9KSOmp1C3AHr0pQaKK5xsAUgK4cEBiRfQkcjfqKBnK19TXCrXclr99K6UUCZ5GnDi8R/jU/Vf8AauAgy36gjS3Ma3N/TTT19KkIcIDCSXXUXtc3upOlretBFutJsNaltpTQNBAIkZZVVhMTydr+Urr2+FRUg830oLD7PcJnx8XUJeQ/FAbfia0Pe3dGPGKM3kkX3XABNuzdxVO9lkX/ADMj/sxEfzMv6VosmNNBjG3N2JsIxzrmj6SKPKfj+yfQ1GJLfQVuLyg8xTePDRobqiA9woB/AUGW7L2BiJ2ASNrE2zMrBF9Sbch6XNbRunuhhoMKImaKaRjmdrC+Y9FB8wAAtUfxzRGW/PX40E/LuzkP2Mk0X8Ept/K9xSYxGPi5TJIB0miy/wBcZqMw2NZPcd19Axt/KdPwqUg29L1yP8VsfqtvyoO03zxCf4uEzjq0Eiv/AENZqd4f2hYQm0jPC3aZGT8bEfjSX/EY3/xIvmMrfnlNdDD4d9M4F/uvcD6Pp9DQT+E2jFKLxyI4/dYN+RpzVQl3IgbURr/FHdD9UNcjYc8X+Dip1A6SWmX6HWguNCqnHtTHx+8sE49CYn+hutLrvoF/x8PNF6heIv8AMv6UFjZAeYBrjhDpcfAn8uVR+C3nw0vuTIT2Jyn6NapMNQJND6/38qaNs9L+6v0H6U/NJNQEBQK12FrrLQYl7YdoF8asf3YY1y9jJKefyVRUJgsWsIcIOUb2v1YgID+LGrH7aNlmPERzdJQq/Bo9PycfSqaB5vih/OgMMfLc/dA+WX/akAlxanBX3fiKSYWvegbT9BSDU4c03GpoEHTWji7Uoya/KuhDrpQOtn7RaFZVVUIljKNmF7AnmvY1LbC3YE0GfOR9oy2sP2QefyqFCXq0buuRhSczDLOugItqjDt6UFRxkGRmTsbU1ZDe/wAKmttQgTPl5Xv351HJ7wHcj6daC9bgbHZMO8pNuIbLb9lbi5+f5VPOZB1DfH9RTnY+G4eEhTtGpPxIzH86ORKBoMWPvAj8RSyMre6wP99q5eOm0uEB6UD0xUOHUcFkX3XNux1H40ou0XHvJf1U2/A/rQPgldDSm0W0YzzOU9mFvx5U7VbjTUemtApHPTqKemXDrtRaglYZgvLQ9wSv5U9j2o37V/iAf9/xqBWSlVegsK7Vv7yK3wNvwN/zrsYqI9WT4g2+ouKgVlpVZ6CRxGwYphqscnrYE/Uaio//AMKCM3heaH/45CR9GvXYIOvXv1+tO4sW45O3wPmH9VAzUY5PdxCSDtLGFP8AMtjT7BbTxJuJYFBFrFHuDe99DqOQ+tLrj2+8it8Lr+tOsLIrXspHK/L17UEgBR0KFBRva/skzYAFRdo5o2HIaElDz/iH0rKP+HSDISNPMOY6n40KFB0MKw5jl8Kby4NqOhQJNswka9a4j2cb/wDahQoOfAm/LpReGPb8qFCgOPDm+tLLgnMUmU2UFLi9tc1hp150KFAPBoMPmJJlMmUDplC3JJ6m5t8qYQwXk+ZH9NChQbJGv2MTdCi2+gpB2oqFAmaGShQoOeFR8GhQoCbBA8xSY2ZlN0JU+htQoUComlXmVceuh+o/SlYtpITZgVP1H4fpRUKB+I6ASjoUHQSlAtChQKKtLKKFCgVU1KbJ1zfL/WhQ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7109" name="Picture 10" descr="http://www.google.com/url?source=imgres&amp;ct=img&amp;q=http://www.vintageseattle.org/wp-content/uploads/2009/01/core_protest_02.jpg&amp;sa=X&amp;ei=BfacTbK9NYy4tgeKysmtBw&amp;ved=0CAQQ8wc&amp;usg=AFQjCNF7xERvzFFYn4faiD5Kt7ls9cNsQA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203794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269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7346" name="Picture 2" descr="http://scribblguy.50megs.com/balcony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60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6322" name="Picture 2" descr="http://www.google.com/url?source=imgres&amp;ct=img&amp;q=http://www.antifascistencyclopedia.com/wp-content/uploads/2011/02/martin_luther_king.jpg&amp;sa=X&amp;ei=JJubTcbQHIS90QHC7YXeAg&amp;ved=0CAQQ8wc&amp;usg=AFQjCNH0mPH8axzVAEozDGH46jJK6UJWkQ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3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16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5780" name="Picture 4" descr="http://www.google.com/url?source=imgres&amp;ct=img&amp;q=http://www.sott.net/image/image/9288/RFKandcrowd2.jpg&amp;sa=X&amp;ei=5pubTainGMmL0QGU09ndAg&amp;ved=0CAQQ8wc4Fg&amp;usg=AFQjCNFz5UCyjZFxCLr4d409jpd-sE1oAQ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1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4758" name="Picture 6" descr="http://www.google.com/url?source=imgres&amp;ct=img&amp;q=http://www.judiciaryreport.com/images/rfk-death-1-12-10-2.jpg&amp;sa=X&amp;ei=XpybTa7AOMPB0QHsxsTjAg&amp;ved=0CAQQ8wc&amp;usg=AFQjCNEB2CbbnrPaUviHR42RKCt7Kai_U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79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688" cy="685800"/>
          </a:xfrm>
        </p:spPr>
        <p:txBody>
          <a:bodyPr/>
          <a:lstStyle/>
          <a:p>
            <a:pPr algn="ctr"/>
            <a:r>
              <a:rPr lang="en-US" altLang="en-US" sz="3600" b="1" u="sng" smtClean="0">
                <a:latin typeface="Goudy Old Style" pitchFamily="18" charset="0"/>
                <a:cs typeface="Times New Roman" pitchFamily="18" charset="0"/>
              </a:rPr>
              <a:t>Legacy of the Civil Rights Movement </a:t>
            </a:r>
            <a:endParaRPr lang="en-US" altLang="en-US" sz="3600" b="1" smtClean="0">
              <a:latin typeface="Goudy Old Style" pitchFamily="18" charset="0"/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800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oudy Old Style" pitchFamily="18" charset="0"/>
              </a:rPr>
              <a:t>Dr. King’s death leads to worst urban rioting in U.S. history over a hundred American cities were affected</a:t>
            </a:r>
          </a:p>
          <a:p>
            <a:pPr eaLnBrk="1" hangingPunct="1"/>
            <a:endParaRPr lang="en-US" altLang="en-US" b="1" smtClean="0">
              <a:latin typeface="Goudy Old Style" pitchFamily="18" charset="0"/>
            </a:endParaRPr>
          </a:p>
          <a:p>
            <a:pPr eaLnBrk="1" hangingPunct="1"/>
            <a:r>
              <a:rPr lang="en-US" altLang="en-US" b="1" smtClean="0">
                <a:latin typeface="Goudy Old Style" pitchFamily="18" charset="0"/>
              </a:rPr>
              <a:t>I. </a:t>
            </a:r>
            <a:r>
              <a:rPr lang="en-US" altLang="en-US" b="1" u="sng" smtClean="0">
                <a:solidFill>
                  <a:srgbClr val="002060"/>
                </a:solidFill>
                <a:latin typeface="Goudy Old Style" pitchFamily="18" charset="0"/>
              </a:rPr>
              <a:t>Kerner Commission</a:t>
            </a:r>
            <a:r>
              <a:rPr lang="en-US" altLang="en-US" smtClean="0">
                <a:latin typeface="Goudy Old Style" pitchFamily="18" charset="0"/>
              </a:rPr>
              <a:t>-An eleven member Presidential Commission established by President Lyndon B. Johnson in Executive Order 11365 to investigate the causes of the 1967 race riots and to provide recommendations for the future.</a:t>
            </a:r>
          </a:p>
          <a:p>
            <a:pPr lvl="1" eaLnBrk="1" hangingPunct="1"/>
            <a:r>
              <a:rPr lang="en-US" altLang="en-US" smtClean="0">
                <a:latin typeface="Goudy Old Style" pitchFamily="18" charset="0"/>
              </a:rPr>
              <a:t>It named white racism as main cause of urban violence</a:t>
            </a:r>
          </a:p>
          <a:p>
            <a:pPr lvl="1"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In response Congress passed Civil Rights Bill of 1968 which was a landmark piece of legislation that provided for equal housing opportunities regardless of race, creed, or national origin.</a:t>
            </a:r>
          </a:p>
          <a:p>
            <a:pPr eaLnBrk="1" hangingPunct="1"/>
            <a:endParaRPr lang="en-US" altLang="en-US" smtClean="0">
              <a:latin typeface="Goudy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924800" cy="722313"/>
          </a:xfrm>
        </p:spPr>
        <p:txBody>
          <a:bodyPr/>
          <a:lstStyle/>
          <a:p>
            <a:pPr algn="ctr"/>
            <a:r>
              <a:rPr lang="en-US" altLang="en-US" b="1" u="sng" smtClean="0">
                <a:latin typeface="Goudy Old Style" pitchFamily="18" charset="0"/>
                <a:cs typeface="Times New Roman" pitchFamily="18" charset="0"/>
              </a:rPr>
              <a:t>Legacy of the Civil Rights Movement </a:t>
            </a:r>
            <a:endParaRPr lang="en-US" altLang="en-US" b="1" smtClean="0">
              <a:latin typeface="Goudy Old Style" pitchFamily="18" charset="0"/>
            </a:endParaRPr>
          </a:p>
        </p:txBody>
      </p:sp>
      <p:sp>
        <p:nvSpPr>
          <p:cNvPr id="7168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II. </a:t>
            </a:r>
            <a:r>
              <a:rPr lang="en-US" altLang="en-US" b="1" u="sng" smtClean="0">
                <a:solidFill>
                  <a:srgbClr val="FF0000"/>
                </a:solidFill>
                <a:latin typeface="Goudy Old Style" pitchFamily="18" charset="0"/>
                <a:cs typeface="Times New Roman" pitchFamily="18" charset="0"/>
              </a:rPr>
              <a:t>African-American pride and self respect increases</a:t>
            </a:r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-</a:t>
            </a:r>
            <a:endParaRPr lang="en-US" altLang="en-US" b="1" u="sng" smtClean="0">
              <a:solidFill>
                <a:srgbClr val="FF0000"/>
              </a:solidFill>
              <a:latin typeface="Goudy Old Style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oudy Old Style" pitchFamily="18" charset="0"/>
              </a:rPr>
              <a:t>An increased number of black students finish high school, college and begin to land better jobs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oudy Old Style" pitchFamily="18" charset="0"/>
              </a:rPr>
              <a:t>A greater pride in racial identity develops leading to Black Studies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oudy Old Style" pitchFamily="18" charset="0"/>
              </a:rPr>
              <a:t>Larger African-American participation in movies and television</a:t>
            </a:r>
          </a:p>
          <a:p>
            <a:endParaRPr lang="en-US" altLang="en-US" smtClean="0"/>
          </a:p>
        </p:txBody>
      </p:sp>
      <p:sp>
        <p:nvSpPr>
          <p:cNvPr id="7168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1524000"/>
            <a:ext cx="3800475" cy="4876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1800" smtClean="0">
                <a:latin typeface="Goudy Old Style" pitchFamily="18" charset="0"/>
                <a:cs typeface="Times New Roman" pitchFamily="18" charset="0"/>
              </a:rPr>
              <a:t>III. </a:t>
            </a:r>
            <a:r>
              <a:rPr lang="en-US" altLang="en-US" sz="1800" b="1" u="sng" smtClean="0">
                <a:solidFill>
                  <a:srgbClr val="002060"/>
                </a:solidFill>
                <a:latin typeface="Goudy Old Style" pitchFamily="18" charset="0"/>
                <a:cs typeface="Times New Roman" pitchFamily="18" charset="0"/>
              </a:rPr>
              <a:t>Political Gains</a:t>
            </a:r>
            <a:r>
              <a:rPr lang="en-US" altLang="en-US" sz="1800" smtClean="0">
                <a:latin typeface="Goudy Old Style" pitchFamily="18" charset="0"/>
                <a:cs typeface="Times New Roman" pitchFamily="18" charset="0"/>
              </a:rPr>
              <a:t>-</a:t>
            </a:r>
            <a:endParaRPr lang="en-US" altLang="en-US" sz="1800" smtClean="0">
              <a:solidFill>
                <a:srgbClr val="002060"/>
              </a:solidFill>
              <a:latin typeface="Goudy Old Style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z="1800" smtClean="0">
                <a:latin typeface="Goudy Old Style" pitchFamily="18" charset="0"/>
                <a:cs typeface="Times New Roman" pitchFamily="18" charset="0"/>
              </a:rPr>
              <a:t>By 1970, two-thirds African-Americans eligible to vote were registered to vote</a:t>
            </a:r>
          </a:p>
          <a:p>
            <a:pPr lvl="2" eaLnBrk="1" hangingPunct="1"/>
            <a:r>
              <a:rPr lang="en-US" altLang="en-US" sz="1800" smtClean="0">
                <a:latin typeface="Goudy Old Style" pitchFamily="18" charset="0"/>
                <a:cs typeface="Times New Roman" pitchFamily="18" charset="0"/>
              </a:rPr>
              <a:t>Increased voter registration among African-Americans results in more black officials being elected</a:t>
            </a:r>
          </a:p>
          <a:p>
            <a:pPr lvl="3"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Leaders like Jessie Jackson rose to prominence </a:t>
            </a:r>
          </a:p>
          <a:p>
            <a:pPr eaLnBrk="1" hangingPunct="1"/>
            <a:endParaRPr lang="en-US" altLang="en-US" sz="1800" smtClean="0">
              <a:latin typeface="Goudy Old Style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1800" smtClean="0">
                <a:latin typeface="Goudy Old Style" pitchFamily="18" charset="0"/>
                <a:cs typeface="Times New Roman" pitchFamily="18" charset="0"/>
              </a:rPr>
              <a:t>IV. </a:t>
            </a:r>
            <a:r>
              <a:rPr lang="en-US" altLang="en-US" sz="1800" b="1" u="sng" smtClean="0">
                <a:solidFill>
                  <a:srgbClr val="FF0000"/>
                </a:solidFill>
                <a:latin typeface="Goudy Old Style" pitchFamily="18" charset="0"/>
                <a:cs typeface="Times New Roman" pitchFamily="18" charset="0"/>
              </a:rPr>
              <a:t>Affirmative Action</a:t>
            </a:r>
            <a:r>
              <a:rPr lang="en-US" altLang="en-US" sz="1800" b="1" smtClean="0">
                <a:latin typeface="Goudy Old Style" pitchFamily="18" charset="0"/>
                <a:cs typeface="Times New Roman" pitchFamily="18" charset="0"/>
              </a:rPr>
              <a:t>-</a:t>
            </a:r>
          </a:p>
          <a:p>
            <a:pPr lvl="1" eaLnBrk="1" hangingPunct="1"/>
            <a:r>
              <a:rPr lang="en-US" altLang="en-US" sz="1800" smtClean="0">
                <a:latin typeface="Goudy Old Style" pitchFamily="18" charset="0"/>
                <a:cs typeface="Times New Roman" pitchFamily="18" charset="0"/>
              </a:rPr>
              <a:t>Making special efforts to hire or enroll groups who have been discriminated against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03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u="sng" smtClean="0">
                <a:latin typeface="Goudy Old Style" pitchFamily="18" charset="0"/>
                <a:cs typeface="Times New Roman" pitchFamily="18" charset="0"/>
              </a:rPr>
              <a:t>African Americans Seek Greater Equality</a:t>
            </a:r>
            <a:endParaRPr lang="en-US" altLang="en-US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4800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 smtClean="0">
                <a:latin typeface="Goudy Old Style" pitchFamily="18" charset="0"/>
              </a:rPr>
              <a:t>There were </a:t>
            </a:r>
            <a:r>
              <a:rPr lang="en-US" altLang="en-US" sz="2600" dirty="0" smtClean="0">
                <a:solidFill>
                  <a:srgbClr val="FF0000"/>
                </a:solidFill>
                <a:latin typeface="Goudy Old Style" pitchFamily="18" charset="0"/>
              </a:rPr>
              <a:t>two main </a:t>
            </a:r>
            <a:r>
              <a:rPr lang="en-US" altLang="en-US" sz="2600" dirty="0" smtClean="0">
                <a:latin typeface="Goudy Old Style" pitchFamily="18" charset="0"/>
              </a:rPr>
              <a:t>types of </a:t>
            </a:r>
            <a:r>
              <a:rPr lang="en-US" altLang="en-US" sz="2600" dirty="0" smtClean="0">
                <a:solidFill>
                  <a:srgbClr val="002060"/>
                </a:solidFill>
                <a:latin typeface="Goudy Old Style" pitchFamily="18" charset="0"/>
              </a:rPr>
              <a:t>segregation</a:t>
            </a:r>
            <a:r>
              <a:rPr lang="en-US" altLang="en-US" sz="2600" dirty="0" smtClean="0">
                <a:latin typeface="Goudy Old Style" pitchFamily="18" charset="0"/>
              </a:rPr>
              <a:t> in the United States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b="1" u="sng" dirty="0" smtClean="0">
                <a:solidFill>
                  <a:srgbClr val="FF0000"/>
                </a:solidFill>
                <a:latin typeface="Goudy Old Style" pitchFamily="18" charset="0"/>
              </a:rPr>
              <a:t>De-Facto Segregation</a:t>
            </a:r>
            <a:r>
              <a:rPr lang="en-US" altLang="en-US" sz="2600" dirty="0" smtClean="0">
                <a:latin typeface="Goudy Old Style" pitchFamily="18" charset="0"/>
              </a:rPr>
              <a:t>–Segregation which exists by practice and custom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600" dirty="0" smtClean="0">
                <a:latin typeface="Goudy Old Style" pitchFamily="18" charset="0"/>
              </a:rPr>
              <a:t>This was mostly a problem in North following WWII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600" b="1" u="sng" dirty="0" smtClean="0">
              <a:latin typeface="Goudy Old Style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b="1" u="sng" dirty="0" smtClean="0">
                <a:solidFill>
                  <a:srgbClr val="002060"/>
                </a:solidFill>
                <a:latin typeface="Goudy Old Style" pitchFamily="18" charset="0"/>
              </a:rPr>
              <a:t>De-Jure Segregation</a:t>
            </a:r>
            <a:r>
              <a:rPr lang="en-US" altLang="en-US" sz="2600" dirty="0" smtClean="0">
                <a:latin typeface="Goudy Old Style" pitchFamily="18" charset="0"/>
              </a:rPr>
              <a:t>–Segregation which is required by law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 smtClean="0">
              <a:latin typeface="Goudy Old Style" pitchFamily="18" charset="0"/>
            </a:endParaRPr>
          </a:p>
        </p:txBody>
      </p:sp>
      <p:pic>
        <p:nvPicPr>
          <p:cNvPr id="4" name="Picture 8" descr="http://t2.gstatic.com/images?q=tbn:ANd9GcTuucUJHb0yDZYBC3lAsMz43hmuNOH4ryYNQgKDs4wF5Or9sT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799"/>
            <a:ext cx="2759144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898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6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u="sng" smtClean="0">
                <a:latin typeface="Goudy Old Style" pitchFamily="18" charset="0"/>
                <a:cs typeface="Times New Roman" pitchFamily="18" charset="0"/>
              </a:rPr>
              <a:t>African Americans Seek Greater Equality</a:t>
            </a:r>
            <a:endParaRPr lang="en-US" altLang="en-US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6172200" cy="4419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b="1" u="sng" smtClean="0">
                <a:solidFill>
                  <a:srgbClr val="FF0000"/>
                </a:solidFill>
                <a:latin typeface="Goudy Old Style" pitchFamily="18" charset="0"/>
              </a:rPr>
              <a:t>Issues with Equality During the 1960’s</a:t>
            </a:r>
            <a:r>
              <a:rPr lang="en-US" altLang="en-US" smtClean="0">
                <a:latin typeface="Goudy Old Style" pitchFamily="18" charset="0"/>
              </a:rPr>
              <a:t>-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latin typeface="Goudy Old Style" pitchFamily="18" charset="0"/>
              </a:rPr>
              <a:t>African-Americans were being denied equal opportunity in the area of employment, housing and education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latin typeface="Goudy Old Style" pitchFamily="18" charset="0"/>
              </a:rPr>
              <a:t>Most urban blacks live in slums with landlords who ignore city ordinances and are slow to address patience issues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latin typeface="Goudy Old Style" pitchFamily="18" charset="0"/>
              </a:rPr>
              <a:t>African-American unemployment was twice as high as white unemployment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latin typeface="Goudy Old Style" pitchFamily="18" charset="0"/>
              </a:rPr>
              <a:t>Many African-American’s were angry at the treatment they received from white police officers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latin typeface="Goudy Old Style" pitchFamily="18" charset="0"/>
              </a:rPr>
              <a:t>A large portion of the money for Johnson’s War on Poverty and his Great Society was redirected towards the Vietnam War</a:t>
            </a:r>
          </a:p>
          <a:p>
            <a:pPr eaLnBrk="1" hangingPunct="1">
              <a:lnSpc>
                <a:spcPct val="80000"/>
              </a:lnSpc>
            </a:pPr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81924" name="Picture 4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25896"/>
            <a:ext cx="1824567" cy="2133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563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688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u="sng" dirty="0">
                <a:latin typeface="Goudy Old Style" panose="02020502050305020303" pitchFamily="18" charset="0"/>
                <a:cs typeface="Times New Roman" pitchFamily="18" charset="0"/>
              </a:rPr>
              <a:t>African Americans Seek Greater Equality</a:t>
            </a:r>
            <a:endParaRPr lang="en-US" altLang="en-US" dirty="0">
              <a:latin typeface="Goudy Old Style" panose="02020502050305020303" pitchFamily="18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54102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During the mid-1960s</a:t>
            </a:r>
            <a:r>
              <a:rPr lang="en-US" dirty="0">
                <a:latin typeface="Goudy Old Style" panose="02020502050305020303" pitchFamily="18" charset="0"/>
              </a:rPr>
              <a:t>, numerous clashes between white </a:t>
            </a:r>
            <a:r>
              <a:rPr lang="en-US" dirty="0" smtClean="0">
                <a:latin typeface="Goudy Old Style" panose="02020502050305020303" pitchFamily="18" charset="0"/>
              </a:rPr>
              <a:t>authority and </a:t>
            </a:r>
            <a:r>
              <a:rPr lang="en-US" dirty="0">
                <a:latin typeface="Goudy Old Style" panose="02020502050305020303" pitchFamily="18" charset="0"/>
              </a:rPr>
              <a:t>black civilians </a:t>
            </a:r>
            <a:r>
              <a:rPr lang="en-US" dirty="0" smtClean="0">
                <a:latin typeface="Goudy Old Style" panose="02020502050305020303" pitchFamily="18" charset="0"/>
              </a:rPr>
              <a:t>resulted in violent riots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1964 </a:t>
            </a:r>
            <a:r>
              <a:rPr lang="en-US" altLang="en-US" sz="24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Harlem Riot 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(NY)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1965 </a:t>
            </a:r>
            <a:r>
              <a:rPr lang="en-US" altLang="en-US" sz="24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Watts Riots 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(CA)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1967 </a:t>
            </a:r>
            <a:r>
              <a:rPr lang="en-US" altLang="en-US" sz="24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Detroit Riots 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(MI)</a:t>
            </a:r>
          </a:p>
          <a:p>
            <a:pPr marL="342900" lvl="1" eaLnBrk="1" hangingPunct="1"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Many whites baffled by African-American rage</a:t>
            </a:r>
            <a:r>
              <a:rPr lang="en-US" sz="2400" dirty="0">
                <a:latin typeface="Goudy Old Style" panose="02020502050305020303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however, 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LBJ recognized the cities needed help and wants to start a war on poverty but the money was not there b/c of Vietnam</a:t>
            </a:r>
          </a:p>
          <a:p>
            <a:pPr eaLnBrk="1" hangingPunct="1">
              <a:defRPr/>
            </a:pPr>
            <a:endParaRPr lang="en-US" altLang="en-US" dirty="0" smtClean="0">
              <a:latin typeface="Goudy Old Style" panose="02020502050305020303" pitchFamily="18" charset="0"/>
            </a:endParaRPr>
          </a:p>
        </p:txBody>
      </p:sp>
      <p:pic>
        <p:nvPicPr>
          <p:cNvPr id="49156" name="Picture 8" descr="http://www.google.com/url?source=imgres&amp;ct=img&amp;q=http://www.glogster.com/media/2/4/20/3/4200387.jpg&amp;sa=X&amp;ei=-_acTYy0MMmatwet1b3FBw&amp;ved=0CAQQ8wc&amp;usg=AFQjCNH1Q8P7mwno8FuRP3SncSoralnqNw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255482" cy="3047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57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9090" name="Picture 2" descr="http://t0.gstatic.com/images?q=tbn:ANd9GcQUyjRQOZZq3se-7znn6e2bpIdR_lWw0-bo2j68fCdkx3R9MsBG&amp;t=1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7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37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04" name="Picture 2" descr="http://www.google.com/url?source=imgres&amp;ct=img&amp;q=http://apps.carleton.edu/reason_package/reason_4.0/www/images/459063.jpg&amp;sa=X&amp;ei=xvecTcvjBMugtgfYw9nZBw&amp;ved=0CAQQ8wc4EA&amp;usg=AFQjCNG6abvrjIn_tcxmlZXZ1hS-H1GHpw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805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3252" name="AutoShape 2" descr="data:image/jpg;base64,/9j/4AAQSkZJRgABAQAAAQABAAD/2wCEAAkGBhQSERUUExQWFRUVFx8YGBgYFxocGxgdGBoYGB0YGhgcHSceGh8jHBwXHy8gIycpLCwsGh4xNTAqNSYrLCkBCQoKBQUFDQUFDSkYEhgpKSkpKSkpKSkpKSkpKSkpKSkpKSkpKSkpKSkpKSkpKSkpKSkpKSkpKSkpKSkpKSkpKf/AABEIAK4BIQMBIgACEQEDEQH/xAAcAAABBQEBAQAAAAAAAAAAAAAGAgMEBQcAAQj/xABEEAABAwIDBQYCCAQDCAMBAAABAgMRACEEEjEFBkFRYRMicYGRoTKxBxQjQlLB0fAVYnLhktLxFiQzQ1NUgqJjk8IX/8QAFAEBAAAAAAAAAAAAAAAAAAAAAP/EABQRAQAAAAAAAAAAAAAAAAAAAAD/2gAMAwEAAhEDEQA/ALDYm5alOuMtkBKTClxYeXE9K0bB7qMoSAqV21JjToKmbNwKWkQNSSpR5k6n8qlzQDe1/o5weI+JCkmPiStQPoZHtWZ7yfQzi2lZsI92qORIQtI1g3yqHh6VtxXXnaUHytitlYpKlNrgKBkpUAFD1HH0Nds/COsuBS21lI+IN5cxGtlGYPWK27fzcVvFYdSWkoDwJU0dI0JbBGgVyMiawR7tm1KQorQpJyqSSZBGoIoF7f2w8+4S4p2BORK1k5Unh5jU8ai43FLdy55MCJ4mBEk+ECpe8TcPRySke1TMftFbbhSAghIAhSQfuigHSzSC3V4drJ+8w2fCU/KkPpbcZWtLeQpUkfFOtBRunWxpeG2ktGilRyzGPQ2phxVzfU03QWLe3VpUVDLcRChI8oiPKpg3iC7ONJPgf8wNUM0to3FBePOMqSSkKbVwPD/1P5V7g96MWzZD644Scw8gqahJT3aXjUwhr+kn1NBfM/SRiRAWlpy/4Sk26pMe1XmzvpZS2e8wpMiCUrB0vocp96zUnSlLVeg197fxh4JzEoJ710m+bQmJjjVkN7mFuJUH28gOilAKBgg6348OlqyHBvHLM3R3Y4xMgjnBHpNeYxMKNu7IV/b50Gtv7aCXEqJCh/KQPikZiAYIEwehq5LihMoUAOk6dRM/pBrHt3nClwKgHUkHQzaPlWgbP3wBGVSAcpN0KsYGXQ3iIHDSgvWsWk6EEeNPJVwn986GxtxrskwW86IylxMJnMm6zxAuPA1al9opAbUlREA5FwJhUkJJ00jx1oJysalJIMzaQEk6+AoU312iUMQyVJVmCkrACCL6ZzE63meFEe7xLiVF095PDQRwMe1S14OXkEAFOXLB55gdDrNrUADsXfvEhKUupLpj4u4ufJJCvSavcHvnhHld7KCJEFXOJ7q4PlRftZEMOlKUhXZqykAWOUwRa1YU7u4tLUwqTcEiQR40Gts4PDq7zC8ite4qP/U2NNPYN4SO46Ooyq/NJ9Kxph9xk6rR1STby0NFmyd/lxkUtQVbvwFJi2qFXHkeOlBe4zYjE95JYUdcwASeZH3deRFMv7qOtp7uVxPCDBHkdfWp7W96HB2Z7J7MI+yVkWBB1bdEeitYqZhtpYRxakJWth4C6FS2qOeVXdUOomgGMaFIDYIIMaGx4frUfGYhScQpYJJAi95sBEnhRljcDiCPs1Yd0A/C4mD5KTYHrFD20cKlJ+2ZdwylarjO14yOFBRu7aLmdKgpClnNZUoJtIiJFhVg1td9LSe6C2UlCZRIiyTHoL9Ki4vYa0yW1IfTPxtGQeVjfSp2y3XULYbQoIzJWpaViRYmO6dNI4Ggb/jWJ/6qvRP6V7Vl9aR+Fr/Cr/NXUEjCfTViGVltxKXQmwU4goWR1ANvQ1e4X6dWSB2jBH9KwfZSR86B9qYFcSgBxu/ccGaL8Cbi1DeIcZSftMOUn+VagPSTQbNi/prwoRLbbi1/hUUIHmqT7ChrDfTJi3n0NhOFaStYTJzrIBPE5vyrPC432ZdQwCkGJWsm/wDTNO4BDrrZdICW0qyjKkDvagf3oNVb3xfUSVqbJQowE90FPFV7qTpfWo++W7be0W/rOHgYhsDtE6dokf8A6A0PEW5VnjOOWhaVTOUzfjwIJ4yLUTtbabbRDK5W8UoSL5kIUe9m6gSn3oKXbG7S3n3VoKQEAWM6IQFGLcqq9tYUrxa0IBKlLCUgcSQABWhBkgYlWQlOZaSqRCe6gXGpqpxaRgi6+YOIeJDAt9mjQunqeFAC7U2aplxTS4zoMKggifEU/h2P9zdP/wAqflXj7RIKjczrznnVghqMAeuIHsmgC3h3j403FLXcnxpAoPUCSON9OdWacAn8JBHCedIw+zvwgqULwOmtqNzuJiEsh1aJKgVFtN1tpFwV5enATFAFtIsRyqVtvDZAyDH/AAgbdalHCCVRwTOtTdrZkPtFIJKWE8AeQOtAIlvQ9K4irTbIJUskCTrERJjSKqg0aBaCRxjj6U6cQVLEwST5XNRkjnUzZ2CUpxMCYIJHHUDTzFATYTZ63nQ024nMqwk5QgC5JOgEca1LYf0TYcQC+t0ic5SUhKpJICRBI8ZM9Kq90d2igdq6BJOka3sOoHuegoybdy8R638zQTn/AKP8EtktKbJSRHxqBtyINqBd4PocDDa14JSlDVTazKgAI7ihExyN+tGbu9qWzlLiARwUb+PPyqHsP6UsNiHzh1AtOFWVsqIKHSOCVcFcknXnNBlW5OPdZxgbWVFDiVJgkkaSCL8wKPcZtXsloCk2kLtrcHyoXxex0sbecQgQjMXQOXaIzkDkJJqRvxtTsnUpK1JlESOiUkSIvrQEe0N4m1tqQlKsxTbMIF4GoJ4kUL4wpS0oZYITEyCZAy8Dp5cBVHgttqLbiiUnKlIukp+JY1y+FJd3hzyCkSTwWOJk2IB0oJmJwKTqoc+8DaEnmKhN7BQUTA04HXy8jTyNqpcOUBQKjaYi/CQanJYSowHE+hHlcUGcbQdKXVAcDHtSjtArCUrGYp+Ek3HnrUvHYUdq4TBhZHSRaAONN7PwkuJH835ig0LdNtDKG0PLdJcSFZjCmwHApAQq+YQRr/MNKqMXvZicJiHW2yOyQqEoN0gRoAqeRq4w+zQdsNNycqcOkkcJj+8+MVRPJS5tFzPJbQ8payb91smZk84150Gg7qbmt4ltDuIYS0ZzQ2VJUok5u8Qetx5cK0jC4VtsQhCUjSyR89TQ5uXttGKwjbiBEdxSeKVJ1HnZXgaIEu0Emeg9BXUz2nWuoAHFbv8AZJCDcc+dCu8G6qVsqAHe1B6itZxrYIhQEHT+3WgjbDCwrIBKj8Mcf3x5UGHIwThXkCFTMaW5amjbEjsMOjCpykFIUsxJzSTblV499Hz61pUuBkP3XIzX0JFwniYudBrNSMfs/El1ZQy2UE2+EWjlNvOgBFt1K2YxL7I/nT86InNlYmb4VB80/rTmA2Y6laVuspZbb76nDEJCb2jU8hQTcAlKi66vMft1IS3PdWTHdiLiRJPACqjbWzHC+4XylS1GRBtl4Rawo2Y2OQA4SEWKWkASWwbyealmCdDw11DsZsrEZjLPb/zwRM3sFXAGkUA7itkqJ7oEeNP4rDlGASDqX1eyamPbJe/7NXlTO3EFGDaSpBQe0Wog8NPnQBGDU0FfaJPEGOR4XNjXqNjqStCh32yoQoeIsrka7aAGaU3kA+FL2UtZcSkKKQoweUeHGg13d/dRGHSZu4TJkCxIEDnAnSjTC4cIyxfMdfPT3oD3H2onKG3nU9sDYFVynMYjMeUCOlEO9W0m04VaUPJCzZIChmubiAToJvwoAXbeEb+tYrMCkNOKTKUgCMxjSBYHU62p3am6Lz6krbIScqUwqLJjvHqYMx41E2S0cQcU672imiZK4JMyIkgXBiTPC9G+ytpIdzFpQUlJABE6wLelBF2h9HmGxDCWQMjyG8oeBupXDONFJm2kgaGsPcbUhZbVZSVFJHIgwR6ivpDDsKUpRQtCSlWUhQJ0AI8JmsU3owaPr2JSVJu6tWZJkSVSQD0NvKgol4ZSCAQTcG1E+yAQ8lxOUdpCQIkp+LvGeNgR4UxhSkJSCQoTlvcSqfS95qW2woqBTwSVC3AAcvEigv8AAb5YjCuoZKC6giJWvW/eIMEojkZERaizEbzsBntilYElMFN8w4ToR10NZRtLaOZ2c1yO6Don4SQQOZ+Qo12Nj+1YaaXkWG0ytIETcwsp4jwHGgFdr5HHVKZW4nNdRVqVEzmjNblUJ/DLKbqSviDGVQPCeZ4yDNXu8rjRXKUpTaIA+L+Y9eE1QjFAaSPOZ69PGgkv7yYpzHB5SylaUIStcA5kpASSbXKhVv8ASTjh9bKbxwvH3UDShR3aq2XiW1ZSqFSIkGIsYteRVliG14tSXX3SklIlwokKUpRsQm4sBcA0HCE4d/8ArbGkfiVwNJw2zStCVykZtBJsZi82HlNWu0dmoQhSQtpQXCrrKe8hGURIFpMz+teYfZEYZMn4UmQlYUSqYCkpHxA6Ez4UDP1VTakAlFiIymTAq7bRGz1LMhUnLOhkjhyAm/Mih3B4ZZKHAhQSAbxaRIidJoqbBVgilwEJQgkjQyASkeEyfOgz9xglWqZNzKoubmrTYuzz2jZgQSIIMzeu2fgUuXk+x96vMHgAh1tIJOpg6CPKgudkrnbjn8rCB7JVQDjsWntHRIGdySeYBUYP/kQfKtQ2YCNoYnOlADTKClSUgEoKSoZ1C6oynW40oDa3dUcGjEZ0uIfeCUNx38xKxbwt69KCFsTejEYF0u4dUgiHEEFSVRfvI16hSYIk0Z4b6ebd/CpJi+V7LfwUg/Os12nhnG3uzKVJXAJkQRz9NKkvbIfGgSrxANBpX/8Adm/+zX/96P8AJXlZn/Cn/wADf+D+1dQfUbzYUINVONwABC1QMs97SJ110qwLtQtqYYOMuI/GhSelwRQRVY1r/qo/xp/Wq1NY5s7ArW8hCUKUoLAISkmIUJmBaINbc3s+O8s5RrH70oIgTM8BxP5eNCu9uKW6C0yspS3BKkXKnPibaSNDBhSudutFb202UhRUkKKRDbRBgz99fDyND2E2al4pUsHKDKACUg81QmPAdKCHsbFYtpqMUsBTpASzmlTc2JFzlBucvDparRSzzPrQhswFWORJJ+0OpJ0mjBQoEpWaFfpCs2i/P5UWIFCn0hJKktgCSQqBzoM4FTNlJl5N41v5V5/DHRq2oeIqXshjI5mX3QAbmgK9hYZClKzjMR8MgVM2jiUrWpoEIS0k5oAmY4Dzj1qDsVzMsFOkkzzERNK2v2acR2QOVTkKdVfnYfnFAjZTJbw7veXCykACIJm4I1NrWol3WZU22oKT3lLzKvp09Iql7JtK2iHkkIsdbfzAEX4jzpjEb3uJfcQ0EFBNlEKmBxiYoDhrGkOOZbfCDx7wTr6RbpWLu4d17FOQmVFZOUlImTpcxRsvedwNOukpUZTIywTIymCCBYRQK+oKVYK841J6UFxht3pUErKWio3BWJseITOXxq+2Pg23FOhYlUpbZCVq1JP3rSISPKhrYphKif3EnWiLcTDdpjCr/pMlQ5ZlHKD86C4xH0btBsqKlLdyFKSlPdSbnNk1Wo3Ek+VVZZwqS2pCnQUDKF5VJUqNScwGhkRpRy1iXJUCQEJUbX1taJrOtobabTmBKRCicoVOXmBNwOnCge2w0h4piU8Mx4z0FDO18L2ZSRmgpBKVRmQfwqI1tB0EaVYjanawmO6ONS39lIcQALEX/fOgPNhbgYRzZ7TGKCS+QXStBAcbLkKACuQGWUqtM2oa2husvB4lhlX2rSvgcAIkAE94TAUCPQ21rRdiR2SRMiJBOkc1D7yh1pjeJgLQmSRlVm9QpN/WaDIN+MYCtpImAFEEzPeMEXJIFtKJdlbaJwDLazKSopsYlMqKQDFrwKF99Wil5EXSEJCfEkkg8at9i7P7RrDpIVlSvMTNrG2vAUFns4uF9rDutQyp37wNwElQvPIio+Oxy2nX2ArulSgApI8oJ1Ec6LHuyLzRBKQkg5joIQRfzqg2rhs7eJUuFOdpmbOpypmMvIGgpNlNkcBPKp5Kg82UpzG1h1UlJ/M1XYfFMR8TqTrZRq02FjGU4lCi8ojT7SBF+BgUF1/Fy4vaTtoba7JPTIh3jHMz51RJxbaFMJS2UJDKdBISowYTa3Enxp/Z2MbcbxjHaJS48cgHGCIkcDqajYnCLT9ihRdcLjaE25pE6chJnlNALbVxqjiFOLGaSEJveEzEciSdONaXuru24tKFuNlEjRYjL1KdT0Hmas9gboN4Yhdi7xWRJ6wTp5R50QDGkamfagZ/gY/Er2/Sup7654e9dQTRTTrlj4Uppyk4gRflf9aCqbdyzKkpAuoJgXN+9HE61WY7ainVZG0qUE3OVJPgJ96f2tgpU2Y+N0JJvBTBN+emtW2HQlpGVICR069OdAHtbJfWvvtLCTKlTAn+USePyFW7adDlgU69gG1OlwgSBEZiRMg5iNArwqQ+q1Bm27qJxaP6lH2VRytkDgKDN1k/70jwUfY0ZYldA0tNB2+6jnavoknrc0XNnWg3fO7qOjfzJoBctn8aj5006weZ9anpwxNJU1QEe5mGBbSTM39JOlDu3kk43ELTYpcjLJkpAAzA69fOjLYgSnDtglIUE5SkmDcyDGtQds7tLOILyMgQ4hI1J7yRBgAcgDQUBwmZAd70Ewe8dfK1Q8MtKXFTPTnbxoi2hshTQ+8UjUlJTlUeGUk9IOhoW2gkoczDxtwoCDGuj6ioZTJeF4EWToD70K9nfNlJi9taK8Ss/wAOZzfedUfIW9KpmW1T8KvQ0Fwd13Wmmggpe7YBKS0QRnXo3OpIHEgcY0o33Q2C3hlvJS52jphKzlhCSi5QkySqJv4UNYza+HZwTIKULeCQmAGypJgwVAokAHiD5mkbvvJZS2G3FFeQEggQFLEm8ydTrQEuz9nqceW5IWVOKAvZImAYFhppFXv1ZtN1ttrUkmCpCVHpcgkE60O4XbKmjIhKv5YKT/4kcavcKxmCFqUZVKo0BUQD7AUGbbxpbaxbiGgQgq0gBKVm6kp/l5Dh6VZbA2WcQUhAIcJgcQevlxqJtVmXHApJu4oiRpePWwNHG6aRh8O47EZldm3HUStQ+XlQXQx6UFLLYlDfdmB3yPiUTymqnfZ1acI6pv4u4E/40z7VBwu0hmmOd/yq1GFcfQruFaFC8mAf6ZPyoMt3lwwXkWSSsnKJNu6kn1q42e6U4du91JzAcpJp3erZSS1kbQA4hwWBhQseB5yPGp+7+GytpCk3DaBcaEAkgE9aAd2aX0qKnXMwiAOE26cq5GCfLqlZ1lJmEgGBNh6UcAdPYVxSOf78KAETum8NI85FNJ3VfzCQmAR97ryNHykDn+/OmDiUSE5hmJgAGSSegmgEXN0VlalAjvgyADqeA52o43X3cUxmUUgrWonogHQdTGseFXOx9noSM0hS+Iv3PIifOnsVjuE+QtQeqMWUZPIaCmMS/lHjalogDMbUKbY24lTuTOEganjfUDrHE6TQWX8TT+Kuqt7XD/iR611BoLKTFhenHVpQAXFJR4kCfWhNW0nHLB2EC0N2mLSVfF6EUrDYVKDIF+Z19TeguFJQ6oFteZA1GVQveCJAtBOlVO8u2AyEp7uZZgSQLcSSfyqYjaOU3qo2jh0PYnOuD2QCE2kZiMxPiJF6B5nE922c/wDiAPATEj3pt7HKKT9msdSRA4cJpwlI4AjxOseutJedChcAzrEj0NAOYDAKYczlSIAiL8eZsfSrb64pXwlqOYSSRHiaU7BtaeEiYpDeFbOqU/1XnyjnQMLxTgkZ0+SExVRtLZBdVnUu8RIiIHQCrs4NHC37+VRXdniYBCk/06UFCd2yfhWTzJI9gLiomO2AtAJseHxz6jrRdh8Jl++ZH4YTHrNcvCxxPjH50Airab6UOITLZMBICUFNotmuZtxNR8BvNiW3e0cKnRGXIZQm/KBHnRn9WkRNKZwbeb7RSgI+7E/+1iKAd2VvOha3BiJE3T3SpJHFJ4mZ1jWqLegpW4nsQpNssGOJtEdDob1oj+AaKe4VW1KsnsAPearDuxhyQSpYIMzJOUc4Bk+FAnZWCy4bDoImEngCBKr2Pzp7+EN5hZSQORj2B08qmtNpDaQmF5SUgElJjgq448pmvX9ptMozLA7omM1yRoL/AJ0Gf73uf7wrRUWGs2GWD1mTbnRRtzBw2yUNpKAClZQJy90AKMXgKB42qJsc4J91WITmDmYqCHFAhKiScyQPG0yBwq8wG0i0gpVlIzKKZVbKq9wL6zQVmG3cdy5+3QEH4c0lXS3I/lRXhdpgqbbkEgGLRJym/wA6F9p7UbUsvdtkVH3EgJMCAMt5gdaqdibyq+uMpzJUlTmWYKT3gQOJ4kUGhY3dlvEFCwsoNioCIVAib6HqKd3qaDeHaSgQlK48JSY9/nUzDNktgjUU3jVodaU2o2I8wdZHUGgptzMIHSpbglKV5QDoSAJJ5i496NXCeEgdKGd3MAtpCUZwMt1rAgnOSoROlimT0okWnswTJV/UtRn1MelBTbwbNQ9PcSp9KZy2GcD7s8Fcv70FvbcU2Sn6uUqFsqs0jyiira7xZU2rN3lKOYRzAMk8OQTyqp3s3jAwzmcpMZRA1gqTm6i3Kgq04rFufA3E/wAv6mpDewMa58bnZjqY9kialvb5tJshaYiwBiw0gVWP75T94eRoLZnddlAl4qeV1JCfSZ96kNYjDsHuNobJ4gCfU3oRf3pA1M9ARNIwm3i+52SGhmKZ76wlRH8oNz5UBPjNrpFyqCLggwR1nhSdjb6NqfDb4UnMPsnVIISs/hJiATwOh6VX4DZjae+4jtHAdF95sdOz1UeqjytVkMW4E5M8NkAZEpAFtOF/OgY3n3kLiyw0cpHxK5ToB1jjVFsrC9jOZHaNlUKB+NCtbKOs6idedPbYzDEB05lFSbniYterBSxAeSM6SIcR+JP6g3HWgVGD/Av/AOtVdXdtgfxr9DXUFtjsU026GkjLaes9eAkaDWnk4oRQG/8ASJmSEKwyQZmUFJE85PGoDu/xS3IQVGSNYjlNoPlyoD3aO0w0M0yeHIfqaa2So9kCSJXKyT/N/aKB8Ht360kWhUhJEzc8R0rRUNBIAkCBGo4CgSps9PUEe1edhPGlOYlsarHlf5U1/Em+aj5R+dA6WOpI6UpLIqM5tVAEhJI8QKab2mtdm2wroAVH2oLDKkCdausM4wspktZyBAkXPEjnQw6xiwf+EsW4IA96q17O2mFZmCkA6oW42B/gUZSfCKA32+UIQkgIuowSExpe5Ea1TjEAqSkKAKiBFuNNYLE4jOhWNZQSmQezbS4E8lgpKuQkAA+1WOEawyX+1BcKrkjs1ZCVAiZXB42ig4bJUuMpn+pJj2tUlO7PcOc5TwIuPMa085t7LZOHmOJdCfOwNNnbi5Cg2E88yioflQB2I2wtl4oeQjuLGYAE5kSLjjcedH6tg4J4RGQ6godUkxwUDOhFUGO2y0SSQylRMlQmSetz8qq3NusAyTJHIH0vQWG1vo0bKipGNI4hLxSoDzBB9qGt5N1EoaKu2S7FyGoNgkzr1y+U1OXvQ2bIbUT+vQCah7Y2uewWVqQgKTZCTK1chEnKOZNAD7qbGU7i4I7jaftLkWIy90j7wJkcJTeibH7rJZSFOYhau9F2wkRzUslRA6i9xFdsvdPFtN5iptoK7y5WZ6AgcgdJ1NTU7tpcSoHEBS0jMMoCsv4VFMlRSDFA9sYoTdKEwdFBJAPhnlSx10qxexLXFKSQZEAWI4i1jVPsjYrrpKVryEar+NS+MiTlQnkBSt4N3kYbCuPLfeUoEBFwJUqwBIE8/CgIsFvOU6iRyP6j86lLxTDxmcpOoVp6i3uKBWtg4xeGaxLLgezoCi0pICxcjuqFlaaG/jUDDb0lBKXUFKhqDIIPUHSg1tnFtISp5byGmyvKDnTJISAEi54VY4V1D/8Aw3G7fdQtClc7hJOXy9qyIbwtm8X5xPvUTE4pLhGXUaEWI8CLig2La+ykOtLbWLEWjUGQQodZAoWTg2GhkcbYWk93MVJW4oCASUqHO0TUfdred5SvqrxU7KCULN1pKRORSvvAiYJuCNTNmCOYvobXFBKxOIwiEhKGsgUfhaYSoSD+ICE2i3vwqO6pKjqyITYLaGZQmRBSUhR4GfSkNoCTafCTc+E1wHCbcuvhQcvZgTcBMG4Iyj2GgqDtHZLbwAcBt8Kge8g80q1Hyqd2PQfKnMn7mgH/AOJP4X/jgvsj/nIH2iB/8iPvD+Yf2q/wrqXUBxtaVoVooXB/Q9Deoe2cAt1haGlFtZEhWlx90kcDzrMcPtHEYF45CppY+JCrpV/Uk2UDz9KDUtqNxlkGIOn71pOBOWYiDc8v6hy4BQ4WPOhHam/X1plsISpp5BUpQF0WR3Vgm8AzY6TqRQ+1vNiAZGIKSTMZJj2jSg1b+Hj8B9U11ZV/tXiP+4/9B/lrqCQrdt9SghAzKVMAECYBPEgUzh9mqVYAKKRASRmkqsYA0I1k8qm4faDqlJS7GUqEEpIvyJ1g6W0oz3b2EEYsOoaQph5takQonKRlCm1AD4kn1BBoKDB7qdi8240ox99J1PVMdeFFTWBdV9w+Jt86ImcZB7ragOECP36VLSqb8eX94oB5rYSj8Sgn3P5WqWxsFsfEoq8LT5i9T3H0j4lJT41Bc3iaSQJzX4D3tQS2ME0gyED/AMkhV+cLtVm3tZcQAnxAHyFqGHNvuLP2TKiOFifUivDs/Gu6ykdSE+wvQEeI2ouLqy+ED5RVXi9uMp+JYnoZNRv9j1ES6+kep9yQPau/2fwiR3nFK8wPkI96Bt/e1saJUr2qI7vY6uzTRnwk+gmrprDMEFTWG7QCxKU5rxawn1pLe2nWzLbITGqFryAjkkCcquseNBUMpx7ugKB1ERblbXTSlq3VxK4LjwAjSTPhy8waKkbVacT3krQo8JTIPRYMedQEbRUiUplRuFZ+/m8Rp6QKCpb3OZSJceUqDBgAX5TepWF2LhACpDYcIMELUQTHLNaucbHaFRASTEwISYMg5U8eo86cVtN0kkuEc7D5RQLxDXZi7bDJFwlXxwYuALe9ZftPDntMoPxOZR5qtR1tnaakII7QqkdePOYNtfKg/Y2ZWNbI1bPaTqO6LW8SKA9xz4W7nLSUqTFoJkp4kEjMTzIpx7eAQFONNuKE3IXIB+6EgG3SfKoOJeU4cyzJiJsNOFqZk86Dmd4UoWXO6lCzooFDbfIXE9ABrVPv3iXcZ9VZShKVOuHLlcKkqJyoSRIGX4ifOpe0NiDEJyOFWXW3Sqh7CBLzaGxDeFII6umFR1yiJ9ONBqQwBZbQ21KghCUQM0DIAmcqRxibkVSbd3c+siHWEToFkELHgoKt4SfCoy/pJYVJUy5nHxJ7QBNrSDxnwqmxX0lOrzDDMtM2+MnOocJkgJB9aCtxv0arbkoePOCn8wb+lRmtzcUm4cQfIxUd/buKdBQvELcReZUTM8CYvRXuNthJCMKoKDiUqykkELSm4TrIUEmIOoHSglbu7LXgmlOLUlby1C4BKQBYJGhPEnS/hSlJOp40V/VEKQpIkZhdM+cieIND7uGyqUnWDFBFCKWhM6D0ivSmvRJ0+VBwwyibAk+E/KvEoPMGNbV65ggqM140glPumKk9n50DIRzPpUbaWwGcSjI63m5K0UnqlWo8NKs20+VOpFBim827pwLwQHAsLTmSYukEkd4aTbUe1VDb60jKlSgOQiOVGn0rkfXG7yQwkEcR3lm/lBoLAnQ0Dv1xz/qH0FdTeU8j6V1BevpSSCAJ4XNupnlRXuntlCChCsxLaVgZb51OEEFaZ0GgUbRI8RxttGpNz+KY9qQnOh5KkkkEgKSBAUAZjn50Go5ces2SEDnAt5kmvRu0+sy4+RP4T/pRc27hRg2iXFJStKSlRguGL5dDJtBquxezV4tMYdbiBIUSpkZFATAuoZvI0FGN3MK1dxaFxqFLVf0t61Z7MZw5gtshAmyimBIv8R09agYvYTqYS62yFgXX2iQVC/8AyyrwHHTjTDjA5SY1Vc+UmwoCB510FQbGioSbBKgRObMTbwiagL7VSiHH0tf0oKx6iPlUBRvaSOv9rUlagdfzoEMP41pT3dZdbWRlW/nJQIymAAInWJ1ipbKWAO82VK/FqfdUD0prN/pf9a4cz+v5UEprbTqSkNhCW5AUM7mYpBmEkd1PoamL24MygWmVtqFhlKFidSVd6qnSvFL6GOcUCsv71qRhWUK1XkPkPQz+lQw6eRHtXg0tp40DuKRCiArOBx/S5qKsDjNOCm3WM1iAocjQD68EvErXlUgBEDvKiSb29r127eyFNOvFeUqTCO6ZF+8b/wCG1WbuwWFast38j6i9P4HZaGk5WxlTJOpNz1JmgcIPSvCieFPoA8Y4UuBy/fL/AFNBW7UxBYYcdFyhBKQeeg9yKpcGk9kjNdWUEk8SrvKJ6lRq73nYzYRxI+8UDrdxM+1VDzkJgaTE/vkKCsxuys57ovqoyQADoCRz1jpTWH2WCOETZN8o6n8R+VWS0BZDaCSr4lngkcSOpsB/an3mQQEj4Rp0oK0YMDjMDy8gK8wm0V4d0uNQVpKQmdCJBUk9FC1ScU+lAuYAFQUqCu8NFGfy9LUGi7J3kTiGg6UKbkkZTCvhMGCNfQV2KfzrKkiJ59ABNM7GwQQwjgSJN7d4z+dTstBCSyTrT3ZGOXlT+WvR7edBHSxfU0pKI/0p5RpspHSg9nrS+2CUlSjZIJJ4AASfakJFD/0gbT7LBqSPifOQf06rPpA86DLNp7TViHluuXWoyeEcAAOAgC1QlIrxa4M/lS0mgTkrqdivKC9RIMTHh+tSmTHH0qEqUkaelOpxieJA9BQaLuUoOtqbLiyUHMlPcJAVYxmUDry50Q4jBFJCWysqNgO73uoyK+Y86BtxcQO2kKg5CEqSQJPFJ46UYmxJm55kyaBeM2c4gw4E5iNMwJ8yDIqN9UUPu/OKWVdbClB48DQMKR+4rsvKpYxqxrlPiBXB9Cj3mkn+kkUEO9dmNWBw7Bv9onwg00rCt8HR4KBBoIRUa4kgWMVMVsxfBIV4EH2tTTmFUnVJHiP2KCNE8Zrg31pwt8I9YruyI0j0mgRk6UtKItFKSFcx4RpSsqhqfSgQG+Ne5a9y16lJP+hoElNJKR+9fOpHYnnFNFHnQQ9sn7EiBcjheZnXXhQpjn0pSSSQlIvHoTV/vNjMgSnRRBI6cP1oYaMCRHXW58Da2vpQWSHWggBv7wBNikyefEedOOLhIvePGomFEDTx/v1p4kASeGnLxoIT7VyVXJEgcEjma92Xgy88lIFjc/0jX1sPOm8Q9JIBnio8+Q6Ci/dbZnZtZ1DvOXFtEj4R56+YoLYJPG3QfKuJEc/H9aUVGNJ/fvTdxJ06Cg9BtPyM16V15m11pATQeqHnXAV4fCuk0DibVmv0mbRz4lLeoaQB5r7x9staU2kanQXPgLmsQ2vjy+847B+0WVCYsCbDXgIFBVvp/f8AoabaXbwp53wqFN6CVmrqZzV1AWuCRpUftQNR5wK9wrir3tyrlp1oJ2ym+zcS61KlJM2sB4+U1qZIUAoXCgCLc6x7AvltQIrUt28bnwySRoY/OgnJA5ewr1J4AV6onp4U4FybifP84oGSsCxEV6TOlKDYB096d7EUEZLZP7NPFjnHpTiUUoxQNJRe1PDEr/EfOkqVSc1As4idUoPtSciSZJI6a+9ImbgUqKBwYEK+FQNJVsxQ1I9aSRFcEz6UHhQlPGa4unhpyFONM2nlSlDoKCOGDrHrSw1z+elPkQPGvM9qAL3wR9uAdCgR5Eg+/wA6h4fCSnSBV/vdgwUtrPBWQ31ChP5VUPOSLCByoIWJ1EaDhUHFKVYSSTokf61MeXlBPKq9snNmJufagTisQGGypVyOB4qOgPvPSjfdffVnGpCR9k8kXbmZ6oPEdNRWU7ybXJd7MAZW+fFR1P5VX4bG94ESlQMhSTcGg+hV+dMKuOFCG5W+68QQw8JVoFgC+vxdbaijHIAT6UCCn/SlAdK5QtXhN6Dw0tpudYtzrnUR5V4igG/pD2x2OEyJsp9WSQY7oEq9bDzrJVKB5e5oq+lHaxVjEsgWZQNeKnIUT6ZR5UJdsJiINAh9dqjYbDKccShAlS1BKR1JgU46qTRR9GmzQ5jCs/8AJQVjxPdB8pJ9KCN/sHiuSP8AF/aurYJ6C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6020" name="Picture 4" descr="http://www.google.com/url?source=imgres&amp;ct=img&amp;q=http://atdetroit.net/forum/messages/6790/86165.jpg&amp;sa=X&amp;ei=o_ecTeuJNcGatweUxujaBw&amp;ved=0CAQQ8wc&amp;usg=AFQjCNF-s0qgNVr5vVTQmJ_TMSm5J5ketw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43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15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4994" name="Picture 2" descr="http://www.google.com/url?source=imgres&amp;ct=img&amp;q=http://atdetroit.net/forum/messages/6790/85871.jpg&amp;sa=X&amp;ei=f_ecTbmkG4aTtweF__DUBw&amp;ved=0CAQQ8wc&amp;usg=AFQjCNFDZqMh0dByRSa4CUw0JVkvYraMeA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17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44</TotalTime>
  <Words>850</Words>
  <Application>Microsoft Office PowerPoint</Application>
  <PresentationFormat>On-screen Show (4:3)</PresentationFormat>
  <Paragraphs>77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Austin</vt:lpstr>
      <vt:lpstr>Section 3-Challenges and Changes in the Movement</vt:lpstr>
      <vt:lpstr>African Americans Seek Greater Equality</vt:lpstr>
      <vt:lpstr>African Americans Seek Greater Equality</vt:lpstr>
      <vt:lpstr>African Americans Seek Greater Equality</vt:lpstr>
      <vt:lpstr>African Americans Seek Greater Equality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Leaders Voice Discontent</vt:lpstr>
      <vt:lpstr>PowerPoint Presentation</vt:lpstr>
      <vt:lpstr>New Leaders Voice Discontent</vt:lpstr>
      <vt:lpstr>New Leaders Voice Discontent</vt:lpstr>
      <vt:lpstr>New Leaders Voice Discontent</vt:lpstr>
      <vt:lpstr>PowerPoint Presentation</vt:lpstr>
      <vt:lpstr>PowerPoint Presentation</vt:lpstr>
      <vt:lpstr>1968-A Turning Point in Civil Rights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Legacy of the Civil Rights Movement </vt:lpstr>
      <vt:lpstr>Legacy of the Civil Rights Movement 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3-Challenges and Changes     in the Movement</dc:title>
  <dc:creator>Windows User</dc:creator>
  <cp:lastModifiedBy>Windows User</cp:lastModifiedBy>
  <cp:revision>3</cp:revision>
  <dcterms:created xsi:type="dcterms:W3CDTF">2018-05-18T12:07:20Z</dcterms:created>
  <dcterms:modified xsi:type="dcterms:W3CDTF">2018-05-18T12:52:13Z</dcterms:modified>
</cp:coreProperties>
</file>