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F942-C647-4DC4-8BC0-745AA0EF2EA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064B-FF2D-48EB-BC34-B5092508E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F942-C647-4DC4-8BC0-745AA0EF2EA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064B-FF2D-48EB-BC34-B5092508E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F942-C647-4DC4-8BC0-745AA0EF2EA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064B-FF2D-48EB-BC34-B5092508E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F942-C647-4DC4-8BC0-745AA0EF2EA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064B-FF2D-48EB-BC34-B5092508E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F942-C647-4DC4-8BC0-745AA0EF2EA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064B-FF2D-48EB-BC34-B5092508E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F942-C647-4DC4-8BC0-745AA0EF2EA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064B-FF2D-48EB-BC34-B5092508E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F942-C647-4DC4-8BC0-745AA0EF2EA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064B-FF2D-48EB-BC34-B5092508E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F942-C647-4DC4-8BC0-745AA0EF2EA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064B-FF2D-48EB-BC34-B5092508E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F942-C647-4DC4-8BC0-745AA0EF2EA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064B-FF2D-48EB-BC34-B5092508EA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F942-C647-4DC4-8BC0-745AA0EF2EA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064B-FF2D-48EB-BC34-B5092508EA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F942-C647-4DC4-8BC0-745AA0EF2EA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A7064B-FF2D-48EB-BC34-B5092508EA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6A7064B-FF2D-48EB-BC34-B5092508EA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47EF942-C647-4DC4-8BC0-745AA0EF2EA4}" type="datetimeFigureOut">
              <a:rPr lang="en-US" smtClean="0"/>
              <a:t>5/16/2018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B2EDF1B8-94FB-4194-9675-C92270E5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7686675" cy="1066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u="sng" dirty="0" smtClean="0">
                <a:latin typeface="Goudy Old Style" panose="02020502050305020303" pitchFamily="18" charset="0"/>
                <a:cs typeface="Times New Roman" pitchFamily="18" charset="0"/>
              </a:rPr>
              <a:t>Chapter 21-Section </a:t>
            </a:r>
            <a:r>
              <a:rPr lang="en-US" altLang="en-US" b="1" u="sng" dirty="0">
                <a:latin typeface="Goudy Old Style" panose="02020502050305020303" pitchFamily="18" charset="0"/>
                <a:cs typeface="Times New Roman" pitchFamily="18" charset="0"/>
              </a:rPr>
              <a:t>2-The Triumphs of a Crusade</a:t>
            </a:r>
          </a:p>
        </p:txBody>
      </p:sp>
      <p:pic>
        <p:nvPicPr>
          <p:cNvPr id="27651" name="Picture 4" descr="http://ts4.mm.bing.net/images/thumbnail.aspx?q=524686271927&amp;id=d5dc33f9d7fa917e5b81747ae3b9315d&amp;url=http%3a%2f%2fwww.nysut.org%2fimages%2fgallery%2frfk_freedom_riders_480_01.jpg">
            <a:extLst>
              <a:ext uri="{FF2B5EF4-FFF2-40B4-BE49-F238E27FC236}">
                <a16:creationId xmlns:a16="http://schemas.microsoft.com/office/drawing/2014/main" xmlns="" id="{93AE51C1-C46C-410D-A6FD-0019ECFC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478267" cy="4291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81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xmlns="" id="{FF41FAD4-11F7-4F8B-B346-BD2B6BC7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688" cy="6461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u="sng" dirty="0">
                <a:latin typeface="Goudy Old Style" panose="02020502050305020303" pitchFamily="18" charset="0"/>
                <a:cs typeface="Times New Roman" pitchFamily="18" charset="0"/>
              </a:rPr>
              <a:t>March on Washington</a:t>
            </a:r>
            <a:endParaRPr lang="en-US" altLang="en-US" b="1" dirty="0">
              <a:latin typeface="Goudy Old Style" panose="02020502050305020303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22664" y="1600200"/>
            <a:ext cx="5711825" cy="49164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Two weeks later on September 4</a:t>
            </a:r>
            <a:r>
              <a:rPr lang="en-US" altLang="en-US" sz="2600" baseline="30000" dirty="0" smtClean="0">
                <a:latin typeface="Goudy Old Style" panose="02020502050305020303" pitchFamily="18" charset="0"/>
                <a:cs typeface="Times New Roman" pitchFamily="18" charset="0"/>
              </a:rPr>
              <a:t>th</a:t>
            </a:r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,1963 after Dr. King’s speech a bombing in Birmingham kills four young girls JKF begins to increase his push for civil rights until his death on November 22</a:t>
            </a:r>
            <a:r>
              <a:rPr lang="en-US" altLang="en-US" sz="2600" baseline="30000" dirty="0" smtClean="0">
                <a:latin typeface="Goudy Old Style" panose="02020502050305020303" pitchFamily="18" charset="0"/>
                <a:cs typeface="Times New Roman" pitchFamily="18" charset="0"/>
              </a:rPr>
              <a:t>nd</a:t>
            </a:r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, 1963</a:t>
            </a:r>
          </a:p>
          <a:p>
            <a:pPr eaLnBrk="1" hangingPunct="1"/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Newly, appointed President Johnson (LBJ) steps in to office </a:t>
            </a:r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and </a:t>
            </a:r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vows to carry on JFK’s work</a:t>
            </a:r>
          </a:p>
          <a:p>
            <a:pPr lvl="1" eaLnBrk="1" hangingPunct="1"/>
            <a:r>
              <a:rPr lang="en-US" altLang="en-US" sz="26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The Civil </a:t>
            </a:r>
            <a:r>
              <a:rPr lang="en-US" altLang="en-US" sz="26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Rights Act </a:t>
            </a:r>
            <a:r>
              <a:rPr lang="en-US" altLang="en-US" sz="26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of 1964</a:t>
            </a:r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-Ended </a:t>
            </a:r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discrimination based on race, religion, national origin and gender</a:t>
            </a:r>
          </a:p>
        </p:txBody>
      </p:sp>
      <p:sp>
        <p:nvSpPr>
          <p:cNvPr id="37892" name="AutoShape 8" descr="data:image/jpg;base64,/9j/4AAQSkZJRgABAQAAAQABAAD/2wCEAAkGBhQSERUUExQVFRUWFhoYGBUYGBwYHBgaHBoYGBwYHBcYHCYeFxwjHB0XHy8gIycpLC0sFx4xNTAqNSYsLCkBCQoKDgwOFw8PFykcFBwpKSkpKSkpKSkpKSkpKSkpKSkpKSkpKSwpKSkpKSkpLCkpLCksKSksLCkpKSkpKSkpKf/AABEIAQAAxQMBIgACEQEDEQH/xAAcAAABBQEBAQAAAAAAAAAAAAAFAgMEBgcBAAj/xABBEAACAAQEBAMGBAQEBAcAAAABAgADBBEFEiExBkFRYRNxgQciMpGh8EKxwdEUI1LhYnKC8SQzU5IVFjRDY7LC/8QAFwEBAQEBAAAAAAAAAAAAAAAAAAECA//EABgRAQEBAQEAAAAAAAAAAAAAAAABETEh/9oADAMBAAIRAxEAPwCdXEXiJSprEqtOsMUQjk7JgWwh1toTyhc3aAiW96Jswe7A2fVBDfc9IFzMYnzWyghF6CAMST728HZTC3L5xQp1K6pmYkkHrEWXPmTJmjst7KACYJrQ5ixDddYrrYrNlNlD5io1vz9YJ4Nji1GmzDcQBuQmh8ovWDpaWvkIpclNIvOFD+WvkIsS8Jr9xEFlgjWiIRWFJw2FjqiFZYUixFeVYbq10iQqw1UrpAA3GvrDE5YlTBvDE4aQDGHr70TMVOgiPh/xQ9ip2gIU/wCCOYKNYTVH3DD2AbiCrTTrp9mOxLpksI5BnWVV66xHpREyvGsRaaDSWu0OFcxAEIVdon0OmZvQQAurowLhQSx59oal4JkAY6XMX3h/CFIMwjVtvKA/FMjKwVRpBFRxCTcMFNzb5QFo5Nrb5gYl4jXPKNraWubdY9wsTMYswigXiZbxZh7WgfR1DSnVgbNv6d4uOLYKWBIGxJvFHrkIe0ErX8CrRPkhxz384v2HraWPKPn7D+IptNLITW526RNX2qV4FlK2HVb/AKwnhfW7VK3tEUpGGP7Ua4n3nB/0w7K9qlUNyD6QpG2ZYUFjHpHtcmjcAwUpfa4TughhrUVWGqsaRUKD2lI1rgfODC8WyXG9oikuusR6hdIkicr6qQRDVUukAxh3xR3FtwIcw5dYaxY+8IKH1pskSeH94h4ifdiVw/vAXmn+ER6G6eZpHo1rnZ6y+tENUkvaJVYsIoJesZdD3hw+AAnxC99ucOmTAvEKC7o67g694C/4PXgoOQhnHFUqfLQwDSpeWPiuo5RBn48pNjvy15wTA+owQOSDzh3C8CEpbgW7xLl1MtLF2JfkgNxy1MQMW4jDGy5iByBsIBeIVgIsD21FozzGVAfXrBLFMXJ7dr3iuVMwlt9IqWrxwXQS3DM63HK8H8RwSkOgABt2ihUXFa08nKBmZthyHeBL8TuWveGGtApuA0nE5HAtHqj2Wuv9LRWuH/aF4OjX15xe8N9o8mYurWPeB4q1ZwAw2QxEfgUgXzEHyjSqXidJg0YRNkVKsdgYGMancMzF2O3nA6bWz5Wl2HzjdKymlOp9xb9IzfjVpdPLJGhOynWGmKrTcZVMs+7M9DFpwj2psbLOAI6g/vGYz5hYkkwgMOkXGdfSfDeJS565pbX7cxHsV+OMP4P4mmUs4Mje7+JDsR27xsy4itQqTU1DC/kYzW5UfFDZYk4EYi4v8MTMCTaCrZImaRyEy0j0EUCe4bURJwinu2gir0UioQe9B3AeI0RyJhEF1Yp9LZSYHT1t845i3HNMqkBrnsYrNZx7L5CAA8RcRVNLUuA10voDtaIUrikztGUekWriSRKqpAmKoL5dRztFAw7AnmTlWUCBfWKyNzMZygn3gNuQiC/EUvkjX84TxBhE5JmRRA2Tgj394kfWKgjTVYntYJlPLXeClbw8qyyzMFJG14bw7hclMyqxG2Y3+lofquF8qh3z26m9vrEVTZ8gyxY6k7eURYKcS2zgA3sIDZorNp20Oo1oih4X4sDROnxh02Yj1gph/HU5GF2OXnbWKwXvHF3hhrV5PHIyZs4OnrGf8SY61TNudvwj+30iTR4ezoLg2PIXufpBJeE6oC6U7rcXBK267k/rBVPale18rDzhJp2tfK3yi0zuGKoAsZZAGuuv6aekCp6Olw4I7eX2IJgVLmWIPMRovsqxkl3kNt8S9uoilPNDfEL35228jeLBwDPkya5WeYEU3UFjYA6btyGnOFI1LGRoIJcPptEDHeUE+HRtGXRaJUq4j0MVNeEsDHIMsaxfjVphKSgAOZtFdmTCxuTfvDCAKAPnDL1WsVEgpArEMSVdF1McxCuJsi894hSKAk26xRfOBqpZsvPOJAQWPQxaeGquROqHEpQAi6nqYquE8PTkpXyqbNubbDrEGlxpadSsq4Ybt1MRWhYpgsuY1i13fQKDD/D/ALMUXN47GZfYch2it+zWuarq3mzG/wCWNB5842qXLFtIFofQ4JLlS1lqgCjlaInFFPLandGAC5dgO0Hn0F4onHmKmVLfyP5QSPnqpmHxG1vqRfsDDRl3236R4ak9yYXLH0ioYtHonTZAbUbxDZLGxijwEW72d8ATMSnX1Snln+ZM6nfw16sdz0G/KKtQ0bTpiSk+KYwRb7XJtc9ANzH07w3SS6SmlyJIuiKADvmO5Y25sbnU/tEtJNEMH4Xp6ZQJctQQLZrXPzMSqkJtbeI7Ymel/K/OIjO55WsNx+0ZtakNVlMttB/b1jOuM8MGViUuTtlt9fv1i7Tqsg/21+/2is8RElSQqnr20G+kFY1UplJ01v0hpm1gxi8sknWwGwPr9+kA3W0aYX3g/jJmCU05i2wlOTqP/jN+XT5dI1vAmst4+ZkmEG4Oo1HmNRH0FhGJ5qOXM/rlqx8yNR84lalQuLuJck0C/Ix6KBxFWmZOY9NI7BNVioxK5hUqZcXhM7CyI8q2AEUEOGMJNTVZB0jRMN9nREzUc4pHs3xhafEZbP8ACxCntePpzIN7DzhJpuBmD4SJcvKQNucYvxvg1MKud4Hupf3gL2D/AIsva8b5GU8c4Ag8WYrBc7E9u8W+JPVD4LxhKOuGVrq4yn9I+iqCbmlq3UR8w8PYJ4vjzLEiXsY+hOBcW8ehlv0GX5RIUWrqiykAi8Zb7Sak+BMLdIv82pLE2F/IRQ/aLhM56aZklTG56Ix29IjXIxFRDqiEgRIkS4rJ+TLjlTTgiHYSxiKL+zDCWm4inSUjzGPTTIPqw+sbvTYmijKLef69IxPhXDKoy5k6lGa0wLMA0NgAw30I946Xi24fUzqmU2VSGFwdNjzv0gsWzE/aXRSDl96Yw002B6XMP0fG0mctynhgj3bk3PfUAW9YyISZcifnqlZyCLINM1zvsT2sBfWDOLe0KjYZElzFdbgizAi2h3WxsdNbQRdZ9cjXCG+3b5dYEV0z3TYefz/2ip4PVzJ0z+WGI7qUP10PpFx/hMqe9vzJ/wB4jTO+JqP3iwG/Tp++5iqVEvUjaL5xXSZhcAk9uggZhHBbVCtMmzkp5K6l3BZgNzZRa5jTOKdaNF4QxYjDmUsSZcxgAfwqQCAO2/1ivYhg8h0dqaVUKJcvxVmTWB8eUGCO+QKBLIJBsCdNDrrHMBqbSJi9XH5QqQqe5LEx2G2j0RcO1E6+0Dpphw3iLUA7xQf9n2DCoqhfk6/nH04q2AHSMG9icm89zb8SxsXEHEK0stmIJIFwOR9YsSk4zjiI3hZvesC3YHYev5RROM5i1CZAYoNbxDP8R5s1jnmMWPryHYCw9Ijy+MXsfziVZ40bhHB6fKlHexdWd+RKi2g6EkxfcGwmnpZfgydEF7Lmzb6+sYdwNxegxL+IrJmRFkuF00uSunnoYJ1vto8Nz/CyQ3IM+nXlv+UCtzloANAB2AtATiLjOjpFInzkU2+AHMx7ZRcxgWMe07EKm4aoaWp/BKtLFu7D3j84rLdTqTuTqSe5Opi2s4dqHV5rstwrTGYX3AJJF4WGA2iKr2jomXiLqVnhmZVWiPOqCdIbSWTAWDhyunsJkqSxUkZ9g120UaFTp1sL7RuXsx4amU1KzVDBps5sx0sFW2VR66n1HSMy9kVLJBqZ01rLL8JDyuGLsR11yiNcbjmiNs1Sktdgre6T5doDuP8AB0ipQFpauyHMBoDf/CeTdL6QEoOAafO7nxVdjd86S1LHnchbnWFU3GwFUVV88tlvyOU3te/Q94M12Lq66EHT757RGoYqFlSdFINhv/eK1iVaXJtr9/fzhNcSzaXsddPPpA7E6wSgdRcAbb39d4ikzKb3SDY369On5/OBnENKJkiXLlOBMmTfDCk7qVBuBsbGwPmIbmVrMbm+3T8+XOCXCmNUUmdmqnVHVCZbNe1idQLH4tAdeoIioMysOnJROaoJmkSnVHRQoMt5TZlKgAD4UNraMBGR4VpJHc6/IRduLePWrEnSKcFZBU+8xJdwNSOym17c7CKPRGyD5/OCJDGORwx2Jio8vUwqpqgOVzEadNtB/gLhtqmaJrj3EI9TGkaz7HeGGp6UzZos003AO4EDva3izzDLlU/vZLmYRt2W/OLVJxRnCy191VABI/KE43PpaaSztlvbQbkmGmPn6fLmzGs4ItDddh9pZtyghi/EIaa2Rbsx2Gw/eIlRNyqfEN2I26RADAj2WOkR60VChDgOkNwkPBHG3jmp2hzQxcPZpwMcRnsZmZaaVrMddCzcpYPK41JGwHIkRRTMlt4RMmX30Hyj6XlezLDEuUpJL8iGzObDQ6uxym/MRyiwHDpCtMpKaQrofevLzsp6XNyuo5G0BlfC2ASzhivOLok6dNfxFNigkALcdbjxNDe9orVLhslphM9iVGhNxcXNhfl+nSNt4upUrsNaeoHiytbEaMUOqMvMMLj/AFRQKmvxKdZZctJMt0ViA0qVK2HxjNYt1BvaIsWHgnhWmly5hSYZhdcpJNyo3AsPh111iXODo2RidD8Q5jrFFTD8QRxMSZTZidCkwAPfSxUAK17DYRYP/MrZCs8ZJt7Mu9j1B2iNSpOIYoJe97jmT9B3/cQEqJhmAsx15c+vLvESprQzXuLQziGKhRpy+Wo3BP3paAVUT9bDudufn077fKGpGHpPDl9l+E9/OBtJNJuxOhNhry+9YRV4wCBKS5UfFbd+2n1MVD9IgDgD4SbeYOkC5Uy35RPk0E5iGNkAsQu5t6aRHfDGM0oiO7G7BUVmNif6QCdNoBHixyGJgysVYFWGhVhlIPcHUR6ImpEvC3qJ4RBoNzGqSa+nw2mVGIXTXqYVwjwx/D05nMuYsucW8rxkvEmJPUz2d+pAHICHV40Sq9r9MssiVLdm8iBfzMZ5i/E8+qY5ibE6KNhApZB7wRoZOU3MU6dpZKyVzNq527RBqagsTeJFWxZucMMumsENXvHoWZfu3hNoIQzR5JV4fWWBC84t2guFYdhrTZsuVLF5kxwiDuxsL9BzPYGPounwJKGiSnkTWllBfxEsS7n4nZDo4J5chaxFoyz2OYKz1LVhU+HIBRDyM1xbTrlQsT/mWNIxbiS4KSwGa2p/c9IVZFQ4d4qny8UEme90m5l0uAWy3UgHVb5ctv8AEItuEmXLxF0Ass2URtYEqwO3k5igjAZ82plz5YF5LrNJC2QZWuADu7NY9ABc+ZeZXSlxKimidmJnOkxCpUyvEVkW999St4ijvD2PSZdXV0k51RZstZiFiADuji55/AQPOMs4mE3+KnSpc7xpctgVaw0VvhB03G2naDXtjwOas6VMOWz3AKnUHUgHpprpFJwyraQW0vmFjeKix4Jw/VlhMzC9tGZr28ukexoTQf5pU25i3zvA2XxVNWwUgWgfiuNTJ3xtfyiD02v13J9YjTKsudTpziIWibQ4O8yxNwt4o8JjzSEl7DTtFpwThoLYt/c+cP4ZQBAFRCT0tv8AuYu2CcNX9+ebdEH69Tt284iyIdDgBnAWFh1tv5fXtFjpMFlyRlsBmAB6tbXX57d49XVUwe7JUACw/wB+sQJ8udfU38tO36RFDuJOEKWqdXZnVgLErpcX0BtvbX5x6JVQrX726x6Biyce4xLo8MmGXYHJ4csd290fLf0j52Rjba8GOJOIptTkRycqEnKeTdx21gP4kVlxZXOHs+keSoFraRxzAMmYQYS8dLw2YIcTYiGDCl0MeaCUlRc2iXhmGTKufLp5Iu7mwvsBuWbooFyfKOUNBMmusqUpeY+wHzJJOgAFySdgDG4ez3gQYbJebNKNUvoWBuqJuEUkAm+jMeeg2XWqYnzlwuTKpZV2RFN32zOTdna21z9AByvAX/zGi3JsXbcHS1+w3+9YY4oxMs7spOlx6RRZtYQbnlqL669ddvSI01yVxbLlyyvM+XQX0HoPSKPxHi/jb7flFQm4s9ybxEm1ztzsPvnFxLRSuxdiRndny/DmN7aAQMn1Jbf5QrD8Kmz2IlqWtu2yr/mdtF9TeLNVcEJTyfGq5xVdgstbEm18qtM1Y+S253gioJe+mv39Il0khpsxUVSbnW2thza3aLfT8HSpEpZtUwkB/eyzGuyryUAWLvzNhodLCGW4ykybSqCmzsTYTJg1Y9RLXVv9R9IGFYbwTrmYaDdm2HcnYQepsG8QKJTWS9zNADX5WQsLf6gDytqdFYVw/NmZZlc5nzN1k6CVL6fyxZWbuRpp5xdJFOEF2Oum3KI3IYwjBVlKN79WJJPUkn8toKHQRESsDajyHl3hmf4h2Nrn6RFOVNUVNxv89un0gYpmu12a2m0cqKUAfzJuvQd/LtDUqYB/UdNdf3+9IBNWXLGxP5R6B1TWa8xv+cegjP8AHcX/AIqqnVBUL4rlgo2A0A9bC57mIFojl46rRWNKKR4TCI6pMdKgwCbdISRHmlx4TTzAioQYnYVg02ocLLQtc2BsTr0AGrHsPW0dw+mVrs22yr/U9s1v8oUEn/SPxRpnB5/haKXUXJn1YOW628KSp2UcgdDyB0IFlBIP8PcNS6JZMpv/AFNUwaZe10kSzmMu40GZstwDsCDe2tp4oxbTL9/7xHwaaxGl3JNyXue2gbSHMew9GU+KrSrD4wbL8iCPosK1xlvENUL2EVGqn3MXHHaClUktVNlvsJSFj5fzvrb0ikV05Wb+WCEGihjdj3YgAXPbQaCCGTB/hDhRqyY3/Tl2zG9sxOyZvw6AkncAaakQFo6RpsxZcsZndgqjuTzPIDcnkLnlGg1mOScNpxTSGzPvMdd3cgXIP4V5BugFgdTFIPialImSTLE2ag94gBZcjzPwyR2vmbdmJN4zXFeIHmT/ABWYTZin3Swui21GVD7pAOoFsvMhoi4pj86oVUdrSk+GUuiA82I/G53LtcnrEzhrhCdWt7vuSx8Uw7eSj8RiL0MVJ1VO1LzprHVmJY+pOw+kabwdwKJFnaxmEfHbRey/vFgwXheRSKFQC/Nju3c/donVNaBoDaM2tSHFVZY0H+rmfUwExPGszBAdzb56fflELFMWYk2Og0+/SK9QV3i1aLe25+QP94GtDpJqroNx92hiqLnmQPv9oTR3NgBpaFV6tyI6WgobMpz0PT8hHXYKDYjl9L/vHRhjEgudP83TXbzhyZTy1U+8t7H66QACpq9d/rHoTVzQh0A111/ePQZZnmjvixwrHAY0wP8ADlbQC4rZM577PLbb0uLwdrsCwuamalrVln/pzwQR2vFKlUDkAqM1/wCmxPqIZmIV+IEeYt+cFPTpOViuYGxtcG4PcGE+H3EM3EHOEsCFTPAf/kpZppPMck82sfIAmAgCW0qYt9CFzi/RhcGx6gg+RiXP4nnsuRnBT+kqLbAW05aD3dtAd4VxJXLOqp0wDRioH+lQDvttYdgNBtAYi8AXPGFZlCCpnKoFgqNkFh/kAJ8ybwNnz3mazHd/87s3/wBiY7LkczDU6byEAjyt5xZeEOBXrlmP4nhogIUgZi72vl3AVRzP2LRwTwZKFMs6aJZnTLuviLnyIbZbKxy3I965H4gOUQuK+Ip0rPSyptydHMsKoQHdBlA9487bDudC4qUio/hc+UgzyCt9CspT8Q5hph200A63IEES2Yljck7k63/eDWG8NFrXBJPwqOcaBw9wUkm02cueZ+FNwvfXcw0zVa4S9nfi2m1RKShqJezP5/0r9T2jRFxCTKASWAANAFAA05eUcnVfQAG3O2/z3iBMxJUGot5G36GM9bkw62Lob8idtL6ekBsVx0W0ve1tmH6ecM4li2a9mA7XPy0UCK5W1RP4vUE+XSES0udiwbS9iSeRF/mI5wqP+LF9SQbfQfKAk4nNfNtfe/lzg9wPOLT2ewGVMvmWP7A/MRWY02mlBQRfXr97QFxG+YldNfP6waoptxa43EMz8MBJJPTX6xl0BZRbW5JtfbneOzZO4tzAsewJ5d4eWQM5s305wmZVKpsQTodbdYqK7XoA37R6EV9WC2mmn9+UdgyoZhFrwVxvAZlM1n95CTlmAaN2P9LdVPmLjWBsVghbjVSQextE2XxBPVcviFl6Oqt+YvEO8IeKFTJt7sbd9I0bC5S0FGGYAMqGdM7zWFpaemi/OKPgtF4k5FIuuYM3+VfePztb1ix8Z4gHfwy2VS2dza/wjKot55zBVQsTYbnn3J3Pzh7wVTVt/wCmHGrABaSuX/GdWPrsPIREK8zqfzgPTakt5RHWxIB2uL+XP6QqYfTtDmH0Lz5qSpYu8xgo7dSewFyewii8Yfi8+YpaUxt8KCw0IAF/JQR6lRBbBOCfxufeOpJ18y2upvFmwjhCWsgSyCEy5f8AFaxub8iSSx7semjU2TSUoARNU2GdyAR2JI76aRhvEumw6XJ1Gp5k7n9oZrMTFtL/AH+kBajHGY3J57f2vtDX8Tf6ff31gunqqoblbptASur3JAGU+X+8SsUrSi2A1P07/fWAoqGG4/I94Rk3MqG1uAN9wbfnEafOv0t99Yfn1hN7KBr9IgT3I6H0iiLNW41+kSOHaObMn5EOW3vs3RR1+cNGvC6Munzi4cM4A0yjaZJa3iub8iVT3QvlfN84JBjA8V963K9rnc/WLTiE1UlF22Av9IoUqQ8hrW1Fv7xbGbxpDDt8/nGW4CyeKpNyLZfSJM6slTFYq67fnFJr6fWw6n6RBlswO5i4mjWIyyG3GvQx6AFTVMTve0eis6u9bMQ3SYoaXNQOQfke6kHW/K8UbHMBaQQykvKY+63NT/S9tj32PnpFqq5l0pT2KfMXHnsY7h5zS5yMA2UXKnmAbEHqCP0gYz0GOMYM43w6ZQLyrtL3I3ZAdRfqv+Llz6kITpFZWfhVMsqfM5+5LGvU5m//ACPnAvE5/iTXa+haJuG1Xh0ZJtrMZh3sFX8xAQtEUtmhpzHTDTRUJJg1wfXinn+Kd1X3fNiNfkCPWA6yrw+g5dxBV6xP2lzZui+6L8oFDFmc6knWA9PS3MFqSkF/7ftEaEZcwsP3+9IlyqtVF200+sNSksu1vUwPrxmNgDp6xAqoqy7X3J7+nWEW+g/SIa0jgw+tIbbiKPfw4v8AEfvzjryr6Gx6mPfwx5GG3piBdiPSAbnYKxGljGj+z1LUSpaxlu4I8yW/JoyionMuqsR6xcvZjj7L4wmuMpZLFutmv9LQI0HEMJWct9tOXLeBWES8jeGwPr5QfpZqn3pbAg9NesR8QocxzpyN4jTN+IKfJNNhYamAbi0WriyXdiewMVeeRkvzixmoTrHoXYx6DI9UVH/D05Nr+Kp9PeG8TsDcfxU1TswP1EVefN/lyrb51+UGsOqv+MBHMfOwg0fpZtpUpuas0o+hIH33iO3BkqpLCUwkztSo/wDbc72sNU8xp2hYb+RUjbJOZh/3X3+UPyanKVmLoQRb0+zCHVMrneXanmKUaSWVlPJsxPqNdDsRqIj5Db4LDqWH6xontGwNZ/hVCWDsuQ8g1veUE8iASL9vlms2nZGKspVhuCNR99YrLrenpr/vCpUoX975fvCTcG1rH6/WG80A6GO/UwljrHBUWFjbsTHqKWZkxEXVmcKANdSQIIm0j2IuYs1FWoq3Ld4rc2kKk7EBrXHXl+R+UJkyjvEaWszvEGh08/v7McalUbm/MwCkzHJsg1vBqVMnKLTQLel/pBXKicvy+7Qz/Fr1PrD04IRoTr/vEeZSHkRtzgFfxF+nWI08gC7G3r+kJmYc53Nu8KkYAZrhEBmNtroB36AQAufWSxtc2h+Tw7VVLKkmS4WwOYgqmv4ix06DS+0aFw9wHJkETJpWZM5ALdV8r7nvFrTKOZ7ffKGmKJhPs0rpFmSuSWw/CA5XyN7X+UG5XF06mYS69FAJstRLuZbdiDqhg9VYkE0JBH1+/wBoC4u6shLDMjbqdYi8C+JvfJZTmUgba6aRS6n3VI++cS0r/wCGfw82aU3w31y7aX5iEYlNl7Mfi2PT7/WKiBfQG/yjsN5yNI9ERxpt1lj/ABfpBPCjaeCCAACdfLr9IBCd8GsE8PqgGvmUHzEUF6GcCKvaxJ084RLmfyl32ED8JqlVZpLAXvpcdCIcp6hfCHvLv/UIKuGLTy1BIvuHQX/7hy7QKwymSZUIs1cy8/eZfqpB7WiTVzk/hqZc6/GGIzDSys3XTW0ReFXD1AYsoC3JOYD9YBfEnD9MQ7OWl5Jhl+JctkUZStwfiQBhcHUA3BtcRSsRwtZQA8RHNz76OrIycjYe8rX5G9x0sb2mvxZZi1BuLTKxwov+HwlS/kcoj3D/ALPVnVVMA6PKceLNXMLhF1IYg6XbKvr2i6yDcO8U01Hc+B4007zGZUyj+lFIYgcydCfSL1gc6VXqKpqVZTKSqPcEtoQxBUC4F8ovcXvbaNGKSKKRoZKDZJSZEUnloLAgczAGbUKbsZiEnUnOvPzMStRSMV4YdnRF8KVLVfcSWCC7gZczs1yTlvpe1ybbmB8vCJbEobqwGubn1OnzjQDPkzVKvMl9jnUHz35QJxzCEmLcTJYnKPdcOlnHQ67+cRcVxcA8M3+vSG58lhYXW3c7/oIfl8UKiFZ7orA2toxPlaH8Ok0s+7Col35rmCkejaiCQHFPY339IdpaOZMNkUt+Q8ztFnl01KmzSierTFP6xK/8QQCytL06Oo17C8NXAmk4Pt789tP6V/U7xZcNpZSKBLRVH19SYHTMbW2roeWrr+8RUxdUe4dLHf31/K8FH6qflHSBE3Feh+9doHcR48hQBXU9gwv9IA/+Ki18y36ZhDE0Vr6/mTc/lDdPifum+0AZmIZjuPmNYdl1I/qAHmPlFQH4ikkObXsdREGdUFkF91gxizq43HbWAcwWvBD8qfca/WPRCzx6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3" name="AutoShape 10" descr="data:image/jpg;base64,/9j/4AAQSkZJRgABAQAAAQABAAD/2wCEAAkGBhQSERUUExQVFRUWFhoYGBUYGBwYHBgaHBoYGBwYHBcYHCYeFxwjHB0XHy8gIycpLC0sFx4xNTAqNSYsLCkBCQoKDgwOFw8PFykcFBwpKSkpKSkpKSkpKSkpKSkpKSkpKSkpKSwpKSkpKSkpLCkpLCksKSksLCkpKSkpKSkpKf/AABEIAQAAxQMBIgACEQEDEQH/xAAcAAABBQEBAQAAAAAAAAAAAAAFAgMEBgcBAAj/xABBEAACAAQEBAMGBAQEBAcAAAABAgADBBEFEiExBkFRYRNxgQciMpGh8EKxwdEUI1LhYnKC8SQzU5IVFjRDY7LC/8QAFwEBAQEBAAAAAAAAAAAAAAAAAAECA//EABgRAQEBAQEAAAAAAAAAAAAAAAABETEh/9oADAMBAAIRAxEAPwCdXEXiJSprEqtOsMUQjk7JgWwh1toTyhc3aAiW96Jswe7A2fVBDfc9IFzMYnzWyghF6CAMST728HZTC3L5xQp1K6pmYkkHrEWXPmTJmjst7KACYJrQ5ixDddYrrYrNlNlD5io1vz9YJ4Nji1GmzDcQBuQmh8ovWDpaWvkIpclNIvOFD+WvkIsS8Jr9xEFlgjWiIRWFJw2FjqiFZYUixFeVYbq10iQqw1UrpAA3GvrDE5YlTBvDE4aQDGHr70TMVOgiPh/xQ9ip2gIU/wCCOYKNYTVH3DD2AbiCrTTrp9mOxLpksI5BnWVV66xHpREyvGsRaaDSWu0OFcxAEIVdon0OmZvQQAurowLhQSx59oal4JkAY6XMX3h/CFIMwjVtvKA/FMjKwVRpBFRxCTcMFNzb5QFo5Nrb5gYl4jXPKNraWubdY9wsTMYswigXiZbxZh7WgfR1DSnVgbNv6d4uOLYKWBIGxJvFHrkIe0ErX8CrRPkhxz384v2HraWPKPn7D+IptNLITW526RNX2qV4FlK2HVb/AKwnhfW7VK3tEUpGGP7Ua4n3nB/0w7K9qlUNyD6QpG2ZYUFjHpHtcmjcAwUpfa4TughhrUVWGqsaRUKD2lI1rgfODC8WyXG9oikuusR6hdIkicr6qQRDVUukAxh3xR3FtwIcw5dYaxY+8IKH1pskSeH94h4ifdiVw/vAXmn+ER6G6eZpHo1rnZ6y+tENUkvaJVYsIoJesZdD3hw+AAnxC99ucOmTAvEKC7o67g694C/4PXgoOQhnHFUqfLQwDSpeWPiuo5RBn48pNjvy15wTA+owQOSDzh3C8CEpbgW7xLl1MtLF2JfkgNxy1MQMW4jDGy5iByBsIBeIVgIsD21FozzGVAfXrBLFMXJ7dr3iuVMwlt9IqWrxwXQS3DM63HK8H8RwSkOgABt2ihUXFa08nKBmZthyHeBL8TuWveGGtApuA0nE5HAtHqj2Wuv9LRWuH/aF4OjX15xe8N9o8mYurWPeB4q1ZwAw2QxEfgUgXzEHyjSqXidJg0YRNkVKsdgYGMancMzF2O3nA6bWz5Wl2HzjdKymlOp9xb9IzfjVpdPLJGhOynWGmKrTcZVMs+7M9DFpwj2psbLOAI6g/vGYz5hYkkwgMOkXGdfSfDeJS565pbX7cxHsV+OMP4P4mmUs4Mje7+JDsR27xsy4itQqTU1DC/kYzW5UfFDZYk4EYi4v8MTMCTaCrZImaRyEy0j0EUCe4bURJwinu2gir0UioQe9B3AeI0RyJhEF1Yp9LZSYHT1t845i3HNMqkBrnsYrNZx7L5CAA8RcRVNLUuA10voDtaIUrikztGUekWriSRKqpAmKoL5dRztFAw7AnmTlWUCBfWKyNzMZygn3gNuQiC/EUvkjX84TxBhE5JmRRA2Tgj394kfWKgjTVYntYJlPLXeClbw8qyyzMFJG14bw7hclMyqxG2Y3+lofquF8qh3z26m9vrEVTZ8gyxY6k7eURYKcS2zgA3sIDZorNp20Oo1oih4X4sDROnxh02Yj1gph/HU5GF2OXnbWKwXvHF3hhrV5PHIyZs4OnrGf8SY61TNudvwj+30iTR4ezoLg2PIXufpBJeE6oC6U7rcXBK267k/rBVPale18rDzhJp2tfK3yi0zuGKoAsZZAGuuv6aekCp6Olw4I7eX2IJgVLmWIPMRovsqxkl3kNt8S9uoilPNDfEL35228jeLBwDPkya5WeYEU3UFjYA6btyGnOFI1LGRoIJcPptEDHeUE+HRtGXRaJUq4j0MVNeEsDHIMsaxfjVphKSgAOZtFdmTCxuTfvDCAKAPnDL1WsVEgpArEMSVdF1McxCuJsi894hSKAk26xRfOBqpZsvPOJAQWPQxaeGquROqHEpQAi6nqYquE8PTkpXyqbNubbDrEGlxpadSsq4Ybt1MRWhYpgsuY1i13fQKDD/D/ALMUXN47GZfYch2it+zWuarq3mzG/wCWNB5842qXLFtIFofQ4JLlS1lqgCjlaInFFPLandGAC5dgO0Hn0F4onHmKmVLfyP5QSPnqpmHxG1vqRfsDDRl3236R4ak9yYXLH0ioYtHonTZAbUbxDZLGxijwEW72d8ATMSnX1Snln+ZM6nfw16sdz0G/KKtQ0bTpiSk+KYwRb7XJtc9ANzH07w3SS6SmlyJIuiKADvmO5Y25sbnU/tEtJNEMH4Xp6ZQJctQQLZrXPzMSqkJtbeI7Ymel/K/OIjO55WsNx+0ZtakNVlMttB/b1jOuM8MGViUuTtlt9fv1i7Tqsg/21+/2is8RElSQqnr20G+kFY1UplJ01v0hpm1gxi8sknWwGwPr9+kA3W0aYX3g/jJmCU05i2wlOTqP/jN+XT5dI1vAmst4+ZkmEG4Oo1HmNRH0FhGJ5qOXM/rlqx8yNR84lalQuLuJck0C/Ix6KBxFWmZOY9NI7BNVioxK5hUqZcXhM7CyI8q2AEUEOGMJNTVZB0jRMN9nREzUc4pHs3xhafEZbP8ACxCntePpzIN7DzhJpuBmD4SJcvKQNucYvxvg1MKud4Hupf3gL2D/AIsva8b5GU8c4Ag8WYrBc7E9u8W+JPVD4LxhKOuGVrq4yn9I+iqCbmlq3UR8w8PYJ4vjzLEiXsY+hOBcW8ehlv0GX5RIUWrqiykAi8Zb7Sak+BMLdIv82pLE2F/IRQ/aLhM56aZklTG56Ix29IjXIxFRDqiEgRIkS4rJ+TLjlTTgiHYSxiKL+zDCWm4inSUjzGPTTIPqw+sbvTYmijKLef69IxPhXDKoy5k6lGa0wLMA0NgAw30I946Xi24fUzqmU2VSGFwdNjzv0gsWzE/aXRSDl96Yw002B6XMP0fG0mctynhgj3bk3PfUAW9YyISZcifnqlZyCLINM1zvsT2sBfWDOLe0KjYZElzFdbgizAi2h3WxsdNbQRdZ9cjXCG+3b5dYEV0z3TYefz/2ip4PVzJ0z+WGI7qUP10PpFx/hMqe9vzJ/wB4jTO+JqP3iwG/Tp++5iqVEvUjaL5xXSZhcAk9uggZhHBbVCtMmzkp5K6l3BZgNzZRa5jTOKdaNF4QxYjDmUsSZcxgAfwqQCAO2/1ivYhg8h0dqaVUKJcvxVmTWB8eUGCO+QKBLIJBsCdNDrrHMBqbSJi9XH5QqQqe5LEx2G2j0RcO1E6+0Dpphw3iLUA7xQf9n2DCoqhfk6/nH04q2AHSMG9icm89zb8SxsXEHEK0stmIJIFwOR9YsSk4zjiI3hZvesC3YHYev5RROM5i1CZAYoNbxDP8R5s1jnmMWPryHYCw9Ijy+MXsfziVZ40bhHB6fKlHexdWd+RKi2g6EkxfcGwmnpZfgydEF7Lmzb6+sYdwNxegxL+IrJmRFkuF00uSunnoYJ1vto8Nz/CyQ3IM+nXlv+UCtzloANAB2AtATiLjOjpFInzkU2+AHMx7ZRcxgWMe07EKm4aoaWp/BKtLFu7D3j84rLdTqTuTqSe5Opi2s4dqHV5rstwrTGYX3AJJF4WGA2iKr2jomXiLqVnhmZVWiPOqCdIbSWTAWDhyunsJkqSxUkZ9g120UaFTp1sL7RuXsx4amU1KzVDBps5sx0sFW2VR66n1HSMy9kVLJBqZ01rLL8JDyuGLsR11yiNcbjmiNs1Sktdgre6T5doDuP8AB0ipQFpauyHMBoDf/CeTdL6QEoOAafO7nxVdjd86S1LHnchbnWFU3GwFUVV88tlvyOU3te/Q94M12Lq66EHT757RGoYqFlSdFINhv/eK1iVaXJtr9/fzhNcSzaXsddPPpA7E6wSgdRcAbb39d4ikzKb3SDY369On5/OBnENKJkiXLlOBMmTfDCk7qVBuBsbGwPmIbmVrMbm+3T8+XOCXCmNUUmdmqnVHVCZbNe1idQLH4tAdeoIioMysOnJROaoJmkSnVHRQoMt5TZlKgAD4UNraMBGR4VpJHc6/IRduLePWrEnSKcFZBU+8xJdwNSOym17c7CKPRGyD5/OCJDGORwx2Jio8vUwqpqgOVzEadNtB/gLhtqmaJrj3EI9TGkaz7HeGGp6UzZos003AO4EDva3izzDLlU/vZLmYRt2W/OLVJxRnCy191VABI/KE43PpaaSztlvbQbkmGmPn6fLmzGs4ItDddh9pZtyghi/EIaa2Rbsx2Gw/eIlRNyqfEN2I26RADAj2WOkR60VChDgOkNwkPBHG3jmp2hzQxcPZpwMcRnsZmZaaVrMddCzcpYPK41JGwHIkRRTMlt4RMmX30Hyj6XlezLDEuUpJL8iGzObDQ6uxym/MRyiwHDpCtMpKaQrofevLzsp6XNyuo5G0BlfC2ASzhivOLok6dNfxFNigkALcdbjxNDe9orVLhslphM9iVGhNxcXNhfl+nSNt4upUrsNaeoHiytbEaMUOqMvMMLj/AFRQKmvxKdZZctJMt0ViA0qVK2HxjNYt1BvaIsWHgnhWmly5hSYZhdcpJNyo3AsPh111iXODo2RidD8Q5jrFFTD8QRxMSZTZidCkwAPfSxUAK17DYRYP/MrZCs8ZJt7Mu9j1B2iNSpOIYoJe97jmT9B3/cQEqJhmAsx15c+vLvESprQzXuLQziGKhRpy+Wo3BP3paAVUT9bDudufn077fKGpGHpPDl9l+E9/OBtJNJuxOhNhry+9YRV4wCBKS5UfFbd+2n1MVD9IgDgD4SbeYOkC5Uy35RPk0E5iGNkAsQu5t6aRHfDGM0oiO7G7BUVmNif6QCdNoBHixyGJgysVYFWGhVhlIPcHUR6ImpEvC3qJ4RBoNzGqSa+nw2mVGIXTXqYVwjwx/D05nMuYsucW8rxkvEmJPUz2d+pAHICHV40Sq9r9MssiVLdm8iBfzMZ5i/E8+qY5ibE6KNhApZB7wRoZOU3MU6dpZKyVzNq527RBqagsTeJFWxZucMMumsENXvHoWZfu3hNoIQzR5JV4fWWBC84t2guFYdhrTZsuVLF5kxwiDuxsL9BzPYGPounwJKGiSnkTWllBfxEsS7n4nZDo4J5chaxFoyz2OYKz1LVhU+HIBRDyM1xbTrlQsT/mWNIxbiS4KSwGa2p/c9IVZFQ4d4qny8UEme90m5l0uAWy3UgHVb5ctv8AEItuEmXLxF0Ass2URtYEqwO3k5igjAZ82plz5YF5LrNJC2QZWuADu7NY9ABc+ZeZXSlxKimidmJnOkxCpUyvEVkW999St4ijvD2PSZdXV0k51RZstZiFiADuji55/AQPOMs4mE3+KnSpc7xpctgVaw0VvhB03G2naDXtjwOas6VMOWz3AKnUHUgHpprpFJwyraQW0vmFjeKix4Jw/VlhMzC9tGZr28ukexoTQf5pU25i3zvA2XxVNWwUgWgfiuNTJ3xtfyiD02v13J9YjTKsudTpziIWibQ4O8yxNwt4o8JjzSEl7DTtFpwThoLYt/c+cP4ZQBAFRCT0tv8AuYu2CcNX9+ebdEH69Tt284iyIdDgBnAWFh1tv5fXtFjpMFlyRlsBmAB6tbXX57d49XVUwe7JUACw/wB+sQJ8udfU38tO36RFDuJOEKWqdXZnVgLErpcX0BtvbX5x6JVQrX726x6Biyce4xLo8MmGXYHJ4csd290fLf0j52Rjba8GOJOIptTkRycqEnKeTdx21gP4kVlxZXOHs+keSoFraRxzAMmYQYS8dLw2YIcTYiGDCl0MeaCUlRc2iXhmGTKufLp5Iu7mwvsBuWbooFyfKOUNBMmusqUpeY+wHzJJOgAFySdgDG4ez3gQYbJebNKNUvoWBuqJuEUkAm+jMeeg2XWqYnzlwuTKpZV2RFN32zOTdna21z9AByvAX/zGi3JsXbcHS1+w3+9YY4oxMs7spOlx6RRZtYQbnlqL669ddvSI01yVxbLlyyvM+XQX0HoPSKPxHi/jb7flFQm4s9ybxEm1ztzsPvnFxLRSuxdiRndny/DmN7aAQMn1Jbf5QrD8Kmz2IlqWtu2yr/mdtF9TeLNVcEJTyfGq5xVdgstbEm18qtM1Y+S253gioJe+mv39Il0khpsxUVSbnW2thza3aLfT8HSpEpZtUwkB/eyzGuyryUAWLvzNhodLCGW4ykybSqCmzsTYTJg1Y9RLXVv9R9IGFYbwTrmYaDdm2HcnYQepsG8QKJTWS9zNADX5WQsLf6gDytqdFYVw/NmZZlc5nzN1k6CVL6fyxZWbuRpp5xdJFOEF2Oum3KI3IYwjBVlKN79WJJPUkn8toKHQRESsDajyHl3hmf4h2Nrn6RFOVNUVNxv89un0gYpmu12a2m0cqKUAfzJuvQd/LtDUqYB/UdNdf3+9IBNWXLGxP5R6B1TWa8xv+cegjP8AHcX/AIqqnVBUL4rlgo2A0A9bC57mIFojl46rRWNKKR4TCI6pMdKgwCbdISRHmlx4TTzAioQYnYVg02ocLLQtc2BsTr0AGrHsPW0dw+mVrs22yr/U9s1v8oUEn/SPxRpnB5/haKXUXJn1YOW628KSp2UcgdDyB0IFlBIP8PcNS6JZMpv/AFNUwaZe10kSzmMu40GZstwDsCDe2tp4oxbTL9/7xHwaaxGl3JNyXue2gbSHMew9GU+KrSrD4wbL8iCPosK1xlvENUL2EVGqn3MXHHaClUktVNlvsJSFj5fzvrb0ikV05Wb+WCEGihjdj3YgAXPbQaCCGTB/hDhRqyY3/Tl2zG9sxOyZvw6AkncAaakQFo6RpsxZcsZndgqjuTzPIDcnkLnlGg1mOScNpxTSGzPvMdd3cgXIP4V5BugFgdTFIPialImSTLE2ag94gBZcjzPwyR2vmbdmJN4zXFeIHmT/ABWYTZin3Swui21GVD7pAOoFsvMhoi4pj86oVUdrSk+GUuiA82I/G53LtcnrEzhrhCdWt7vuSx8Uw7eSj8RiL0MVJ1VO1LzprHVmJY+pOw+kabwdwKJFnaxmEfHbRey/vFgwXheRSKFQC/Nju3c/donVNaBoDaM2tSHFVZY0H+rmfUwExPGszBAdzb56fflELFMWYk2Og0+/SK9QV3i1aLe25+QP94GtDpJqroNx92hiqLnmQPv9oTR3NgBpaFV6tyI6WgobMpz0PT8hHXYKDYjl9L/vHRhjEgudP83TXbzhyZTy1U+8t7H66QACpq9d/rHoTVzQh0A111/ePQZZnmjvixwrHAY0wP8ADlbQC4rZM577PLbb0uLwdrsCwuamalrVln/pzwQR2vFKlUDkAqM1/wCmxPqIZmIV+IEeYt+cFPTpOViuYGxtcG4PcGE+H3EM3EHOEsCFTPAf/kpZppPMck82sfIAmAgCW0qYt9CFzi/RhcGx6gg+RiXP4nnsuRnBT+kqLbAW05aD3dtAd4VxJXLOqp0wDRioH+lQDvttYdgNBtAYi8AXPGFZlCCpnKoFgqNkFh/kAJ8ybwNnz3mazHd/87s3/wBiY7LkczDU6byEAjyt5xZeEOBXrlmP4nhogIUgZi72vl3AVRzP2LRwTwZKFMs6aJZnTLuviLnyIbZbKxy3I965H4gOUQuK+Ip0rPSyptydHMsKoQHdBlA9487bDudC4qUio/hc+UgzyCt9CspT8Q5hph200A63IEES2Yljck7k63/eDWG8NFrXBJPwqOcaBw9wUkm02cueZ+FNwvfXcw0zVa4S9nfi2m1RKShqJezP5/0r9T2jRFxCTKASWAANAFAA05eUcnVfQAG3O2/z3iBMxJUGot5G36GM9bkw62Lob8idtL6ekBsVx0W0ve1tmH6ecM4li2a9mA7XPy0UCK5W1RP4vUE+XSES0udiwbS9iSeRF/mI5wqP+LF9SQbfQfKAk4nNfNtfe/lzg9wPOLT2ewGVMvmWP7A/MRWY02mlBQRfXr97QFxG+YldNfP6waoptxa43EMz8MBJJPTX6xl0BZRbW5JtfbneOzZO4tzAsewJ5d4eWQM5s305wmZVKpsQTodbdYqK7XoA37R6EV9WC2mmn9+UdgyoZhFrwVxvAZlM1n95CTlmAaN2P9LdVPmLjWBsVghbjVSQextE2XxBPVcviFl6Oqt+YvEO8IeKFTJt7sbd9I0bC5S0FGGYAMqGdM7zWFpaemi/OKPgtF4k5FIuuYM3+VfePztb1ix8Z4gHfwy2VS2dza/wjKot55zBVQsTYbnn3J3Pzh7wVTVt/wCmHGrABaSuX/GdWPrsPIREK8zqfzgPTakt5RHWxIB2uL+XP6QqYfTtDmH0Lz5qSpYu8xgo7dSewFyewii8Yfi8+YpaUxt8KCw0IAF/JQR6lRBbBOCfxufeOpJ18y2upvFmwjhCWsgSyCEy5f8AFaxub8iSSx7semjU2TSUoARNU2GdyAR2JI76aRhvEumw6XJ1Gp5k7n9oZrMTFtL/AH+kBajHGY3J57f2vtDX8Tf6ff31gunqqoblbptASur3JAGU+X+8SsUrSi2A1P07/fWAoqGG4/I94Rk3MqG1uAN9wbfnEafOv0t99Yfn1hN7KBr9IgT3I6H0iiLNW41+kSOHaObMn5EOW3vs3RR1+cNGvC6Munzi4cM4A0yjaZJa3iub8iVT3QvlfN84JBjA8V963K9rnc/WLTiE1UlF22Av9IoUqQ8hrW1Fv7xbGbxpDDt8/nGW4CyeKpNyLZfSJM6slTFYq67fnFJr6fWw6n6RBlswO5i4mjWIyyG3GvQx6AFTVMTve0eis6u9bMQ3SYoaXNQOQfke6kHW/K8UbHMBaQQykvKY+63NT/S9tj32PnpFqq5l0pT2KfMXHnsY7h5zS5yMA2UXKnmAbEHqCP0gYz0GOMYM43w6ZQLyrtL3I3ZAdRfqv+Llz6kITpFZWfhVMsqfM5+5LGvU5m//ACPnAvE5/iTXa+haJuG1Xh0ZJtrMZh3sFX8xAQtEUtmhpzHTDTRUJJg1wfXinn+Kd1X3fNiNfkCPWA6yrw+g5dxBV6xP2lzZui+6L8oFDFmc6knWA9PS3MFqSkF/7ftEaEZcwsP3+9IlyqtVF200+sNSksu1vUwPrxmNgDp6xAqoqy7X3J7+nWEW+g/SIa0jgw+tIbbiKPfw4v8AEfvzjryr6Gx6mPfwx5GG3piBdiPSAbnYKxGljGj+z1LUSpaxlu4I8yW/JoyionMuqsR6xcvZjj7L4wmuMpZLFutmv9LQI0HEMJWct9tOXLeBWES8jeGwPr5QfpZqn3pbAg9NesR8QocxzpyN4jTN+IKfJNNhYamAbi0WriyXdiewMVeeRkvzixmoTrHoXYx6DI9UVH/D05Nr+Kp9PeG8TsDcfxU1TswP1EVefN/lyrb51+UGsOqv+MBHMfOwg0fpZtpUpuas0o+hIH33iO3BkqpLCUwkztSo/wDbc72sNU8xp2hYb+RUjbJOZh/3X3+UPyanKVmLoQRb0+zCHVMrneXanmKUaSWVlPJsxPqNdDsRqIj5Db4LDqWH6xontGwNZ/hVCWDsuQ8g1veUE8iASL9vlms2nZGKspVhuCNR99YrLrenpr/vCpUoX975fvCTcG1rH6/WG80A6GO/UwljrHBUWFjbsTHqKWZkxEXVmcKANdSQIIm0j2IuYs1FWoq3Ld4rc2kKk7EBrXHXl+R+UJkyjvEaWszvEGh08/v7McalUbm/MwCkzHJsg1vBqVMnKLTQLel/pBXKicvy+7Qz/Fr1PrD04IRoTr/vEeZSHkRtzgFfxF+nWI08gC7G3r+kJmYc53Nu8KkYAZrhEBmNtroB36AQAufWSxtc2h+Tw7VVLKkmS4WwOYgqmv4ix06DS+0aFw9wHJkETJpWZM5ALdV8r7nvFrTKOZ7ffKGmKJhPs0rpFmSuSWw/CA5XyN7X+UG5XF06mYS69FAJstRLuZbdiDqhg9VYkE0JBH1+/wBoC4u6shLDMjbqdYi8C+JvfJZTmUgba6aRS6n3VI++cS0r/wCGfw82aU3w31y7aX5iEYlNl7Mfi2PT7/WKiBfQG/yjsN5yNI9ERxpt1lj/ABfpBPCjaeCCAACdfLr9IBCd8GsE8PqgGvmUHzEUF6GcCKvaxJ084RLmfyl32ED8JqlVZpLAXvpcdCIcp6hfCHvLv/UIKuGLTy1BIvuHQX/7hy7QKwymSZUIs1cy8/eZfqpB7WiTVzk/hqZc6/GGIzDSys3XTW0ReFXD1AYsoC3JOYD9YBfEnD9MQ7OWl5Jhl+JctkUZStwfiQBhcHUA3BtcRSsRwtZQA8RHNz76OrIycjYe8rX5G9x0sb2mvxZZi1BuLTKxwov+HwlS/kcoj3D/ALPVnVVMA6PKceLNXMLhF1IYg6XbKvr2i6yDcO8U01Hc+B4007zGZUyj+lFIYgcydCfSL1gc6VXqKpqVZTKSqPcEtoQxBUC4F8ovcXvbaNGKSKKRoZKDZJSZEUnloLAgczAGbUKbsZiEnUnOvPzMStRSMV4YdnRF8KVLVfcSWCC7gZczs1yTlvpe1ybbmB8vCJbEobqwGubn1OnzjQDPkzVKvMl9jnUHz35QJxzCEmLcTJYnKPdcOlnHQ67+cRcVxcA8M3+vSG58lhYXW3c7/oIfl8UKiFZ7orA2toxPlaH8Ok0s+7Col35rmCkejaiCQHFPY339IdpaOZMNkUt+Q8ztFnl01KmzSierTFP6xK/8QQCytL06Oo17C8NXAmk4Pt789tP6V/U7xZcNpZSKBLRVH19SYHTMbW2roeWrr+8RUxdUe4dLHf31/K8FH6qflHSBE3Feh+9doHcR48hQBXU9gwv9IA/+Ki18y36ZhDE0Vr6/mTc/lDdPifum+0AZmIZjuPmNYdl1I/qAHmPlFQH4ikkObXsdREGdUFkF91gxizq43HbWAcwWvBD8qfca/WPRCzx6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7894" name="Picture 12" descr="http://www.google.com/url?source=imgres&amp;ct=img&amp;q=http://msnbcmedia.msn.com/j/msnbc/Components/Photo_StoryLevel/080115/080115-MLK-LBJ-vmed-10a.standard.jpg&amp;sa=X&amp;ei=X_KcTcrPJ4agtweFiJXOBw&amp;ved=0CAQQ8wc4FA&amp;usg=AFQjCNEYXEyoFsmcqrjgZhB92uF2pCOwFQ">
            <a:extLst>
              <a:ext uri="{FF2B5EF4-FFF2-40B4-BE49-F238E27FC236}">
                <a16:creationId xmlns:a16="http://schemas.microsoft.com/office/drawing/2014/main" xmlns="" id="{C0189FF9-A6BB-4789-A09D-72AE056E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52171"/>
            <a:ext cx="1960702" cy="2608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76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688" cy="798513"/>
          </a:xfrm>
        </p:spPr>
        <p:txBody>
          <a:bodyPr/>
          <a:lstStyle/>
          <a:p>
            <a:pPr algn="ctr" eaLnBrk="1" hangingPunct="1"/>
            <a:r>
              <a:rPr lang="en-US" altLang="en-US" b="1" u="sng" dirty="0" smtClean="0">
                <a:latin typeface="Goudy Old Style" panose="02020502050305020303" pitchFamily="18" charset="0"/>
                <a:cs typeface="Times New Roman" pitchFamily="18" charset="0"/>
              </a:rPr>
              <a:t>Fighting for Voting Rights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xmlns="" id="{E9808EDE-FED4-4BAD-97C8-A4C910149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99" y="1752600"/>
            <a:ext cx="4876800" cy="4541837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Freedom Summer</a:t>
            </a:r>
            <a:r>
              <a:rPr lang="en-US" dirty="0" smtClean="0">
                <a:latin typeface="Goudy Old Style" panose="02020502050305020303" pitchFamily="18" charset="0"/>
              </a:rPr>
              <a:t>-</a:t>
            </a:r>
            <a:r>
              <a:rPr lang="en-US" dirty="0">
                <a:latin typeface="Goudy Old Style" panose="02020502050305020303" pitchFamily="18" charset="0"/>
              </a:rPr>
              <a:t>A</a:t>
            </a:r>
            <a:r>
              <a:rPr lang="en-US" dirty="0" smtClean="0">
                <a:latin typeface="Goudy Old Style" panose="02020502050305020303" pitchFamily="18" charset="0"/>
              </a:rPr>
              <a:t> </a:t>
            </a:r>
            <a:r>
              <a:rPr lang="en-US" dirty="0">
                <a:latin typeface="Goudy Old Style" panose="02020502050305020303" pitchFamily="18" charset="0"/>
              </a:rPr>
              <a:t>volunteer campaign </a:t>
            </a:r>
            <a:r>
              <a:rPr lang="en-US" dirty="0" smtClean="0">
                <a:latin typeface="Goudy Old Style" panose="02020502050305020303" pitchFamily="18" charset="0"/>
              </a:rPr>
              <a:t>launched </a:t>
            </a:r>
            <a:r>
              <a:rPr lang="en-US" dirty="0">
                <a:latin typeface="Goudy Old Style" panose="02020502050305020303" pitchFamily="18" charset="0"/>
              </a:rPr>
              <a:t>in June 1964 </a:t>
            </a:r>
            <a:r>
              <a:rPr lang="en-US" dirty="0" smtClean="0">
                <a:latin typeface="Goudy Old Style" panose="02020502050305020303" pitchFamily="18" charset="0"/>
              </a:rPr>
              <a:t>with the goal to </a:t>
            </a:r>
            <a:r>
              <a:rPr lang="en-US" dirty="0">
                <a:latin typeface="Goudy Old Style" panose="02020502050305020303" pitchFamily="18" charset="0"/>
              </a:rPr>
              <a:t>register as many African-American voters as possible in Mississippi.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Blacks </a:t>
            </a:r>
            <a:r>
              <a:rPr lang="en-US" dirty="0">
                <a:latin typeface="Goudy Old Style" panose="02020502050305020303" pitchFamily="18" charset="0"/>
              </a:rPr>
              <a:t>had been cut off from voting since the turn of the century due to barriers to voter registration and other laws</a:t>
            </a:r>
            <a:r>
              <a:rPr lang="en-US" dirty="0" smtClean="0">
                <a:latin typeface="Goudy Old Style" panose="02020502050305020303" pitchFamily="18" charset="0"/>
              </a:rPr>
              <a:t>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Mississippi </a:t>
            </a:r>
            <a:r>
              <a:rPr lang="en-US" altLang="en-US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Freedom Democratic </a:t>
            </a:r>
            <a:r>
              <a:rPr lang="en-US" altLang="en-US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Party 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forms led </a:t>
            </a:r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by </a:t>
            </a:r>
            <a:r>
              <a:rPr lang="en-US" altLang="en-US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Fannie Lou Hamer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Goudy Old Style" panose="02020502050305020303" pitchFamily="18" charset="0"/>
                <a:cs typeface="Times New Roman" pitchFamily="18" charset="0"/>
              </a:rPr>
              <a:t>M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any African-Americans felt that the Democratic Party had betrayed them so they were looking for a political party that had their interests in mind </a:t>
            </a:r>
            <a:endParaRPr lang="en-US" altLang="en-US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38916" name="AutoShape 8" descr="data:image/jpg;base64,/9j/4AAQSkZJRgABAQAAAQABAAD/2wCEAAkGBhQSEBUSExQVFRQVFBcUGBcWFhcYGRgVFhUVFBUSFhIXHiYfFxkjHBQYHy8hIycpLCwtFx8yNTAqNiYrLCkBCQoKDgwOGg8PFywkHyQsLCopKikpKSwsKSwsKTUpLCkpKSwsKSksKSkpLCwsLCkpLCw2LSopKSksKS8tKSksKf/AABEIAMcA/QMBIgACEQEDEQH/xAAcAAEAAgIDAQAAAAAAAAAAAAAABgcEBQIDCAH/xABEEAACAQIDBQUGAgcGBQUAAAABAgADEQQSIQUGMUFRBxMiYXEUMkKBkaEjUmJygpKxwfAVM0Nj0eGio7LC8QgWJFOD/8QAGQEBAQEBAQEAAAAAAAAAAAAAAAIBAwQF/8QAIxEBAQACAgICAgMBAAAAAAAAAAECEQMhEjFBUQQTgZHRFP/aAAwDAQACEQMRAD8AvCIlJ9o/aG9bEVMCjGlSpuUYhrFyvhYMeS3vZeYAJ46bJsWdit+cFTq9ya6NU18KeLUfCWGgbyvefdkb54fEVjQRiKgUsAbagWvaxPC40Nv4zz3RxYYEqlNco04XOgGl7k8B9ZuNn730aTUa/c5MRQYG9PTOtsrgi9vEpIPmbzcsdelYavV9vRMTqwmJWpTWohzI6h1I5qwBU/MGdslJERAREQEREBERAREQEREBERAREQEREBERAREQEREBERASoO2Pcle+TaKIWUsqYlU0JHupV8uSE/q+ct+V92pb6rhqZw2UMalPxggEZHuoQA6Xax1PADz02Cstl7JpnDu1RSgaxSoagVVXW+mW9Q8BpYcdRPlSnhwo7nDNWsP7yqSqE3OoX4unMaTW4Ta3eVc9fULbIvFB6LzPLWbyljKuKbusLReq/kNB5seAHmSBLuW1SSNNX3rxVggbu0QZVVLqqqOSgHQDyl+dnvf/ANm0DiSxqlWbx3zZGdjTDE63yFeOvWRjc3slWkwxGMK1KosVpjWmh4gsfjI6cB56GTrbW2qeFotVqmwGgHNmPBVHMn/U8pFZaz4kV2V2jYascpJpnz1A9SJKEqBhcEEHgRqD6GTtjlERNCIiAiIgIiICIiAiIgIiICIiAiIgIiICIiAiIgJoN59x8Lj7GuhzLoHRirAanLfgRqdCDxM38QIXs/sh2fSNzTeof8yoxH7q2B+YktweBp0kCUkSmg4KihR9BO+R/f3HVKOzq9SmSGVV1HEKaiByOllLQNXvTvGTivYlq9z4A7N4rsW91AV1UWF7j+Wta7RwNerXKAXK3tY3AW9jUJOpJt6xtnGnvUrkkh6YsSSfEhJtc+o+8yNm7faniWqg8Dl4D3LAH63vY6Tld+1SMfB4WxtY3H19ZLN2tuVaD2uSnEqeBA1NuhtNds6suIxVcKAMoVxYAe8WDADkOE2GKwxVcy+8uo+Ws4+VldvGXHa0UcEAjUEXHoeBnKV7uVvaErDCu16VWzYdifcLanDMfI3C+luYlhT1S7eciImhERAREQEREBERAREQEREBERAREQEREBERARE1m0t4KVCk9RybKoa3NgxCrl63JA8r6zNjMxmPp0lz1HVF4XY216DqfKV7vbvIKzvSpMKlKpRFM+EgKSagfUgG5BHCY+0sTUxdQVqoAUCyIDcKCbk3PFjpc6cB0mJiClNgMpJtmsOQ1F7n0MjLLfTdI3Vpd1RbDVfH7r0z5ZrE25Ea3/3nS+G7+r+FZQAqHzI4n72+U3m3KdOtSuPDUQllzaX/ADJm4agfYSO0qhSorrcK+vzFr/a33mRrfbv0zhcWC3CohQ8NTdSLHrof6tN/RrNndiCUYmy3F10436c7TVOor0teNvoeomZsjFhqLtXrU6K0iFd3IFyblSqcWJAOg5gzPHdN6Ye09kKafh0OhuNDcc79fOTLcPfP2gez1zbEIOJ/xVHxj9Icx8xztD8X2gbLpnL/APKxHmiKin0zlTNNit99lswenTxtCqpDK4NM2I4G2c/wnfHh5Ppz8ovuJCtzO0yhjX7nMveZMwOozWsGujAZTcjTUdDJrFmvaiIiYEREBERAREQETqq4lVIDEC5sPXh/OdsBERAREQEREBERAREQEgu2aSMPZqxF7nICfEpWxOUcxqCD0PUGTqVn2jVL7QpL+WgGH7VRwf8AoEjPHcbGRQ2c4XLYsBwK63+XETCfZOKFSo4oOykAeegtYLxOtzoOf15piHRMysRp/WvGYG7m3sXj8ecLny0kBeqy3vkFgFFzYFiQPLU8pykybvTB2jilRO6qBlYtdgylTp5HzndiqFKthwqkXBDA9CP/ACRMvfzY1DC1UytVLOC5FQgplBIADkA3uOFzp0uLwZ6/d6odBck65eBblzsCdJ08abSHZzFDlM1u8myxUqoxUkC9wD1A4+U66eLYNZrhha4PEXAIvNnSxN2BMdyl7ab+x6D+E0wD6kH63kb3h2EaHiFyhPPiPnzlgbTw6MmnHqJG9vYkHDOr6nKbeo4fe068fLlL7c7jELSoVIddGUhlPRgbqfqJ6/2RtAV8PSrrwq00qD0dQ3855CqCwno7sW2r32yKS86LPQP7LZkH7jrPRzzWk4VOoiJ5nQiIgIiICIiB597Xd/Kxx7UKLlVoHu9Pz8Tf0/7Zce4m8ft2z6OI0zsuWoOlVDlcfUXHkRKB7XNivh9r12YHLWIrIeTAgZgPMMCD8usmXYBtvK+IwrOArZKtNSQLv4kcKDxJVU0H5YF1xEQEREBERAREQEREBK27UsPkxGGr/CyvSJ81IqIPmC/0lkzVbzbAXGYZqLGxPiRrXyOvuvb7EcwSOcyiCGqHo6dJg9lH4W08SjGzVKVx55HBP2f7GYOz674es2GxC5XU28j0ZTzU8QZ27bovRdMZRNqlIhh0I5qeoIJB8iZznVauWpTDCxAI6EX+0pXtf2qpxmHXKBTFxmAALim4La8Smeyjl4X6y4dk7SXEUKddPdqIrgcxmF7HzHD5StO357YbDLoLVne/6qZQoPn3n/D5T0Ye030rKiL1u+epc1szkIbleShr6C2UacbDlebzZ9Ou9I1FpOyKSrFRcAgX1A14WM0uB2tRw9dyi96vcFVzgFe9amDnI4lc2nwnU9Ne3ZG8WKVHw9Illr+B1C3Z8wyKuceIWvoARqTxuROn65lHOZWVmVtq6fF9CPuZHNpYnObXvrr09Lz5iKJRirDVWKn1U2Oo04iYtYEG9uOv8v4gzrxcGMy3WZZ2x0110lrf+nfa9qmKwpPEJXUeanu6n8af0lVVTpN32b7b9k2rh6pNkZ+5c8slXwXPkGKt+zL58dxmFeqIifLzwO77ERAREQEROLuACSQANSToAOpMDXbd3bw+NpiniaS1VBuM17qequpDKfQyve0HcTCYPBLWwtPuaiVqYBVnLMGNtSxJJHvA8Rlkwx3aLgqRt3pc/wCWjOP3wMp+RkWrbQG2cetFSVw1EZ7Hws40DNl43N8g6AsedpNsVIsLY+JNTD0aje89Km59WQMfuZmT4iAAACwGgA4AdAJ9lJIiICIiAifGa2p0E+wEREBNDjt98LRqPTqOwZDZvw3IB48QD1m+kU382RT7hsWF/GogEMOLKGANN/zLYnjwmURjejH09oYig1JGC0g2ao65cwbLlQLxIuCbm1r6cTNTvbtJUoGmOJFvQczO4bdzkU6FNnc8FVTe3oOU3O7nZzUesMRjbCxDClcMSRqA5GgUflF787C4Md1vpLNxsA1HZ2GpvowpBiDyLk1CvyzW+UqLtp26MXi6WHQELh6rU2N/edwmbwm1gtiLk68dBLt21tMYfDVa7AsKVNnIHE5Re080Y3DVtpbQqOEVGrE1cvBVUhSSTbpYk8yepnbH2m+nbsfZOGp7QNHEVFNFfiB4uLAAi1ve0IOgF9dJz3W3obAV2rUFzXGUd6SPw8wZgyobZjlAvqBroTa3Vu7sanWq1Vr1e77tWa5F87gNZNGuWuL2W5IVh0M7tytgjF4wJlZ6SXdj7t1GijjpmNufC89E13txqRbp7p4ja+JbE12fuM5u7sSW1v3NK/IcCRYDkLzv7cNgph2wj0lCp3T0bAWAyMHUf8xvpLTTaCYXDljZKVJfdUAAAaBFHMk6W6mUvv8A7WqY5GrVH9w3SkPdRL2OvxNY3J8vSc8ebx5Jt6uH8XPm4888Z1jN7V85nWyzsjLPdlNvHHprs03uGO2clRm/FpDuq3XOg9+3Rls3qSOU1u6G1KlXaVas98uIpLlXkq07tSX913J/SYyF9idUYXFOlbMpxKKiC/hzKWYK6/mIJA6aj4pYmyqFLC08VigjuKJqIioC7d2gBy01HEnQegHmZ8zLW+nonpLa1ZUUszBVUXJYgAAcSSdAIpVlZQykMrAMGBBBBFwQRoQRznl/evfbFbVqfjN3dAN4MOhOUa6F/wA7eZ+QEnmydsYinhqeHp13WkiBVAyhgAOHeWzW+c53ORcxtTzbG/QpYlsPSpio1MA1CXyBSwzBBZTc2IJ4WuOOttxs3eKjWA8QRzxpsQGB6W+L1F5VY2FRo4Z8Q9d/aqwLU6asCbP7tSrmUk39+5I0txJmv2ZkBtmsw4k878iTob+cm5WLmMsXDvBvLSwlPM5zOfcpr7znyHIeZ0H2lS7T25Xx+IK1mtSpn+7UnIG6EfERzJ534TZHBswzXF7aEIv2AExKOzxT0HW5vzPWReTaphp9xODWwAGlpqqxag61qRyOjZlbofTmDwI5gkTa162WR/a+P8NuJJsJOK6vbdzbIxeFpYhRbOtyPysCVdfkwI+U2UhfZHf+zFB/+2rb0zk/xvJpPVHmpERDCIiBXna3tU5aWFU6PmqvbmqaU1PkWuf/AMxLApe6L8bD62lMbybZp1dp1alU/goxQm/u06JK34G96mbQanNYay29l7YSsoKkXIzDW4IOoZWHvCTL2qzqM+JoNpb9YOgxRqys44rTBqEHoctwp9SJt9nY4VqSVVDBXUMAwsbHhcSksicalIMCrAEEEEEXBB0II5icogY2C2bSoi1KmlMHjkULf1txmTEQNBv87jZeLNMXb2epYcfhIJt5C5+U8/7B2ZXbC1MQjhaa5ke/FiVAIANg2lQ+ljztf03iKCujIwurKVYHmrCxH0M8zYzdLEUsbU2dmbKrhgWvlNIFjTrfRzw+IkcZ0wqM/ThsPYZxVQUqKBm5ngFX8zEe6Pv0vLw3V3Op4Oh3aasdXbmzdT0A4AcvmSdDu7QoYKlkFgOLMTdmP5mtxPQcuUxdr7xYjFA06YNKjw10Zx+kBqB+j9byeXlq+Hg/ZdW6nzawO0Tb/eOtCmb06ZuxHBqnCwI4hRf5kzT7q7uHG1u7IYUgCajDkp0ygnS54D5nlNrS3fv7zE+gA/jeSDZlA06XdUyUTiQumYnmzcWPrPJ3cvLJ9vP8rh4OD9XBd371/dU3/wCzsT39SgKZvTqNTZz4U8JtmzHiDx0vxko2VugmH8TeOp1toP1R/M6+knlXDWmg2vicoN9J6s/yMs+nwscJGi2nWyDMpsykMCNCCpzA+txL82XgRRpLTXkOPUnUn6mURu7stsdjqVIC6Zg9Q8hTQgtc+eijzYT0DIikV3s3Q2c6vi8VRUd0pqvUUtTYhRmOY0yM5053MpLdHaZq49FdmWjWcgU2IYILE00NxYnQA6eK+su3tJ3axGPwXs2Hemhaohqd4WAamt2yXVSb5wh4cAZXmyuwjFLVRqmJooqsGJph2bwkHw5govpxP0MzKbVjdJRtjZVI01pJfPUqKoYnxFnYAuT8738ptt7Nz86LUwyqHSmKRp6BalEcE10zLra/UjoRs9l7qU6NQVS71HW+UuRZb6EhVA1sSLnqZvJOGGpqqzz3elMbJ2g1B/Z66ulvczgg2/Kb8SOvObLG10K3BEtGvh1dSrqGU8QwBB9QZSvbHgxhsVhadD8JKyVM4XgSrJqL3tox4Wk3i+V48vw1mN2ldiFF/wCA+c19Sj8R1P8AWgmVTp3t0nXi+kxSf9k29VJaXsVRstXvHanfQOHObKrfmBvpzFrX1tZk81tgwR/PpNsN89ohO7GKfKNL2QvbzqFcx9b3nSZOVxX9MDbW3aGEpd7iKgppmC5iGPiNyBZQTyMoCttDEPq+IrsfOrUP85j4rE1Xpmm1SoyEglWqOVuNQcpNrib5s8HoDBb2YSsAaeJosDe1qi30uT4Sb6WMh3aHv+lJlp4asr1lDMyrdgNFbMWXTMFV7Le+olLVcAhcJxJIUmxOp4KBzMkL7tPhGSo1IVUQ5vCxWxtoTbpxjzjPCtFindkp0lSoM4BuwOaqSTkK24g3BsPiPkJbW7GwPYcF3WMqM1Wt7mHXxlLg3pqo1ZjfxAGw+pMc2LiKlUUKpLKmGqlKalgh7yqFsuHxBV7Lcf3TLYXtexW1jbkDEmpWbFUznOoqMoBAuQKQIVbi1joAL5jzl58WO/PG/wAfTt/1W8M4fHX3fv8Axh7tdmtNCKldR1WjcFVHECow0c+Q8P60nYERMk04W7IiJrCIiAkE7T93alRExVEEvRBV1Xi1I+K4A4lTc26M0ncQKI2bjgwm5o1Jvd7OzjMxxGDsrk3ejoFY82pngreR0Plzg/troSrAqymzKwIIPQg8DOdi5UmpVZnUaugkVw+1es3ODxgIk6Y2VY3kS3qwbMjW42ktpEGdG0MDmWYNP2Yb1UMJnpVVsHsxrBWJuBpTccSBc2K6XvfjeWPQ32wTmwxFMH9K6f8AWBK0o7ucT/V5ybYgtwl+aVx06gYAggg6gg3BHUETlKq3c2o+Bqi5Jw7GzqeC3/xV6Ec+o87S1AZcux9iImhK27bNgGrh6OLUXOFqHMP8qrlVm+TKh9CTylkzrxGHWojI4DKylWU8CrCxBHQgwPPtGr4QRwtPgAzazcby7qvs6qRq2Hc/hvxt0pOeTjr8Q16gaRrNw0nCzT0S7cyBYzpC9J118TwW+syaFPSYOJpzhUU3FNAC7GygmwLHhc8hNlToaXnfuzsJ69erXUFhhVSplHF3zX7oeZQP88vWJ2XprN0cAuIKmwFSne4B1Op8QPMEgmTeni17so4swupB/wBJGDhfZSMjKaLXK1jlW1IEFBSfQCqAzAq2hsCOJEya+2hXqd0h7ypfKCmpcch4dM+vDlzsDIs3W43TZ7lbuUn2kHuCtJTWCDh3mZVUnoBmzW6gS25G9yt01wdJiQDWqkNUPHgLKgPQDnzN/KSSenGajhld0iIlJIiICIiAiIgJp9vbqYfFj8VbOBYVF8Ljyzcx5G4m4iBVu0eyeupJoVkcdHBRvS4zA/aRmqK2Fq91XQ0242PAj8ysNGHmJfEj++u64xuGKCwqp46THk3NSfysND8jyEyxu0I2bjbibZMSLSD4XEVKLNTqKUdDZlbiD/XPgZsTtacrGpG2LGonUtjI9Tx924zdYSppe8zQ7cThwyESZbn4vPg6dzcpekf2CVH/AAhZB9obSCoSLnKLtlBOUdWsNB6yW9nyH2POdO8qO4/V0UH55SZeDKksRE6MIiIHVisKlRClRQ6MLFWAII6EHjIFtfsnQkthqmQH/DqXKj9Wp7wHkc3rLCiZZtsunnbeXdDE4KsjVV/De6hgwYZx4sumouATqBwMzcBTBlm9qey++2c7D3qDLXHolw4/cdvmBKswNay3nLOadcLttdn7KqYuv7PRsPDmd2vZFBAvpxOosJbO7u79PB0BRp9czMeLueLn6AW5ACa3cLYfcYYVGFqlazt1C28Cn5G/qxkml446iMst1pcZuhh6hY5Suc3YKbKxPEmmQVv52vMnZO71DDD8JAp687dB0HkLTYxK1E7pERNYREQEREBERARPhadZxK9YHbE4CsDzE5Bx1ED7ERA1m2N28PigO+phiNA2qsPIOtjby4SvN4+zmtScvh81Widcot3idRr/AHg9NfI8Za0TNDz1WoVkcAI7A8PA2b922vqJs8BXZyos+UkBsqm4HPjLsTCIGzBQG11t11Ppfn1nPuFvfKL9bC/1k+LdovszAVHpimqd1RYa6WJU8bDiWI5n1vJRRohFCqAFUAADgABYATnE3HHRaRESmEREBERAhvavjmp7PyLoK1VKTH9AhnYfPu8v7RlU5goFzYX+1jeXH2jd2dm1lqW8QVU697mBpkeYIv6AypNlYammJptVGZKb02K2vdQ4Lac9Bw58Jzz9uuHpd+7lRmweHZ7hjRplr8b5FvcTYzrw2IWogdGDKwuGBuCDzBnZOjkREQEREBERAREQOFVwBMGrVzdfrNjEDVimeh+k+MpHGbWfCLwNVE2RoL0E4nCL0+5gYGc9T9Z9FU9T9ZmHBL5z4cCOpgY64phz+s7BjjzAnI4Dz+0+ewef2gffb/L7zuSoWFxYet50ewef2gYE9RAyfF5feC5HT6zoXB9SD8p3iiOg+kDh3/p9T/pODYy3IfWZMWgYft/l949v8vvMu04mivQQOpcavO4nMYpeseyr0/jOJwa+nzgRTtIs1Cg17quIGbyzU6iKT+0wH7UiWJ2dTK94D4lF/kOIPlLF2xsxKlJ6VTVHXKeo6MDyINiD1Anm/a+8bNUehUqFaaOyZbZS2ViuZxzva9uA+85Z47u3TDKSaXNuhvphaVYYQ1LGoQVtqgqG90L8FLeGw6+ZF7BNYdRPKu7+yKuNrdxhChNi5LMUUWt8YBsddJ6M2FgsSMPSXEZWrKgDurCzMBYt8+fnfhwl49ROV3dpArX4QWmHSwZ56ehmTTw4H+8pLsBiIgIiICIiAiIgIiICIiAiIgIiICIiAiIgIiICIiAiIgJ1PhUbiqn1UH+M+xAJQUcFA9ABOyIgIiICIiAi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xmlns="" id="{33195739-0EE1-4676-BCAE-A077D2D6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2651760" cy="1856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52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687" cy="646113"/>
          </a:xfrm>
        </p:spPr>
        <p:txBody>
          <a:bodyPr/>
          <a:lstStyle/>
          <a:p>
            <a:pPr algn="ctr"/>
            <a:r>
              <a:rPr lang="en-US" altLang="en-US" b="1" u="sng" dirty="0" smtClean="0">
                <a:latin typeface="Goudy Old Style" panose="02020502050305020303" pitchFamily="18" charset="0"/>
                <a:cs typeface="Times New Roman" pitchFamily="18" charset="0"/>
              </a:rPr>
              <a:t>Fighting for Voting Rights</a:t>
            </a:r>
            <a:endParaRPr lang="en-US" b="1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5468"/>
            <a:ext cx="5105399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The Selma </a:t>
            </a: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Campaign</a:t>
            </a:r>
            <a:r>
              <a:rPr lang="en-US" dirty="0" smtClean="0">
                <a:latin typeface="Goudy Old Style" panose="02020502050305020303" pitchFamily="18" charset="0"/>
              </a:rPr>
              <a:t>-Kicked off in 1965 to fight for voting </a:t>
            </a:r>
            <a:r>
              <a:rPr lang="en-US" dirty="0">
                <a:latin typeface="Goudy Old Style" panose="02020502050305020303" pitchFamily="18" charset="0"/>
              </a:rPr>
              <a:t>rights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On March 7</a:t>
            </a:r>
            <a:r>
              <a:rPr lang="en-US" sz="2400" baseline="30000" dirty="0" smtClean="0">
                <a:latin typeface="Goudy Old Style" panose="02020502050305020303" pitchFamily="18" charset="0"/>
              </a:rPr>
              <a:t>th</a:t>
            </a:r>
            <a:r>
              <a:rPr lang="en-US" sz="2400" dirty="0" smtClean="0">
                <a:latin typeface="Goudy Old Style" panose="02020502050305020303" pitchFamily="18" charset="0"/>
              </a:rPr>
              <a:t>,1965 MLK </a:t>
            </a:r>
            <a:r>
              <a:rPr lang="en-US" sz="2400" dirty="0">
                <a:latin typeface="Goudy Old Style" panose="02020502050305020303" pitchFamily="18" charset="0"/>
              </a:rPr>
              <a:t>helps plan a 50 mile march to </a:t>
            </a:r>
            <a:r>
              <a:rPr lang="en-US" sz="2400" dirty="0" smtClean="0">
                <a:latin typeface="Goudy Old Style" panose="02020502050305020303" pitchFamily="18" charset="0"/>
              </a:rPr>
              <a:t>protest the death of a  voting </a:t>
            </a:r>
            <a:r>
              <a:rPr lang="en-US" sz="2400" dirty="0">
                <a:latin typeface="Goudy Old Style" panose="02020502050305020303" pitchFamily="18" charset="0"/>
              </a:rPr>
              <a:t>rights demonstrator killed in Selma, </a:t>
            </a:r>
            <a:r>
              <a:rPr lang="en-US" sz="2400" dirty="0" smtClean="0">
                <a:latin typeface="Goudy Old Style" panose="02020502050305020303" pitchFamily="18" charset="0"/>
              </a:rPr>
              <a:t>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King </a:t>
            </a:r>
            <a:r>
              <a:rPr lang="en-US" sz="2400" dirty="0">
                <a:latin typeface="Goudy Old Style" panose="02020502050305020303" pitchFamily="18" charset="0"/>
              </a:rPr>
              <a:t>leads 600 </a:t>
            </a:r>
            <a:r>
              <a:rPr lang="en-US" sz="2400" dirty="0" smtClean="0">
                <a:latin typeface="Goudy Old Style" panose="02020502050305020303" pitchFamily="18" charset="0"/>
              </a:rPr>
              <a:t>protesters on this march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TV stations show </a:t>
            </a:r>
            <a:r>
              <a:rPr lang="en-US" sz="2400" dirty="0">
                <a:latin typeface="Goudy Old Style" panose="02020502050305020303" pitchFamily="18" charset="0"/>
              </a:rPr>
              <a:t>police violently </a:t>
            </a:r>
            <a:r>
              <a:rPr lang="en-US" sz="2400" dirty="0" smtClean="0">
                <a:latin typeface="Goudy Old Style" panose="02020502050305020303" pitchFamily="18" charset="0"/>
              </a:rPr>
              <a:t>trying to stop </a:t>
            </a:r>
            <a:r>
              <a:rPr lang="en-US" sz="2400" dirty="0">
                <a:latin typeface="Goudy Old Style" panose="02020502050305020303" pitchFamily="18" charset="0"/>
              </a:rPr>
              <a:t>them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panose="02020502050305020303" pitchFamily="18" charset="0"/>
              </a:rPr>
              <a:t>Second </a:t>
            </a:r>
            <a:r>
              <a:rPr lang="en-US" sz="2400" dirty="0" smtClean="0">
                <a:latin typeface="Goudy Old Style" panose="02020502050305020303" pitchFamily="18" charset="0"/>
              </a:rPr>
              <a:t>march was organized on March 21</a:t>
            </a:r>
            <a:r>
              <a:rPr lang="en-US" sz="2400" baseline="30000" dirty="0" smtClean="0">
                <a:latin typeface="Goudy Old Style" panose="02020502050305020303" pitchFamily="18" charset="0"/>
              </a:rPr>
              <a:t>st</a:t>
            </a:r>
            <a:r>
              <a:rPr lang="en-US" sz="2400" dirty="0" smtClean="0">
                <a:latin typeface="Goudy Old Style" panose="02020502050305020303" pitchFamily="18" charset="0"/>
              </a:rPr>
              <a:t>, 1965 </a:t>
            </a:r>
            <a:r>
              <a:rPr lang="en-US" sz="2400" dirty="0">
                <a:latin typeface="Goudy Old Style" panose="02020502050305020303" pitchFamily="18" charset="0"/>
              </a:rPr>
              <a:t>with federal protection, swells to 25,000 people</a:t>
            </a:r>
          </a:p>
          <a:p>
            <a:endParaRPr lang="en-US" dirty="0"/>
          </a:p>
        </p:txBody>
      </p:sp>
      <p:pic>
        <p:nvPicPr>
          <p:cNvPr id="4" name="Picture 10" descr="http://www.google.com/url?source=imgres&amp;ct=img&amp;q=http://soundpolitics.com/SelmaMarchMartinCoretta.jpg&amp;sa=X&amp;ei=nfOcTa-rO5GDtgeazazUBw&amp;ved=0CAQQ8wc&amp;usg=AFQjCNEmX5TiuYB49CRC85XSeyCNYnJ3kA">
            <a:extLst>
              <a:ext uri="{FF2B5EF4-FFF2-40B4-BE49-F238E27FC236}">
                <a16:creationId xmlns:a16="http://schemas.microsoft.com/office/drawing/2014/main" xmlns="" id="{4BE66DA1-3A44-453C-8C3F-AD66299E4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7999"/>
            <a:ext cx="2484918" cy="1831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15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3972" name="Picture 4" descr="http://www.google.com/url?source=imgres&amp;ct=img&amp;q=http://www.history.com/images/topic/content/mlk-1965-selma-montgomery-march.jpg&amp;sa=X&amp;ei=hfScTaL2EdS2twep2dytBw&amp;ved=0CAQQ8wc4Iw&amp;usg=AFQjCNGGWjjnWjeFZNjsyKzFf5wSTKc7wg">
            <a:extLst>
              <a:ext uri="{FF2B5EF4-FFF2-40B4-BE49-F238E27FC236}">
                <a16:creationId xmlns:a16="http://schemas.microsoft.com/office/drawing/2014/main" xmlns="" id="{7BF7CDD0-7B5D-4C38-ABEB-7E47EF304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39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2946" name="Picture 2" descr="http://www.google.com/url?source=imgres&amp;ct=img&amp;q=http://digitaldocsinabox.org/images/CivilRights/images/march%2520from%2520Selma%2520to%2520Montgomery.jpg&amp;sa=X&amp;ei=DfWcTfftNsiWtweVj523Bw&amp;ved=0CAQQ8wc&amp;usg=AFQjCNGm-gmSjaY50v3hETyeJOoyV7q-6g">
            <a:extLst>
              <a:ext uri="{FF2B5EF4-FFF2-40B4-BE49-F238E27FC236}">
                <a16:creationId xmlns:a16="http://schemas.microsoft.com/office/drawing/2014/main" xmlns="" id="{80255ED7-EAE7-4592-8F19-CE392AEB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88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22" name="Picture 2" descr="[FBI photograph]">
            <a:extLst>
              <a:ext uri="{FF2B5EF4-FFF2-40B4-BE49-F238E27FC236}">
                <a16:creationId xmlns:a16="http://schemas.microsoft.com/office/drawing/2014/main" xmlns="" id="{FAB817F1-4F34-4018-B6A2-3DA878B2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08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0898" name="Picture 2" descr="[Library of Congress photo]">
            <a:extLst>
              <a:ext uri="{FF2B5EF4-FFF2-40B4-BE49-F238E27FC236}">
                <a16:creationId xmlns:a16="http://schemas.microsoft.com/office/drawing/2014/main" xmlns="" id="{603FF4FA-49BB-4BF4-A832-4C0866DD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75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687" cy="722313"/>
          </a:xfrm>
        </p:spPr>
        <p:txBody>
          <a:bodyPr/>
          <a:lstStyle/>
          <a:p>
            <a:pPr algn="ctr"/>
            <a:r>
              <a:rPr lang="en-US" altLang="en-US" b="1" u="sng" dirty="0" smtClean="0">
                <a:latin typeface="Goudy Old Style" panose="02020502050305020303" pitchFamily="18" charset="0"/>
                <a:cs typeface="Times New Roman" pitchFamily="18" charset="0"/>
              </a:rPr>
              <a:t>Fighting for Voting Rights</a:t>
            </a:r>
            <a:endParaRPr lang="en-US" b="1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257799" cy="48006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Voting Rights Act of 1965</a:t>
            </a:r>
            <a:r>
              <a:rPr lang="en-US" sz="2800" dirty="0" smtClean="0">
                <a:latin typeface="Goudy Old Style" panose="02020502050305020303" pitchFamily="18" charset="0"/>
              </a:rPr>
              <a:t>-A landmark piece of federal legislation in the United States that prohibits racial discrimination in voting.</a:t>
            </a:r>
          </a:p>
          <a:p>
            <a:pPr lvl="1"/>
            <a:r>
              <a:rPr lang="en-US" sz="2800" dirty="0" smtClean="0">
                <a:latin typeface="Goudy Old Style" panose="02020502050305020303" pitchFamily="18" charset="0"/>
              </a:rPr>
              <a:t>This includes stopping literacy tests, allows federal officials to enroll voters</a:t>
            </a:r>
          </a:p>
          <a:p>
            <a:pPr lvl="1"/>
            <a:r>
              <a:rPr lang="en-US" sz="2800" dirty="0" smtClean="0">
                <a:latin typeface="Goudy Old Style" panose="02020502050305020303" pitchFamily="18" charset="0"/>
              </a:rPr>
              <a:t>Increases black voter enrollment </a:t>
            </a:r>
            <a:r>
              <a:rPr lang="en-US" altLang="en-US" sz="2800" dirty="0" smtClean="0">
                <a:latin typeface="Goudy Old Style" panose="02020502050305020303" pitchFamily="18" charset="0"/>
                <a:cs typeface="Times New Roman" pitchFamily="18" charset="0"/>
              </a:rPr>
              <a:t>from 10% in 1964 to 60% by 1968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8" descr="http://t1.gstatic.com/images?q=tbn:ANd9GcSvhrEZ28EhErZYF6mpVCCX_wT57VRjIL98tx0fy_u0RdE3vKWF8Q">
            <a:extLst>
              <a:ext uri="{FF2B5EF4-FFF2-40B4-BE49-F238E27FC236}">
                <a16:creationId xmlns:a16="http://schemas.microsoft.com/office/drawing/2014/main" xmlns="" id="{C9A764D4-E988-45AD-9920-ED2DAD0A5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24908"/>
            <a:ext cx="2533433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94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FwPrua_Ent4/UdOv2j4MTpI/AAAAAAAAc_U/tUvubJKxDnQ/s1600/louisiana+literary+test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47" y="533400"/>
            <a:ext cx="4901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State of Louisiana Literacy Test </a:t>
            </a:r>
            <a:endParaRPr lang="en-US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4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688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dirty="0" smtClean="0">
                <a:latin typeface="Goudy Old Style" pitchFamily="18" charset="0"/>
                <a:cs typeface="Times New Roman" pitchFamily="18" charset="0"/>
              </a:rPr>
              <a:t>Riding for Freedom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latin typeface="Goudy Old Style" pitchFamily="18" charset="0"/>
              </a:rPr>
              <a:t>Starting in 1961, </a:t>
            </a:r>
            <a:r>
              <a:rPr lang="en-US" altLang="en-US" sz="2200" dirty="0" smtClean="0">
                <a:solidFill>
                  <a:srgbClr val="FF0000"/>
                </a:solidFill>
                <a:latin typeface="Goudy Old Style" pitchFamily="18" charset="0"/>
              </a:rPr>
              <a:t>CORE</a:t>
            </a:r>
            <a:r>
              <a:rPr lang="en-US" altLang="en-US" sz="2200" dirty="0" smtClean="0">
                <a:latin typeface="Goudy Old Style" pitchFamily="18" charset="0"/>
              </a:rPr>
              <a:t> (</a:t>
            </a:r>
            <a:r>
              <a:rPr lang="en-US" altLang="en-US" sz="2200" dirty="0" smtClean="0">
                <a:solidFill>
                  <a:srgbClr val="FF0000"/>
                </a:solidFill>
                <a:latin typeface="Goudy Old Style" pitchFamily="18" charset="0"/>
              </a:rPr>
              <a:t>Congress of Racial Equality</a:t>
            </a:r>
            <a:r>
              <a:rPr lang="en-US" altLang="en-US" sz="2200" dirty="0" smtClean="0">
                <a:latin typeface="Goudy Old Style" pitchFamily="18" charset="0"/>
              </a:rPr>
              <a:t>) tests Court decision banning interstate bus segregation 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b="1" u="sng" dirty="0" smtClean="0">
              <a:latin typeface="Goudy Old Styl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b="1" u="sng" dirty="0" smtClean="0">
                <a:solidFill>
                  <a:srgbClr val="002060"/>
                </a:solidFill>
                <a:latin typeface="Goudy Old Style" pitchFamily="18" charset="0"/>
              </a:rPr>
              <a:t>Freedom Riders</a:t>
            </a:r>
            <a:r>
              <a:rPr lang="en-US" altLang="en-US" sz="2200" b="1" dirty="0" smtClean="0">
                <a:latin typeface="Goudy Old Style" pitchFamily="18" charset="0"/>
              </a:rPr>
              <a:t>-</a:t>
            </a:r>
            <a:r>
              <a:rPr lang="en-US" altLang="en-US" sz="2200" dirty="0" smtClean="0">
                <a:latin typeface="Goudy Old Style" pitchFamily="18" charset="0"/>
              </a:rPr>
              <a:t>Civil rights activists who rode interstate buses into the segregated southern United States in 1961 and following years to challenge the non-enforcement of the United States Supreme Court decisions Irene Morgan v. Commonwealth of Virginia (1946) and Boynton v. Virginia (1960), which ruled that segregated public buses were unconstitutional.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oudy Old Style" pitchFamily="18" charset="0"/>
              </a:rPr>
              <a:t>Riders brutally beaten by Alabama mobs, one bus was firebombed and many others wouldn't let African-Americans on their buses</a:t>
            </a:r>
          </a:p>
          <a:p>
            <a:pPr lvl="1" eaLnBrk="1" hangingPunct="1"/>
            <a:r>
              <a:rPr lang="en-US" altLang="en-US" sz="2000" dirty="0" smtClean="0">
                <a:latin typeface="Goudy Old Style" pitchFamily="18" charset="0"/>
                <a:cs typeface="Times New Roman" pitchFamily="18" charset="0"/>
              </a:rPr>
              <a:t>Attorney General </a:t>
            </a:r>
            <a:r>
              <a:rPr lang="en-US" altLang="en-US" sz="2000" dirty="0" smtClean="0">
                <a:solidFill>
                  <a:srgbClr val="FF0000"/>
                </a:solidFill>
                <a:latin typeface="Goudy Old Style" pitchFamily="18" charset="0"/>
                <a:cs typeface="Times New Roman" pitchFamily="18" charset="0"/>
              </a:rPr>
              <a:t>Bobby Kennedy </a:t>
            </a:r>
            <a:r>
              <a:rPr lang="en-US" altLang="en-US" sz="2000" dirty="0" smtClean="0">
                <a:latin typeface="Goudy Old Style" pitchFamily="18" charset="0"/>
                <a:cs typeface="Times New Roman" pitchFamily="18" charset="0"/>
              </a:rPr>
              <a:t>threatens to shut down the bus companies and eventually </a:t>
            </a:r>
            <a:r>
              <a:rPr lang="en-US" altLang="en-US" dirty="0" smtClean="0">
                <a:latin typeface="Goudy Old Style" pitchFamily="18" charset="0"/>
                <a:cs typeface="Times New Roman" pitchFamily="18" charset="0"/>
              </a:rPr>
              <a:t>African-Americans are let back on Southern buses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1638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19304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798513"/>
          </a:xfrm>
        </p:spPr>
        <p:txBody>
          <a:bodyPr/>
          <a:lstStyle/>
          <a:p>
            <a:pPr algn="ctr"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Riding for Freedom</a:t>
            </a:r>
            <a:endParaRPr lang="en-US" altLang="en-US" smtClean="0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xmlns="" id="{5A155257-93FA-4140-B312-DF2E2BA4C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Promised Kennedy African-Americans would be protected but jumped when they got to Montgomery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Violence got protestors the attention they needed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400 U.S. Marshalls were sent to support the riders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Segregation banned in interstate travel facilities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29700" name="Picture 5" descr="http://ts3.mm.bing.net/images/thumbnail.aspx?q=766103783730&amp;id=4d5fea423a70761afa3cd40249b5e5e1&amp;url=http%3a%2f%2fwww.pbs.org%2fwgbh%2famericanexperience%2ffreedomriders%2fassets%2fimages%2fstills%2f80463.jpg">
            <a:extLst>
              <a:ext uri="{FF2B5EF4-FFF2-40B4-BE49-F238E27FC236}">
                <a16:creationId xmlns:a16="http://schemas.microsoft.com/office/drawing/2014/main" xmlns="" id="{8BD1002B-520A-494A-A56A-5211BF056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2385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" descr="s84">
            <a:extLst>
              <a:ext uri="{FF2B5EF4-FFF2-40B4-BE49-F238E27FC236}">
                <a16:creationId xmlns:a16="http://schemas.microsoft.com/office/drawing/2014/main" xmlns="" id="{24A023D5-133C-47A5-BF0A-A2C8EFBE3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38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6562" name="Picture 2" descr="http://ts1.mm.bing.net/images/thumbnail.aspx?q=646603216256&amp;id=f9fb5260deba9b888eb90ab531157b40&amp;url=http%3a%2f%2fwww.anglonautes.com%2fhist_us_20_civil_rights%2fhist_us_20_civil_rights_pic_freedom_riders_inside_bus_1961.jpg">
            <a:extLst>
              <a:ext uri="{FF2B5EF4-FFF2-40B4-BE49-F238E27FC236}">
                <a16:creationId xmlns:a16="http://schemas.microsoft.com/office/drawing/2014/main" xmlns="" id="{CD8D6B6E-EDE6-4BE1-9D2A-24A2F48B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662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96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5538" name="Picture 2" descr="http://ts2.mm.bing.net/images/thumbnail.aspx?q=766224504681&amp;id=5e51f848c1ba2105b6ec825c4f63538d&amp;url=http%3a%2f%2fwww.euro-webonline.com%2fworld_cultures%2fimages%2ffreedom_ride.jpg">
            <a:extLst>
              <a:ext uri="{FF2B5EF4-FFF2-40B4-BE49-F238E27FC236}">
                <a16:creationId xmlns:a16="http://schemas.microsoft.com/office/drawing/2014/main" xmlns="" id="{41ACE9BE-9950-4269-BF8C-148F25AD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41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58863" y="838200"/>
            <a:ext cx="7026275" cy="646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dirty="0" smtClean="0">
                <a:latin typeface="Goudy Old Style" pitchFamily="18" charset="0"/>
                <a:cs typeface="Times New Roman" pitchFamily="18" charset="0"/>
              </a:rPr>
              <a:t>Standing Firm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410327"/>
            <a:ext cx="5105400" cy="51428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u="sng" dirty="0" smtClean="0">
                <a:solidFill>
                  <a:srgbClr val="FF0000"/>
                </a:solidFill>
                <a:latin typeface="Goudy Old Style" pitchFamily="18" charset="0"/>
                <a:cs typeface="Times New Roman" pitchFamily="18" charset="0"/>
              </a:rPr>
              <a:t>Integrating the University of Mississippi</a:t>
            </a:r>
            <a:r>
              <a:rPr lang="en-US" altLang="en-US" dirty="0" smtClean="0">
                <a:latin typeface="Goudy Old Style" pitchFamily="18" charset="0"/>
                <a:cs typeface="Times New Roman" pitchFamily="18" charset="0"/>
              </a:rPr>
              <a:t>-</a:t>
            </a:r>
            <a:endParaRPr lang="en-US" altLang="en-US" u="sng" dirty="0" smtClean="0">
              <a:latin typeface="Goudy Old Style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2200" dirty="0" smtClean="0">
                <a:latin typeface="Goudy Old Style" pitchFamily="18" charset="0"/>
                <a:cs typeface="Times New Roman" pitchFamily="18" charset="0"/>
              </a:rPr>
              <a:t>In 1962 </a:t>
            </a:r>
            <a:r>
              <a:rPr lang="en-US" altLang="en-US" sz="2200" dirty="0" smtClean="0">
                <a:solidFill>
                  <a:srgbClr val="002060"/>
                </a:solidFill>
                <a:latin typeface="Goudy Old Style" pitchFamily="18" charset="0"/>
                <a:cs typeface="Times New Roman" pitchFamily="18" charset="0"/>
              </a:rPr>
              <a:t>James Meredith</a:t>
            </a:r>
            <a:r>
              <a:rPr lang="en-US" altLang="en-US" sz="2200" dirty="0" smtClean="0">
                <a:latin typeface="Goudy Old Style" pitchFamily="18" charset="0"/>
                <a:cs typeface="Times New Roman" pitchFamily="18" charset="0"/>
              </a:rPr>
              <a:t> a U.S. Air Force Veteran attempted to attend Old Miss however, after meeting with </a:t>
            </a:r>
            <a:r>
              <a:rPr lang="en-US" altLang="en-US" sz="2200" dirty="0" smtClean="0">
                <a:solidFill>
                  <a:srgbClr val="FF0000"/>
                </a:solidFill>
                <a:latin typeface="Goudy Old Style" pitchFamily="18" charset="0"/>
                <a:cs typeface="Times New Roman" pitchFamily="18" charset="0"/>
              </a:rPr>
              <a:t>Mississippi Governor Ross Barnett </a:t>
            </a:r>
            <a:r>
              <a:rPr lang="en-US" altLang="en-US" sz="2200" dirty="0" smtClean="0">
                <a:latin typeface="Goudy Old Style" pitchFamily="18" charset="0"/>
                <a:cs typeface="Times New Roman" pitchFamily="18" charset="0"/>
              </a:rPr>
              <a:t>he was denied admission because he was black </a:t>
            </a:r>
          </a:p>
          <a:p>
            <a:pPr lvl="2" eaLnBrk="1" hangingPunct="1"/>
            <a:r>
              <a:rPr lang="en-US" altLang="en-US" sz="2200" dirty="0" smtClean="0">
                <a:latin typeface="Goudy Old Style" pitchFamily="18" charset="0"/>
                <a:cs typeface="Times New Roman" pitchFamily="18" charset="0"/>
              </a:rPr>
              <a:t>Following the news of this reaching the media riots broke out causing soldiers to arrest nearly two hundred protestors</a:t>
            </a:r>
          </a:p>
          <a:p>
            <a:pPr lvl="2" eaLnBrk="1" hangingPunct="1"/>
            <a:r>
              <a:rPr lang="en-US" altLang="en-US" sz="2200" dirty="0" smtClean="0">
                <a:latin typeface="Goudy Old Style" pitchFamily="18" charset="0"/>
                <a:cs typeface="Times New Roman" pitchFamily="18" charset="0"/>
              </a:rPr>
              <a:t>Eventually James Meredith was admitted but required soldiers to escort him for his safety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2772" name="Picture 5" descr="http://ts1.mm.bing.net/images/thumbnail.aspx?q=612632565664&amp;id=f04666774a6a713e022bde51d2da0fb8&amp;url=http%3a%2f%2fupload.wikimedia.org%2fwikipedia%2fcommons%2fthumb%2f2%2f29%2fJames_Meredith_OleMiss.jpg%2f800px-James_Meredith_OleMiss.jpg">
            <a:extLst>
              <a:ext uri="{FF2B5EF4-FFF2-40B4-BE49-F238E27FC236}">
                <a16:creationId xmlns:a16="http://schemas.microsoft.com/office/drawing/2014/main" xmlns="" id="{43AF1DC8-12EB-46C7-B6CF-BA54E8726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2563318" cy="1717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08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058863" y="838200"/>
            <a:ext cx="7024687" cy="798513"/>
          </a:xfrm>
        </p:spPr>
        <p:txBody>
          <a:bodyPr/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Standing Firm</a:t>
            </a:r>
            <a:endParaRPr lang="en-US" altLang="en-US" smtClea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7FA7EA-ECBC-4FD3-96E9-ED6C40B46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153400" cy="5029200"/>
          </a:xfrm>
        </p:spPr>
        <p:txBody>
          <a:bodyPr>
            <a:normAutofit/>
          </a:bodyPr>
          <a:lstStyle/>
          <a:p>
            <a:pPr marL="343217" indent="-274320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Between 1957 and 1963 churches and other African-American meeting places in the city of Birmingham, Alabama experienced eighteen bombings leading to the city being nicknamed  “</a:t>
            </a:r>
            <a:r>
              <a:rPr lang="en-US" altLang="en-US" sz="2400" dirty="0" err="1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Bombingham</a:t>
            </a:r>
            <a:r>
              <a:rPr lang="en-US" altLang="en-US" sz="2400" dirty="0">
                <a:latin typeface="Goudy Old Style" panose="02020502050305020303" pitchFamily="18" charset="0"/>
                <a:cs typeface="Times New Roman" pitchFamily="18" charset="0"/>
              </a:rPr>
              <a:t>”</a:t>
            </a:r>
            <a:endParaRPr lang="en-US" sz="24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panose="02020502050305020303" pitchFamily="18" charset="0"/>
              </a:rPr>
              <a:t>April 1963, the </a:t>
            </a:r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</a:rPr>
              <a:t>SCLC</a:t>
            </a:r>
            <a:r>
              <a:rPr lang="en-US" sz="2400" dirty="0">
                <a:latin typeface="Goudy Old Style" panose="02020502050305020303" pitchFamily="18" charset="0"/>
              </a:rPr>
              <a:t> begins to demonstrate with the goal of desegregating Birmingham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panose="02020502050305020303" pitchFamily="18" charset="0"/>
              </a:rPr>
              <a:t>During the protests, </a:t>
            </a:r>
            <a:r>
              <a:rPr lang="en-US" sz="2400" dirty="0">
                <a:solidFill>
                  <a:srgbClr val="002060"/>
                </a:solidFill>
                <a:latin typeface="Goudy Old Style" panose="02020502050305020303" pitchFamily="18" charset="0"/>
              </a:rPr>
              <a:t>Dr. Martin Luther King Jr.</a:t>
            </a:r>
            <a:r>
              <a:rPr lang="en-US" sz="2400" dirty="0">
                <a:latin typeface="Goudy Old Style" panose="02020502050305020303" pitchFamily="18" charset="0"/>
              </a:rPr>
              <a:t> was arrested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panose="02020502050305020303" pitchFamily="18" charset="0"/>
              </a:rPr>
              <a:t>While in jail he write a “</a:t>
            </a:r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</a:rPr>
              <a:t>Letter from Birmingham Jail</a:t>
            </a:r>
            <a:r>
              <a:rPr lang="en-US" sz="2400" dirty="0">
                <a:latin typeface="Goudy Old Style" panose="02020502050305020303" pitchFamily="18" charset="0"/>
              </a:rPr>
              <a:t>” (later bailed out by President Kennedy)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panose="02020502050305020303" pitchFamily="18" charset="0"/>
              </a:rPr>
              <a:t>TV news show police attacking child marchers with fire hoses, dogs, clubs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Goudy Old Style" panose="02020502050305020303" pitchFamily="18" charset="0"/>
              </a:rPr>
              <a:t>Continued protests, economic boycott, bad press help to end segregation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058863" y="838200"/>
            <a:ext cx="7024687" cy="7223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smtClean="0">
                <a:latin typeface="Goudy Old Style" pitchFamily="18" charset="0"/>
              </a:rPr>
              <a:t>Standing Firm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3246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FF0000"/>
                </a:solidFill>
                <a:latin typeface="Goudy Old Style" pitchFamily="18" charset="0"/>
              </a:rPr>
              <a:t>President Kennedy</a:t>
            </a:r>
            <a:r>
              <a:rPr lang="en-US" altLang="en-US" sz="2300" dirty="0" smtClean="0">
                <a:latin typeface="Goudy Old Style" pitchFamily="18" charset="0"/>
              </a:rPr>
              <a:t> is mad that Alabama officials didn’t protect the those protesting from mob attacks </a:t>
            </a:r>
            <a:endParaRPr lang="en-US" altLang="en-US" sz="2300" dirty="0">
              <a:latin typeface="Goudy Old Style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>
                <a:latin typeface="Goudy Old Style" pitchFamily="18" charset="0"/>
              </a:rPr>
              <a:t>Newspapers </a:t>
            </a:r>
            <a:r>
              <a:rPr lang="en-US" altLang="en-US" sz="2300" dirty="0" smtClean="0">
                <a:latin typeface="Goudy Old Style" pitchFamily="18" charset="0"/>
              </a:rPr>
              <a:t>throughout nation </a:t>
            </a:r>
            <a:r>
              <a:rPr lang="en-US" altLang="en-US" sz="2300" dirty="0" smtClean="0">
                <a:latin typeface="Goudy Old Style" pitchFamily="18" charset="0"/>
              </a:rPr>
              <a:t>denouncing </a:t>
            </a:r>
            <a:r>
              <a:rPr lang="en-US" altLang="en-US" sz="2300" dirty="0" smtClean="0">
                <a:latin typeface="Goudy Old Style" pitchFamily="18" charset="0"/>
              </a:rPr>
              <a:t>beatings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latin typeface="Goudy Old Style" pitchFamily="18" charset="0"/>
              </a:rPr>
              <a:t>JFK sends four hundred U.S. marshals to protect riders and on </a:t>
            </a:r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June 11, 1963 he began sending troops to force Alabama’s Governor Wallace to integrate the University of Alabama</a:t>
            </a:r>
          </a:p>
          <a:p>
            <a:pPr lvl="1" eaLnBrk="1" hangingPunct="1"/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Kennedy demands a Civil Rights Bill be passed through Congress</a:t>
            </a:r>
          </a:p>
          <a:p>
            <a:pPr lvl="1" eaLnBrk="1" hangingPunct="1"/>
            <a:r>
              <a:rPr lang="en-US" altLang="en-US" sz="2300" dirty="0" smtClean="0">
                <a:latin typeface="Goudy Old Style" pitchFamily="18" charset="0"/>
              </a:rPr>
              <a:t>Attorney general Robert Kennedy helps pass the </a:t>
            </a:r>
            <a:r>
              <a:rPr lang="en-US" altLang="en-US" sz="2300" b="1" u="sng" dirty="0" smtClean="0">
                <a:solidFill>
                  <a:srgbClr val="002060"/>
                </a:solidFill>
                <a:latin typeface="Goudy Old Style" pitchFamily="18" charset="0"/>
              </a:rPr>
              <a:t>Interstate Commerce Commission Act</a:t>
            </a:r>
            <a:r>
              <a:rPr lang="en-US" altLang="en-US" sz="2300" b="1" dirty="0" smtClean="0">
                <a:latin typeface="Goudy Old Style" pitchFamily="18" charset="0"/>
              </a:rPr>
              <a:t> </a:t>
            </a:r>
            <a:r>
              <a:rPr lang="en-US" altLang="en-US" sz="2300" dirty="0" smtClean="0">
                <a:latin typeface="Goudy Old Style" pitchFamily="18" charset="0"/>
              </a:rPr>
              <a:t>which banned segregation in all interstate travel facilities</a:t>
            </a:r>
          </a:p>
          <a:p>
            <a:endParaRPr lang="en-US" altLang="en-US" sz="2200" dirty="0" smtClean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1469931" cy="201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688" cy="722313"/>
          </a:xfrm>
        </p:spPr>
        <p:txBody>
          <a:bodyPr/>
          <a:lstStyle/>
          <a:p>
            <a:pPr algn="ctr" eaLnBrk="1" hangingPunct="1"/>
            <a:r>
              <a:rPr lang="en-US" altLang="en-US" u="sng" smtClean="0">
                <a:latin typeface="Goudy Old Style" pitchFamily="18" charset="0"/>
                <a:cs typeface="Times New Roman" pitchFamily="18" charset="0"/>
              </a:rPr>
              <a:t>March on Washington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92368" y="1676400"/>
            <a:ext cx="5297488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Goudy Old Style" pitchFamily="18" charset="0"/>
              </a:rPr>
              <a:t>I</a:t>
            </a:r>
            <a:r>
              <a:rPr lang="en-US" altLang="en-US" sz="2800" dirty="0" smtClean="0">
                <a:latin typeface="Goudy Old Style" pitchFamily="18" charset="0"/>
              </a:rPr>
              <a:t>n </a:t>
            </a:r>
            <a:r>
              <a:rPr lang="en-US" altLang="en-US" sz="2800" dirty="0" smtClean="0">
                <a:latin typeface="Goudy Old Style" pitchFamily="18" charset="0"/>
              </a:rPr>
              <a:t>August 1963, over 250,000 people converge on </a:t>
            </a:r>
            <a:r>
              <a:rPr lang="en-US" altLang="en-US" sz="2800" dirty="0" smtClean="0">
                <a:solidFill>
                  <a:srgbClr val="002060"/>
                </a:solidFill>
                <a:latin typeface="Goudy Old Style" pitchFamily="18" charset="0"/>
              </a:rPr>
              <a:t>Washington</a:t>
            </a:r>
            <a:r>
              <a:rPr lang="en-US" altLang="en-US" sz="2800" dirty="0" smtClean="0">
                <a:latin typeface="Goudy Old Style" pitchFamily="18" charset="0"/>
              </a:rPr>
              <a:t> in support of a proposed </a:t>
            </a:r>
            <a:r>
              <a:rPr lang="en-US" altLang="en-US" sz="2800" dirty="0" smtClean="0">
                <a:solidFill>
                  <a:srgbClr val="FF0000"/>
                </a:solidFill>
                <a:latin typeface="Goudy Old Style" pitchFamily="18" charset="0"/>
              </a:rPr>
              <a:t>Civil Rights </a:t>
            </a:r>
            <a:r>
              <a:rPr lang="en-US" altLang="en-US" sz="2800" dirty="0" smtClean="0">
                <a:solidFill>
                  <a:srgbClr val="FF0000"/>
                </a:solidFill>
                <a:latin typeface="Goudy Old Style" pitchFamily="18" charset="0"/>
              </a:rPr>
              <a:t>Bill</a:t>
            </a:r>
            <a:r>
              <a:rPr lang="en-US" altLang="en-US" sz="2800" dirty="0" smtClean="0">
                <a:latin typeface="Goudy Old Style" pitchFamily="18" charset="0"/>
              </a:rPr>
              <a:t> </a:t>
            </a:r>
            <a:r>
              <a:rPr lang="en-US" altLang="en-US" sz="2800" dirty="0" smtClean="0">
                <a:latin typeface="Goudy Old Style" pitchFamily="18" charset="0"/>
              </a:rPr>
              <a:t>that would grant equal access to all public </a:t>
            </a:r>
            <a:r>
              <a:rPr lang="en-US" altLang="en-US" sz="2800" dirty="0" smtClean="0">
                <a:latin typeface="Goudy Old Style" pitchFamily="18" charset="0"/>
              </a:rPr>
              <a:t>accommodations to those of color </a:t>
            </a:r>
            <a:endParaRPr lang="en-US" altLang="en-US" sz="2800" dirty="0" smtClean="0">
              <a:latin typeface="Goudy Old Style" pitchFamily="18" charset="0"/>
            </a:endParaRPr>
          </a:p>
          <a:p>
            <a:pPr lvl="1" eaLnBrk="1" hangingPunct="1"/>
            <a:r>
              <a:rPr lang="en-US" altLang="en-US" sz="2600" dirty="0" smtClean="0">
                <a:latin typeface="Goudy Old Style" pitchFamily="18" charset="0"/>
              </a:rPr>
              <a:t>During the march Dr. King gives his famous “</a:t>
            </a:r>
            <a:r>
              <a:rPr lang="en-US" altLang="en-US" sz="2600" dirty="0" smtClean="0">
                <a:solidFill>
                  <a:srgbClr val="002060"/>
                </a:solidFill>
                <a:latin typeface="Goudy Old Style" pitchFamily="18" charset="0"/>
              </a:rPr>
              <a:t>I Have a Dream</a:t>
            </a:r>
            <a:r>
              <a:rPr lang="en-US" altLang="en-US" sz="2600" dirty="0" smtClean="0">
                <a:latin typeface="Goudy Old Style" pitchFamily="18" charset="0"/>
              </a:rPr>
              <a:t>” speech</a:t>
            </a:r>
          </a:p>
          <a:p>
            <a:pPr lvl="1" eaLnBrk="1" hangingPunct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36868" name="AutoShape 8" descr="data:image/jpg;base64,/9j/4AAQSkZJRgABAQAAAQABAAD/2wBDAAkGBwgHBgkIBwgKCgkLDRYPDQwMDRsUFRAWIB0iIiAdHx8kKDQsJCYxJx8fLT0tMTU3Ojo6Iys/RD84QzQ5Ojf/2wBDAQoKCg0MDRoPDxo3JR8lNzc3Nzc3Nzc3Nzc3Nzc3Nzc3Nzc3Nzc3Nzc3Nzc3Nzc3Nzc3Nzc3Nzc3Nzc3Nzc3Nzf/wAARCAC+AQoDASIAAhEBAxEB/8QAHAAAAgIDAQEAAAAAAAAAAAAABgcEBQIDCAEA/8QARBAAAQMDAwIFAgMFBQcBCQAAAQIDBAAFEQYSIRMxByJBUWEUcTJCgRUjUpGhFiSxwdEIM0NTYnLhkiY0RGNzk6Ky8f/EABQBAQAAAAAAAAAAAAAAAAAAAAD/xAAUEQEAAAAAAAAAAAAAAAAAAAAA/9oADAMBAAIRAxEAPwAQs92ZaQhDShjZjGauJE8MwVPb8BKT3NBupLcbXc3G2BhIPlAPpUKdczKtSY7hPUC+APaggLUX3331ZGcqzUOpAXtiuJHdSsVHoPsfFS7e503lKIPb0qKKm2fmYARkH0oJ7U8PoW0skDHGanRdshpTKzjA4JqrusX6d8LTwDzUmDJX2U2MY70EKZFUw+R6Z4NRUnpP8Grm5t4SHEq3JP8ASqN1WVgiguILhLoOSpdTbqRLiFtbwQEjPNVsZ9EJgrUMrX2rchxEptaSnlQ7ntQYx4EFVjclHrKeSvbnsmo7VpnXGBNubTe6PEwHD7Z7VrmOLYjfSiUFp3Z6aPwindpZVhsmiGyuQw8z0guTgg7ifQ/rQIlhhlyK+65JShxsDY2Ryvn0r2LbpktClxozrqE91JSSBRVKt1r1TPkO2KOYCUZ4VylX+lMSxWJ3+yjdtiPIbdCTvXjuaBfWzxAl2q0tWwRfKyNuSrBof1JejfJiZK2Q0sJ2nnOaNmfC+aueXLjLbQzuyCkfirZqbQH1cxr9lLbbAQEkE9zQCugbVGvWookWTCfktBYLyWs/h+celMTxK0xZrVMtUOAOiJ73T6RUSED3rfo2C9oiQyCwh1+WQ04U8YHvVzryOw54h6UMggpyrAI4zjig1M+Gdh07bJVwWHJEpplSw4pZAScegpQ6f+pu+oRMeUVIbVlSicce1dFa6iuStJ3VllZSSyrJHxXLluuUiAoFle3nke9A+4GqDbUJZaePRHoT2qU5r19D6Awyh5gjzKKuRS2s2q7PdQmNdo/00g8B1J8pq5dskWO0XIkrLbnOc8Ggmaq1E29GkzVBJex5Ru5FJaZMfmvKdkrK1k9zTBkxEFqSGUkrLZyTyBS3IwSKCRbxHVOYEwkRy4A6R3255ro9jTlga0mu0RXsW2aAtsrd7qxxg1zQKKI+r3k6SesMppTyd4XHe34LWPSgpr1bnrRdJMB/G9hZRnPcelQTms3XHXnCt1anFnupRyf51jj+XxQeoUpCwpOQavLfPeYaV0nCkODBx6faqZhhx95LLLanHVHCUoGSTTYleFs23aeizWN0mR0w5JYAwtGecCgFI0wR29iYTz61HPUWrbzWwBZAP7JVz/1VT3AyHprcVpMjqbtqWlDCt3tiiVGiNZlCSLPJwR6roML+oXGG1MCM4GFUCyCOurGMUdvPMw4LiVpPROR9qAXMKWrHqrig3SWVsx2N4xvG4faotSJjy3lpCjkISEio9B7xVhYsG4t5OD81XVKtits9gk484oCG8NqkIUlSeUjg1TRXlMr6bvb0oulxTIjEtYzQbOQtp4704I/pQXHWbTHUl4b21Dgj0qglIShz92oKSeRipyVrUwNpGz81Vr23edpyKDIuKXtHYD0q8gtJchHbgKPoaoUc4q0hupS0rcojaMig0Smo7XkSkhfzW2XDcgw2wpxWHhkpzx/KoK1Kdc3EkqJ7mrfU6jvitlQOxoZx9qDdo27xLZcVJuIV9G8MLKe4o+/tWqLlFlZXOcV/uUIHCflVKiBEcnTGYrQO91QSPge9dB6NsUKywEhDKCpI5WRyo+9ADv6Q19qRBly5RbBO5LZd2gfpWiR4XasiR0yGZ6HHu5bS+rINNuXeCyCrgJ9MVQSNTOF4pSSAKBXi7au01JZfuCVvpZV5UvHeBU3W+vY2oX7HdYaFx5cFYLrJ9DxyD7HFG92cauUQhxKTweSOaS+oLeIFwcbbH7tRyn4oOpJctMzSrsvGUvQSs/qmuTzFkLQ462w4tpKiCtKCUg/en7oC9KvHhZKQo5kQmnGVY9RjipHhSu1XDQ7cVlphTqFKTIZUkFWT6mg5xNWUG+z4TXRbeUpr+BR4q+8UrDEsGqno0BQ6Tieps/gJ9KD/AHoGHFvUWRpSYtpJEvbsUPb5pdUQaUf2qmRMJJfaITn3FUSkFKik+hINBiK3x0fvO2T7VrQkKOACaYfhdoJzUs5cieHGrcwAVKHBcPsKAJTa5jsxLEWK684vlCG0E5ph6X8G7pcNr99fTAZ79EeZwj9O1PG3Wi22ttDVvhtMhIwFbQVfqal7cHJPNAP6b0dYtMpH7LhI62MF9wBSz+pq+BOc5Of8a+OM4r7igpJlttEzUUN5dtQ5PjguCQlAGz2B96JkZKEkq5Ipf6y1lI0lcmB+x3JFucTl6SgHyn71k34vaQ6acyngcDjpHigTOrX2ITs+3MSEvNhw9FxByFoJoYtcZEqUELUEISnKjX12DDctbMVZWy2doVnOfmrqwWlp+0uyVqKXFHan7UA9NDYkrDKsoBwD71pCSTgCs32y08ts90qIrAZB44oPK2Rl7H21eyhWGK+Txz6igYkFCtiXGlZQR2NVepLWXUF5oeb1HvWuwyZLYR1DuYV6/wANHtj0xcr+CqPG6cfHLr3lSftQJ1AJV0VqKQa1utFpe0nPzTbu3hDeXnVLZYZz6FLwGaHp3hTrBtJUm1hxKewQ4CT+lACoHHHethWQgp96kTrdOtckx7jFeivDul1BTWMeOqVIS2nO3PfHA/Wg2wWUtsLkvDhPYVpmSTKfDqkjJGMHtUu4Bb7rcCAhbwTjytp3En9KYmjfB2bPDcrUizEjqG76dB/eKHz7UA14e2d9yX+13GymI0diHFdir2FMF/xF09bHDDWh915PlPlwkGrXX9u/Y1gtlr01CSssOb0M57j3V70rLlbdR6gnOdS1MtuJwVBtAASPfNAeS9Z27omQ8khBSdgxQ2ddWZ10bYclaj/Cmri+6Qit6fhIShXWU2N6s9zil+3Zr3anlOR20JSTwo4PFAwWLnbZzOYrikOeraxggUIa1itrZDqEp3oOSR6ivm7VqCQ6h9wMt7ed44OPmt+qWFfRhrO544Hl/NQFXgK0t6yX9rAKHCEge5Ipbz0X3SV5kdIyYLhWcLSCAoZpmeCE2PbXJFhfGZ0k9fKTlISB2z78U1Z8GDdGejcIrMlBGP3iAcf6UHIk6ZJnyVyZry3nlnKlrOSaj49aemvfCa3G2PztMMLalteb6fdwseoFJJcd1LxjrZcS+FbdhT5s+2KDyI64w8h1o4Wk8GvF5W4pR4KiSaYWlfCK/wB6bRJn7LdFV+Hq/jI+E+lMS3eDmmY0Vxuap+W64MdUqxtPuKBOaH069f7sxHaGN6+TjsPU109a7dHtcFuFCQEstDA47n1Jqg0loe2aTkOvW9x10rThPWOSmijOOSefWg+IrBRyefSvlrxk5oY1rq5jTFqDxKVzXuIzJPc+5+KAgkymIrKnZDqG2x3Uo4qlVrKw5x9eM9j5c0mb1rR2aEPXZ1yU4f8AhNnyIqkOo2VIWtEIhI+KDo6NLtt7huJZdYlxVcLSeQP0qAjw40kpIJs7PIzSFses5lmnpmwUKZUCOogHyrH2p5x/ESwrjtKW5hRQCRkcHFBy+lGVAHOCcUe6eWy7EMP8JAyKCUNYUkEnINEe1yA9GkNKBBwDigH700WrpIQoYIVUHntVrflGVeHVNoJK8bQBkmp1u0Pqa4tdWJZ5K2z2UU4z/OgHBwftWfcDgD5pmab8G7zPWHb24i3Rh6Z3LV+g7UwoHhFpKIgh5mRKJHKnHP8ACgD/AAe0Oq5xRd7yFCCF/wB3Z7dUjuT8U8EpShIQhIQhIwEAcAVHhxWoURiLFbDcdhAQ2nttSK1yrg2y0pTYLyvyoQe5+9BOxnHP35rzJ9zQgNS33r7FWiGy2TypT4UR+lT0Xt/BDvSC+42DAoJOptOW7U9vch3GOhaik9J3GFNqxwQa5ybstxkaiOloMfZM6xbWo+w/MfjFOW+avvtvbcfhMRJbbXKmlAhRHwfeqHR+rrHf9Wuz2oCoN/kM7FFxeWzgc4PocCgMdG6LtOkIKSlLTk3GXpbnJz8fFFG4KGUk4Vyk570Iy0Q5DxMqeHn0p3JYbc8prC06gVDIanBSGVHCVfw0GF/fZteqIvUWoh1gkKcPY5ocu2vLVGfkRmoz62Gxh5cZGSpXyfapfi00rdbpqVDapBbCgffkUtnr/Hs1udtsML60jmU9gblfANBdyfE+PIeSlyGsMITtbSnuB81pt2sIxuLjDrSzBf8AM0XkeZJ9RQIp23hshMV1SlHO5Tg3D+lbHLmJEZuMtO4NnLayOR96Bkzr1H6OImNp9BQ7d5DSno/WUQFqGQO4FC7c9xnssqOc5zX0iU7JWHFrO8HII9KAq0zN/stqKNcZqnfoWHFbVpTkqQr0/rTZtHiNpe6P9ONcOgtSuESE7c/rSJM61PoSiZMuKgBggYwDWDrem3B5Z85J/wDmM5/wNB1Mh1QwsKCkqGQU8g/rVcjStjdvwvxgNqnpGArskH3I96R2jtbSNPT2YirmZlpcO1SXQQW/YijbUevw/NTZ7O8FR+mHJEpKsZJ9M0DIlXmCwVpU8HVoGShvk/aqNWuGkKT1bRLDa1bU7eVfcigD+2dltwCDIDrqeCAnIz9/Wo6NcWGTK6q2JASM71JPH60Dhj3u3SQAJAQs/kcGCKndxvHKT654NIl/Wtnkq2NJDTSvwkjkferTT+uv2NKQtUkyrW6driVKyWz7igbzickY74ziueNcXUXjXDzi1ksMnoIQfy+5pmeK2ppdi01Fl2WSW3Jbo2Oj8yCM5pEQnZdyu4DZDkqQ5kqI9aCRqO2x7etpTUhSuryUmokZ11dvXEjxOr1Vfj25NPjTXh5amWEvXhoTZe0ZKxwn4FFce0WuChLcS3xm0p5ASgcH3oOU3ELjHZIQ4kg/hUMVuD7eB5lf+quopdqtM3iXBjOk/wASBmtTWitOlpB/ZcXlI/JQc9X61hsGVGSNpJJA9BV5BtjVyt7W50BRT2z61Rs3qH9II8sqUMYyBWMXUjUIhttClNg8HscUDL8JrPAavdxcktNvzWkAN9RO4JT78+tNpKiB5Tgew4xSY8J9RR5uqZDLTZbDsZSitR9qYi9RsyEL+iILaTjefU0BHnJ5JzjvWQBwPXJwOaALxfHIzBdlXBMdCuxJGaFGtVoflYiX5xDoI25UME5oCjWGoHJ91NstsxTUWGofWKRwXVn8mfbFZKuSyEJaeDYUMYPqfigK1yShy7S7irev6rKz238VW37WdzTIC2HofT/LGSnJT+tA0ldctKPdffvVNImlLhCnwhf8INCumLzerxb7pN3oyyjbtHASMUFnUNwfVselKbTnzKaR5jQOBE3oubnSCVJwAR3pVXRSYetSprCEdccbsDCu/P61cwtSqdbaiF5cjjhakYUnFVt1gmRqQPBWxOxLu7bu5HAH88UBzdI1tiNuJtTTzjjoH95Q6QB8AmoEK5XFbQi3ph4xUcNyArepP3xQm/qW4OyiialBSk42oG3FSmNXFmBLhsMYkPEJQoJ3H7CgY16XEumgn45eCpEYhxnerBcA9qWNlt9lnCQ5fZa4qlZ6S8/hPpmr6x2u73W5FGo4shiC3FLm1HlIOOD9/ihWLLghUmPcUOFIWQgkcgfNBbLtGlm4m9V0cU72ylzgn37UP3OJbm2ybe+t3BxvPqfismnbVFmB9TCpDQPDZOBV0LshyUzOhWDpQ2RyrBUAfcntQCbiHUBJdaUjPYqTjNZoOBknimWVo1rpSU4uMhE2Mo7FowNwx61X+G+hZGojImS0lqDHbUApQxvXg4A+xoAaO0w+4GxvCz24rQ6G0ulLe7AOOatW2IMZ5ZdlrbdbcUhYSnPY4yK1Q4DFwlLQy8oAH8RGMigrUoUpW1CSon0HrRbpmwTLnZJZihAdU4MBxW3IFVsm2MQHAOqSUqBKknnA74os0rqiNGWSlJSkngrOTgUFMvSOoJUnozWEJbbTgOZCUJ/X1olbsVttelnor0mIZ6zjORk/etmpL6mfb1yJE0w46f8AdobHmcV/pSrcWta1KK1ryc+Y8mgu3dM3COsrbbDrR/C4jnB9jUuPp24AOuTAhDJRzhXc/ap+l7oYdt6iZYe/5jSuCjFbbpqhp6IQkAk9hQWUSWxftLWeBckF4QgpIJV9xz+lX+krJa0POXCLEQ0Y2EA47qPrSkgzFtT2n0rUkJcyUDsfimTH1RcLbZXGRYlrQVdVx9J9D2wKBrR3lIZAyc4yTmvHXhx+88x470j7/rTUEthpENZjbB52oyM4B/iPvWrSeob/AHO7ohPzFrRsUpWU8jAoHY/IaYIK1ncfbmpzMh/oowpX4R+WucHbzqSROfjx5chWxashIxwK2J1DqAADfdOB/F/4oDXWHg4pKnpWmHwpAJJiPHBGP4T60sXY5gAtPMJMhJIWFehp5aj1dfbDbJZulubW6oKQ1MinhKvcj0pDS33HHC46QtayVKX7k0GcG6yLZJ+pgLLD+0oKkeoPcVcx9dXeNFbjMFtDLecgDufehgnPtXoNBJnTZVxkrflPrcWefMScVJ01aXrtc2mU+VtKgpa/YCq7OEnnk0dWG9wItjajNhHXweqdvNBcWyBGadXDualLjPOEknuoelWMjQ1hksGQhkQIrQ3KcUrJUPih9N0j3W3oKVESWVELb90+hpg2GTaY2j3LhcGHZyUOBtxpQOBntx60EGwM2aBp19tlbbDUrPTSvgkY/Eqhl6NZWAlSYrS5LqtsYoI2ve5PwKJLlrbSv0pbVpxSsJ2py35R/XtQPqBENIak5aYWoBxhtvKemn2A9jQH2mUWh8qgfRMPu7TvfCRtJ/hHtQZLAfvciJHb+mUyVJdYV2Wn059u1UNgv/0ero0uGpbcd1YS62VeU57/ANas/FVpcTUf1LC1oRKbHKOP0oKYsQIM4P3WR1QHCosM8njsCagTLw2b6m526GmL01haG85GR2qrJKjkn/zU20WabeJAYhNFQ7rcwdiB7k0DD0BeHNQagu02W679Y+yCpJOWwBiq68vwLN4ggSILb1vlBCZLDnIVngq+471aaJhixXPptqSEusFHbzOn+L4FCfiCvq3dDmFAlBGSe5BoGTfvBe2yf3un5rkff5koe8ySDyMGlpMlS9NOXDTC5zbsRSwHnGBkBXv+nanpoO8rvuioSoro+qS0GXVA8oIGM/0pZ+NGnIVoMKcxxMkqIex2WR+b70G7QM60G3y7bZ25AfQA86+92c9OB6far1PiBGiFMV5tCEt+VSUcffitbNst2mdB2mfbUp3zXEmU+eVLyBxn0A9qHtR+H8yTCm6lbmMNw0pK+mo4OBQb75aNNaneYXpz6OJMUvL6X3NiVe5qM9YdPwepGjX2O3cEjKy0glH2oGhWa7yGRNhW6Y4yk56rbaiP51Im3tTjC2f2VDYfz+8eDZDhP69qA1gafsy7Y5d5bzi1NDCnGV9Rvn1UPSgy9sNxLqfo3mHWHEhbZYPlx/kaLvDU9XSeoWjk4bJA7ihDSFhc1HqGNaUOdJLiz1VZ/Ckd/wBaDQ+mM+UurefeUkYDCEH/AB9KxdlxgQn9kpQkcck7jXUdk07ZrNBbh2+BGKGxguLbClKPuSao9d6Bg6mtyjb2mYlzR5mnEJ2pX8H70HNuW95dbJbH/Lzk4rBSiSdpyDUi52+Xbrg/CnslqUyra4gjt8/atLCE9ZJWMpBBIHrQG2k9OQ782XH8R2Yje5bm4AOL9qMLe8mFIiW89MR1NqcWQrhfwKXV2s91t0dtLLwbjOp6nRbcwUg9t1TNL3lhmK5b7whbij/7nIByW1H0+1AZ361FraIZajxV8qWByTXmmJGnbK2/JcWWE7C2hxY86ye6sVBjXbqISzNXhKDtWVHgD/zQ7qCZarpLcfEBzIAQVxgVDigt3HoUi6LSylZaeOWJLPJz8irZFpuGxOLlIxj/AJFBtqu1qtzrjaYj0ZDoA3rzlJ96Im9WTUoSlM9naAAMqFAxry4xJjvtSUghe4FPofmkRqa1NwpJ6CyWyo8H0owY1uzJZTGf3l7dg/uyOaj3y3iS1vQlO1YJO7sDQLUj4xzXgFWIS2olK0jcD6dhXzkHa2FpQVJ/NtoK/J59hxirSSnZDYBLOSkct/i+xqI3FU8vawHHFE4ASgk/aiu0+F+rLoErZtxZaWMhchQQP5UA9Z5bjN1YKQVb1BBSPzA047Ugp8O56TgFEwZC/TGa90f4NqtVwiXO8XFt12O4HBHZRlJI9zUu+XC1Wp+66cmyVMuy3xIDpayhIPp/WgXd3V1HVEhISQfw8+lRPEI7FWpSBx9EB7etFc7T0cJBbekPF4fuVIYwM/zoZ19CkMtRlOK3fTs9JaiMEHOe1AFocKHEueqVA/1pheIS/rbBbZuPMNoHzkdqXYSVY28k+w5NM831yyWSLMTFadfZaSENyUZSlWMZx7ig1aC8KZd8bRPvhchW8nyNgYddH69hTSnXfT+jLZ9JEjsJbQnb00nvj+I+tKJrxUvqLS/EkuqkSnHCtLpP4QR2+3xQRPnyrg6p2ZIW6pRzyo4H2oCa2Xt2frdqShO1l15QQ0jskHNTNWxra9EkyZkxbc9lWyNHQOFjPc1S6BVjVMTIB7gfyrbrlHRuQSRlQJJPvQGPgNdC1c51ocOEvtdVsZ9R3/pUbx3mre1NEgnHSjxwRg9yTQNp67rst7hXFpRHRcBIH5k+oow8bVtydRwJ8dQUzMhJcQR7GgrtO3V+fpqdpyS6ostn6iOc8pVjGPtRI9qVyV4QPtPqHUS+00QPVOcGgTSCy3d9p7LTiiu66Qu6NFyZ8bpLgrd62xKvMEA+33oHjYXYz2nICrcUohrjoSgs4O045pXeLOmFP2mTeX2G2ZcJYQH2uEymz6keihS70rra96XVi2SSqMvvGd8zZ/T0qTqzxAvOqI4iy1IYihWVNMjAWfmgtPDZ0pst+QM+ZmhTTt4csN+ZuCEk9NZC0/8ASe9X+glluBdEjOVpAOPag6UCmS6k8YWf8aDpi16iS5FakFaXITwy2+k5Kfg0Fao8SZM66N2iwym4ba3Q2qcoZ2+n+NLjSmqJNhcU0ordgPDDrBOcfKfmrLTFzsNtvbztxSmTBkk8lHmQCfUf50Fl4owJbceHLuziF3Rv904+jgSUd0rH88UK6Wtibtd40LrdJTy9ocAyEn0roGzaWtsuCym49G625KutbS8nKm0H8pPtn0rdJ09piyXJzUbcJCH4rB3R2Eg5+Qn3oETqS1S9PXR63ak+pkOp/wByGlbUup9FZoff2Z3R4jrO3kEqJx966Vu9ng+IGn4lwivvQnFpyxIU3haR6pUKVWpfDHVlnQ4/GcTc42eegfOfumgE7hc3J1tjJ2bVrOxYH5sVKMS72+IFs3BMdtWP3ZI5+1b4ejr67YHnVWuUhaH8tZRgjjnIocnJnsukT+shwejgI/lQTJUSU624/JktvqSM5BqvBOB/rWsFWeFHB75PepwgSCAQ07j/ALKBt2+BaLWhySwpmaSSpHVxn/8AtUEm8syXXUhAUj8Sm++MVpurUSUXnre/tQSSUA8D5FF3hxoOLJaReLmHcJV+6ZPAc+T70FHB8PX9WzI02K6GrU4nKny3sIHqgD3HvR9ZPCvTVrd6qkSJzns+s7f5UagBKAlKUhIGEpTwBW0YGOBuoIMO0W+ANsK2xGQefK2M1NQM8k9/Ss/XtXyRgUGLgwjjsO9LDX8E3nVMhDUFEty3W8OhnGC8pSgACfgGmiQc4+aELdEEzWepOqSkhtpKVjun14oBJ5mXbdJqu8dlpE6AjLsEr3BBz/SlXqDUt51vMYQ+02pSOG2o7eBz6mmR4yW9iz2pLsHrtuXB8JkudThQHx65pf6cZauLrtvjKVFjIby66Dhx09sZ9B8UEPqQdOgdEtzbsM5X+JqOfj+JVM/UGmIi/CcXaQ485P8Ap0vrdUr8RJHp7UKs6RsrLgW51XAg5LZcwFf0oknaxkS7UuyyYsQW5bYa6Q4ISO3P6UCWWMH0xjPFed/UUbS7RY23NoSORwOp2rT+zbJnnZ/92gpNMPOsaggrYSlS1OhASrtzxV54lRnGZsd1aFJ6u7/tODjg1KiNWm0OfXwUsuSGk7mw6rISffFYK1Ou829FuvCIjkZpaltkowpBV3waAHVj3FXFyuy7pbLRFXy9BQphJJ7pJJFWL0CyMo8pStI4Uoqzio0cWpD2QhsY7EmgJNPaTlyXGE25pTrzjZCj/DnuaflqhRm7NHtxbQqOGQytHfdxhWf60gYetrhaeYEuOlWMDKM4FNvwou0i8aNZly1FUjrKBXjGeSaDnjVUFu26juUJobUMyFBCT6DvVQDk8n7Uz/GiHAgazChHwZLIdcUrspXag5h21f8AEZZxQNLwCt0eVZbouQw28FuBvCk5PalRrGMiHqi4x0JwlLxwPYe1Ett1hcLNC+n06UsMqVlRbb7n5NapKm74+Zlyi9WSoeZaU7cn5oAYH0/pmrjSluiXbUMGBcH+hGfcCVuDjHxmpWoLfHiQAtuN0Vb8BR9aHgojkcEUHSmpb4/aG7fYNPhhMt5PSbW8RhpCR3+5qHouw6mVqBxWpWcMtp3JfScpdz6YoDvqxfrJadQ29royIKUN43Z3FJ7n9an3DxG1lJmx0piiD1G/3Sdp2Lx65oHs2y2hR6SUpTjaEJGAn9Ky27CSKgaclSZthgyp7XSluNAup9lVPVnbxxQa9xySf14quulktN2b2XO3xpAxjctvkfqKsRX3+NAAL8IdK/WokNtyUNoVuVHDhKVf+KNmrLa0tICbfEACQAOkKkHsfQn1re2P3acH0FAk/D7TTl6uRl3CAIsCKeQhOA8v+H7CnGhISAAkJSlOEpSMAfaqrTqIbNkhNwFlUXp7kOE5Kye5PzVskkj7UGxIPcAe1ZhJzk96xQc8Y+a2Y+KD4D2r0AnGBmsdyccnisgce1B4e+aGba421ru7xhnqPRkO49MDiiN5ZCcjA5oPLjjfiihbaVOIegFLm3gDChyaAf8AHuM4/peIplpbnTkgK2gnGaTloXdLPLW+i1yHdycFK2lY/wAK6nVCCpK3nXi42SMMuJ3JBHqKmlKOP3bfP/QKDmRzVl4UhSRYsEjGQ0rP+FZaefl3zUMG3z7atqPIdCHFhpQ2/PaumFNp7hDX/oFYKbSkdmkK9cIANBzH4q6ejad1SYURaltFhK/N75oM2j+VMzx5SP7ZtlJzmKn/ABpbK4SeOMUEj9nTCAW4MhaVDKVJbUQaxEGWo4RDfWRwoBsnB9j7V034XLR/YC0qcDWEtncpYHAB9TVNZ7iizay1I4qHIkQJi21susMbk7sYP6UCksFhnifGg/SmVHkkF9ltvcvb6/qKGb5GZi3aYxFS6mOh1SWw8nCgAexrp3Sds+kuE58oG9aCoOEc8nNc46ryu8zTncTIWP8A8jQVzcGWpG5EJ9fsoNKINMTwy1dP0wzKg3GO+iClBeSFNHhQ9Bx60ZQfEmBYrdb4k20nYhlKC4yArHA5Io1elW3UGmZEmOtp+DIjrw4hAB7dvg0HPvijfGNSXiNdIbji4y2QgBacFBHcUF9z2om1FAbiWG2OsghC3HACTnsTQ2O9AR6XE1cd/pISqKwCst7eXT6AH+tfC86gSkoZhrS3ngCOTj9cU1/AyPHuOi5kSYw2839SQQpPbI96K37HerP5tMSWpEZPP7PngH9Er7ig5xuUm93RttuXGfUhCsgJYUP8qgC3Tef7lJ+f3Sv9K6fjaxgMrSxf7e5aJR4PWY/dqPwqiKO5DmMhyGqI+2ectBKhig540jeUW/T37KcssidPdfOxpzKEbMepxRj4c3ZGoXrnpe6xVMtoG+Gh4blMKHdIV/WrfxqfchaXblQ1qYkokABbaAMj2oJ0LfL+9eXomnYsZl19sOSFzU8rx6j2oGp4fS7iqDOt94U19VbpBYCUHJ2emaLD+HPBNL2wPXCP4gTWZ3QaenwUvLQ1yncDjI/QUZRJan3H0Harpq2hSftQSga+zUKfOaioT1HEthZ2pJODmvEz0BRCtyR/ERQTlKSkeZQH3rchaNifMnsPWqaQZL6D9O9HCT7pya0NW669JGJkT8I/+HoFr4ba+jpuLVkk/wB2YcUdgcHKFk9s04WlcYVwQcGuQ31urcG/aHEHyuJGFfBzXQnhjqZ+56MZk3JwqcZcLK3MdwOx/lQMBBz6jH2rPHvQtB1Um6zjDtKFOOA+Zwp8qR75onYSpKCla96/zKHY0GZBCecV5jkAevFe+1VOqbkbPp643FKglcdhRRn0V6UA5B12i7a8c03BjAx46T1ZCjyVg8gD2rZKkvPeIeyEtDbn0BSFrTlJO4E0pPBuUt3XipspwqcW0t1w+55Jo/1S6/Cm2+Uy4pqRIgvrC09xnkf0oGOx1w62qQtCgtvGEjHNTcfAoTjXV+LpC0zVq6jioqCp1znzEDk1EOprqUhSSzjt+GgNVZxwjNRXg6vIEbd91UJjUt1KQS6yPsgVof1LecYS80PY9MUCx8dUlOrmNzXTP0g9c581LhWdh9cjvR94joveo9QCR9E++GGA2FtN4HfNB/7HunTUr9nSikZBPTPegeWkIlwn+HmnIMWPvivuFUtYVja2CT/Uij52DDMZCELcSGx5UA8Dntil3o6dd7NpS3wUyG0bGSrapAynPIpk2V4zLQw6/tU64g7lY7mgi3BlBaW84paEpYUVBBxniuXUQJNzvDkSGjqSJL6g0kn8R3U8brdboyqbFnvYaEZ0tp24PGcc0mtOvvtX+3OR3Q28XsoXjOCaAmZ8KtUuRJD70ZtuUkjptdXO/wB+aJNNs6l0Zoy9Qb1bgmClhamJCHAShRBGCPap0jUOpGVrC7kkgHA/dChbWmpb3MtrdrkzUuiY8hOAgDgHNBC8QbLIt+g9PLdbAB8xIPqobv8AOlt2PbFMjxEul3uNmhW99X1DTSwEJab7YGPSl6YUsAkxnwB3JbPFA7v9nl7dZ7swfyvJVTeBBwkD+dc0+G92uliYuDkRZYS4EjC2855+aLf7e6kKQETUY9+kM0DofZakNKZfbQ82oYUhacg0KXLQNvWtUmyyJFmldw5EVhB+6aBk631Tk5mt4x/yhmsF601LjmcOPTpigvrxaNbz7XJslyat89lYHQuCDtUkjsVJqs8OLR+wb7Md1Fc9t3SjpIjuHAUg/mB9RVerXOpSobZoCh6bBQdrvUVyubtveuDzbklhR2rSjCgPYkelA47uv6fxO067wQ9FcZOPXjPer+ApTb08FPBkcY+wpVab1Ci73LRCHZHVuLS3OqPZJBA/WmCbu45NnRrbtU4w8UvbiBsPzQX64EWYUOS46Hi2rc3vGQg+9SVNIUQpQyR2z2FQbQl1iAlMp7qPKOSo8cVM6icE7hj4oMSw0XN6W0hR7qx3re2yQ2kdQ9hUfcpYPTXsI9xWbbU3ppzIRnA/JQcftuZwFDKk8fJpn6Kmqg+H+3cU9WQtQwf0pVBRWrAGSrgfemhdW3LXbLXa48dTj62gA2j8yle9AQ+C95lSrtc4Ti2/pEI3jIwrd96cKMhPm5yO4paeHumHdHSQxcH23plzRudaQMJaA9j60xUNqB8isD0B7Cg2mkt4/wB/dLsKwMOKS3t60gJON3sKc/nyKRX+0FBUzfbfcB+CQxsPwQf9KCi8IY7r+qCttOUhsJWR25PP9KafiM0kXvTbCEjDvXZH26ZwKBvCFSrbc7UwR+8uS1uqz6IT5RR3r041TopR5/vywQfXy0Fah966aa01ZYjyUNvJWh4EZJU2SMZ+4r1Ue5sqDbkdAx3ANe2yGm2+In7LU5/u5LkmMjHHTWCSP0JpgOxkrA47D1FAspi7q02SiOgDsDnmoLiZwwpyWd2PwlHFM9duSpQACMfaqqbbX0KUrchSD28nagEYa5iHgsTMDGNuzAFZSV3HaALqEoJzs6IwaJmobu4BRb+fLXsiE9sGOnyf4aADmSJhUomUkKxzhNMvQT+/TTG19D6wohfONv3oUmRXArAS3u9PLVXIUbWzJkTESPpUNlRTEVtJV6Z+KCfr11Ru95WZSXEogkJQn/hn2pQWRKl3KCUr6as5CsZwcUeNTRddIXO5txA0FxtpSF71HB7kmhDR7SpF8t6U4z9uO1BfyRcVLJF0SRk8dEVRraly9QBtUwLMNG/qdPgE/FMSXGUyHXnQ2lDSStXHtQ/pCE8/a3ripABnPKXyn8oJxQaIapzS14uSTkc5ZBx9qlk3JYx+1U9uAY4xVyzBcBGOmCe/lqYYbgAOW8+nloAiY1Mwd85Lis5z0wKgqjTHANs7YQe/TFHUyC7tPLeT67aioguAd28g8eWgE0w7jjIunOOctiozC7s6gg7c57kYzTAbtkx1W1vo7SPOrb3+1SU2JDSDkjGMkkUCkS9d3rsITboS4eQCOK0aiDsRQgP+d9Kuqtw+54wPirZy726FrQy1hxcZpJbXhPOahahnQr7OZFsYcMl13BUockegoLhqE4uNpZzT/kuOxaw5jG5ScnH+VZ6fvn1mvn7lenJEZlZLkhhhRHUcSMBJ+5FHUa2Jg660lb0JSPprcpRwMc7eaV2sZLkPWV5DJA3PEE+3AoGBfPFKS48DCYSwyk8JPJP3qmc8W7w27lhmOAPQozmls7JecUd7hNYhZzjOaDoTwy13P1dNlxbhHjtBhoLSpoYKsmmW0B0kf9orn/wLcxqOaM4BjD/OugGVZZR/2ig5C06Ld+12V3Z4tRm1BZ2jO4j0o/sGqm5PiPa3UlKo6llG5QyAMcUPyNGph+HSNSvPBb8l8JabTnCEfPzQ3bHVwrjFfRjc28hQx9xQdTTGYzmpWFyThxtkpacJxhROcVfpJwMnJxzVa001dEdVxsbVBJwe4OPSrBltSU7FEHaMA5oMxmgjxc0w9qbTITAaDk2I4FtoHdSTwR/I0c7VfFapRcbjuKRt3hJxk0CD0Y+2rxTtUVs4RDYDAT7KA839aYWvD/7WaKxz/fHP/wBTXl20LGtd7h6qs+xqWy4kymVk7HgeCR6g8/atetZKV+IGj2cKwh51Z7e1BJ8Q2xaLtZdWNtFX0b/QlEDsys4yfgE0ZpWhwBbZS42tO5CknIIPYg1quMNq422RFlpCmJCFIWkexGP580D+GVyejOXHSc1Sn3LQ5+4kA/iaPYH5FAeFJ9B6cHFYLaSoYUkH4I4rNT49N2AM191QpO7B4470Gr6dskENo49hXrkdOB5E4+1bUqG8ZTz962qGU49/mgqFwWhk9JJ/Sq+Va2pLTrKmEqQttSTlPuKI3EgAnnAHvVeHgXknBCSoDFAoLGlpjwuuyOmAtla2Vcf9Z70NeHHm1dbEcebPB+1FcCE7LtOtrVGWlJROCklfbkk+n3qh0TbHbf4gWuPKUhazk5bJx2+aA38TVKZtDNuhoH1V0kCOjA5A9T/I0SxrNHgw40JplARGaS2AB3IHJ/nVCy83e/E91TyVdCyxv3TZ/M4pWN36CjFSwVYIOe/eggphIAxsTn7VtMVpCQS0jH2rap9CScpJx81uRlxOUpTj5NBAXCZIJLaCD8VoEBgnPSR/KrRQIBzjvisMAcUEb6ZKUbQhIA7ACtUmIl5tSVDgjg+1WKUYOCSrPYn0rRIjrUlQSvbx3BoEpcLVpp/xDajvzGUwHEEvqC8JDg/LTasekLHalJfh26Ml7GUulGSPtVCz4X2h3UCLi+N7BBW5GJ4Wv+LP+VHoaUhGBjgeXB7DtigDnwVeLUbPJathPPzmkn4iDGtLt/8AW/yFOxvKvFiSD3btiR98qpI+ISt+s7sr2ex/QUA96nNfA8968A3KwPWrrS+nJOo5ZYjPMtbeVKcz/TAoCrwYL39opSmvwiP5z7V0FHmtiO0CtvOwfnHtSi09Dtmj4ktuH9U/MkfunHnMADHsB6VR/QXhXmF7eAPIG3t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6869" name="Picture 10" descr="http://t0.gstatic.com/images?q=tbn:ANd9GcRtApSlcP4CNKWL5nyyQis9opNpYdVAe-xFVljFcT0ZB4jEz36y">
            <a:extLst>
              <a:ext uri="{FF2B5EF4-FFF2-40B4-BE49-F238E27FC236}">
                <a16:creationId xmlns:a16="http://schemas.microsoft.com/office/drawing/2014/main" xmlns="" id="{8AFE4223-00A8-4652-8D0A-B9C8ABAC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518966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04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</TotalTime>
  <Words>759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Chapter 21-Section 2-The Triumphs of a Crusade</vt:lpstr>
      <vt:lpstr>Riding for Freedom</vt:lpstr>
      <vt:lpstr>Riding for Freedom</vt:lpstr>
      <vt:lpstr>PowerPoint Presentation</vt:lpstr>
      <vt:lpstr>PowerPoint Presentation</vt:lpstr>
      <vt:lpstr>Standing Firm</vt:lpstr>
      <vt:lpstr>Standing Firm</vt:lpstr>
      <vt:lpstr>Standing Firm</vt:lpstr>
      <vt:lpstr>March on Washington</vt:lpstr>
      <vt:lpstr>March on Washington</vt:lpstr>
      <vt:lpstr>Fighting for Voting Rights</vt:lpstr>
      <vt:lpstr>Fighting for Voting Rights</vt:lpstr>
      <vt:lpstr>PowerPoint Presentation</vt:lpstr>
      <vt:lpstr>PowerPoint Presentation</vt:lpstr>
      <vt:lpstr>PowerPoint Presentation</vt:lpstr>
      <vt:lpstr>PowerPoint Presentation</vt:lpstr>
      <vt:lpstr>Fighting for Voting Rights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21-Section 2-The Triumphs of a Crusade</dc:title>
  <dc:creator>Windows User</dc:creator>
  <cp:lastModifiedBy>Windows User</cp:lastModifiedBy>
  <cp:revision>2</cp:revision>
  <dcterms:created xsi:type="dcterms:W3CDTF">2018-05-16T13:50:31Z</dcterms:created>
  <dcterms:modified xsi:type="dcterms:W3CDTF">2018-05-16T13:54:44Z</dcterms:modified>
</cp:coreProperties>
</file>