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FE0D-0383-4880-999C-FC774D58F46A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A0117-2FF4-46BB-A00B-92921DCC02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FE0D-0383-4880-999C-FC774D58F46A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A0117-2FF4-46BB-A00B-92921DCC02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FE0D-0383-4880-999C-FC774D58F46A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A0117-2FF4-46BB-A00B-92921DCC02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FE0D-0383-4880-999C-FC774D58F46A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A0117-2FF4-46BB-A00B-92921DCC02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FE0D-0383-4880-999C-FC774D58F46A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A0117-2FF4-46BB-A00B-92921DCC02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FE0D-0383-4880-999C-FC774D58F46A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A0117-2FF4-46BB-A00B-92921DCC02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FE0D-0383-4880-999C-FC774D58F46A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A0117-2FF4-46BB-A00B-92921DCC02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FE0D-0383-4880-999C-FC774D58F46A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A0117-2FF4-46BB-A00B-92921DCC02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FE0D-0383-4880-999C-FC774D58F46A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A0117-2FF4-46BB-A00B-92921DCC02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FE0D-0383-4880-999C-FC774D58F46A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A0117-2FF4-46BB-A00B-92921DCC02D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FE0D-0383-4880-999C-FC774D58F46A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EA0117-2FF4-46BB-A00B-92921DCC02D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3EA0117-2FF4-46BB-A00B-92921DCC02D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16CFE0D-0383-4880-999C-FC774D58F46A}" type="datetimeFigureOut">
              <a:rPr lang="en-US" smtClean="0"/>
              <a:t>5/15/2018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085850" y="838200"/>
            <a:ext cx="7024688" cy="87471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u="sng" dirty="0" smtClean="0">
                <a:solidFill>
                  <a:srgbClr val="FF0000"/>
                </a:solidFill>
                <a:latin typeface="Goudy Old Style" pitchFamily="18" charset="0"/>
                <a:cs typeface="Times New Roman" pitchFamily="18" charset="0"/>
              </a:rPr>
              <a:t>Chapter 21-Section </a:t>
            </a:r>
            <a:r>
              <a:rPr lang="en-US" altLang="en-US" u="sng" dirty="0" smtClean="0">
                <a:solidFill>
                  <a:srgbClr val="FF0000"/>
                </a:solidFill>
                <a:latin typeface="Goudy Old Style" pitchFamily="18" charset="0"/>
                <a:cs typeface="Times New Roman" pitchFamily="18" charset="0"/>
              </a:rPr>
              <a:t>1-Taking on Segregation</a:t>
            </a:r>
          </a:p>
        </p:txBody>
      </p:sp>
      <p:pic>
        <p:nvPicPr>
          <p:cNvPr id="4099" name="Picture 4" descr="http://www.inquisitr.com/wp-content/limbaugh-segregatio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5473"/>
            <a:ext cx="6175693" cy="4038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2110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2363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741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4962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6491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7848600" cy="798513"/>
          </a:xfrm>
        </p:spPr>
        <p:txBody>
          <a:bodyPr/>
          <a:lstStyle/>
          <a:p>
            <a:pPr algn="ctr"/>
            <a:r>
              <a:rPr lang="en-US" altLang="en-US" u="sng" dirty="0" smtClean="0">
                <a:latin typeface="Goudy Old Style" panose="02020502050305020303" pitchFamily="18" charset="0"/>
                <a:cs typeface="Times New Roman" pitchFamily="18" charset="0"/>
              </a:rPr>
              <a:t>Martin Luther King and the SCLC</a:t>
            </a:r>
            <a:endParaRPr lang="en-US" dirty="0">
              <a:latin typeface="Goudy Old Style" panose="0202050205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57150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Goudy Old Style" panose="02020502050305020303" pitchFamily="18" charset="0"/>
              </a:rPr>
              <a:t>King calls his brand of nonviolent resistance “</a:t>
            </a:r>
            <a:r>
              <a:rPr lang="en-US" dirty="0">
                <a:solidFill>
                  <a:srgbClr val="002060"/>
                </a:solidFill>
                <a:latin typeface="Goudy Old Style" panose="02020502050305020303" pitchFamily="18" charset="0"/>
              </a:rPr>
              <a:t>soul force</a:t>
            </a:r>
            <a:r>
              <a:rPr lang="en-US" dirty="0" smtClean="0">
                <a:latin typeface="Goudy Old Style" panose="02020502050305020303" pitchFamily="18" charset="0"/>
              </a:rPr>
              <a:t>”</a:t>
            </a:r>
          </a:p>
          <a:p>
            <a:pPr eaLnBrk="1" hangingPunct="1">
              <a:defRPr/>
            </a:pPr>
            <a:endParaRPr lang="en-US" b="1" u="sng" dirty="0" smtClean="0">
              <a:latin typeface="Goudy Old Style" panose="02020502050305020303" pitchFamily="18" charset="0"/>
            </a:endParaRPr>
          </a:p>
          <a:p>
            <a:pPr eaLnBrk="1" hangingPunct="1">
              <a:defRPr/>
            </a:pPr>
            <a:r>
              <a:rPr lang="en-US" b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Civil Disobedience</a:t>
            </a:r>
            <a:r>
              <a:rPr lang="en-US" b="1" dirty="0" smtClean="0">
                <a:latin typeface="Goudy Old Style" panose="02020502050305020303" pitchFamily="18" charset="0"/>
              </a:rPr>
              <a:t>-</a:t>
            </a:r>
            <a:r>
              <a:rPr lang="en-US" dirty="0" smtClean="0">
                <a:latin typeface="Goudy Old Style" panose="02020502050305020303" pitchFamily="18" charset="0"/>
              </a:rPr>
              <a:t>A </a:t>
            </a:r>
            <a:r>
              <a:rPr lang="en-US" dirty="0">
                <a:latin typeface="Goudy Old Style" panose="02020502050305020303" pitchFamily="18" charset="0"/>
              </a:rPr>
              <a:t>massive non-violent </a:t>
            </a:r>
            <a:r>
              <a:rPr lang="en-US" dirty="0" smtClean="0">
                <a:latin typeface="Goudy Old Style" panose="02020502050305020303" pitchFamily="18" charset="0"/>
              </a:rPr>
              <a:t>demonstrations</a:t>
            </a:r>
          </a:p>
          <a:p>
            <a:pPr lvl="1" eaLnBrk="1" hangingPunct="1">
              <a:defRPr/>
            </a:pPr>
            <a:r>
              <a:rPr lang="en-US" dirty="0">
                <a:latin typeface="Goudy Old Style" panose="02020502050305020303" pitchFamily="18" charset="0"/>
              </a:rPr>
              <a:t>He is on a record saying “We will not hate you, but we cannot obey your laws</a:t>
            </a:r>
            <a:r>
              <a:rPr lang="en-US" dirty="0" smtClean="0">
                <a:latin typeface="Goudy Old Style" panose="02020502050305020303" pitchFamily="18" charset="0"/>
              </a:rPr>
              <a:t>”-</a:t>
            </a:r>
            <a:r>
              <a:rPr lang="en-US" dirty="0">
                <a:latin typeface="Goudy Old Style" panose="02020502050305020303" pitchFamily="18" charset="0"/>
              </a:rPr>
              <a:t>MLK</a:t>
            </a:r>
          </a:p>
          <a:p>
            <a:pPr marL="366713" lvl="1" indent="0" eaLnBrk="1" hangingPunct="1">
              <a:buNone/>
              <a:defRPr/>
            </a:pPr>
            <a:endParaRPr lang="en-US" dirty="0">
              <a:latin typeface="Goudy Old Style" panose="02020502050305020303" pitchFamily="18" charset="0"/>
            </a:endParaRPr>
          </a:p>
          <a:p>
            <a:pPr eaLnBrk="1" hangingPunct="1">
              <a:defRPr/>
            </a:pPr>
            <a:r>
              <a:rPr lang="en-US" dirty="0">
                <a:latin typeface="Goudy Old Style" panose="02020502050305020303" pitchFamily="18" charset="0"/>
              </a:rPr>
              <a:t>King </a:t>
            </a:r>
            <a:r>
              <a:rPr lang="en-US" dirty="0" smtClean="0">
                <a:latin typeface="Goudy Old Style" panose="02020502050305020303" pitchFamily="18" charset="0"/>
              </a:rPr>
              <a:t>encourages protestors to remain </a:t>
            </a:r>
            <a:r>
              <a:rPr lang="en-US" dirty="0">
                <a:latin typeface="Goudy Old Style" panose="02020502050305020303" pitchFamily="18" charset="0"/>
              </a:rPr>
              <a:t>nonviolent in face of violence after </a:t>
            </a:r>
            <a:r>
              <a:rPr lang="en-US" i="1" dirty="0">
                <a:solidFill>
                  <a:srgbClr val="002060"/>
                </a:solidFill>
                <a:latin typeface="Goudy Old Style" panose="02020502050305020303" pitchFamily="18" charset="0"/>
              </a:rPr>
              <a:t>Brown</a:t>
            </a:r>
            <a:r>
              <a:rPr lang="en-US" dirty="0">
                <a:latin typeface="Goudy Old Style" panose="02020502050305020303" pitchFamily="18" charset="0"/>
              </a:rPr>
              <a:t> decision</a:t>
            </a:r>
            <a:endParaRPr lang="en-US" b="1" dirty="0">
              <a:solidFill>
                <a:srgbClr val="008000"/>
              </a:solidFill>
              <a:latin typeface="Goudy Old Style" panose="02020502050305020303" pitchFamily="18" charset="0"/>
            </a:endParaRPr>
          </a:p>
          <a:p>
            <a:endParaRPr lang="en-US" dirty="0">
              <a:latin typeface="Goudy Old Style" panose="02020502050305020303" pitchFamily="18" charset="0"/>
            </a:endParaRPr>
          </a:p>
        </p:txBody>
      </p:sp>
      <p:pic>
        <p:nvPicPr>
          <p:cNvPr id="4" name="Picture 5" descr="http://ts3.mm.bing.net/images/thumbnail.aspx?q=837026980142&amp;id=334e1b20cc8383d00472c95310a63b28&amp;url=http%3a%2f%2fimagodesign.net%2fblog%2fwp-content%2fuploads%2f2009%2f01%2fmlk-j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680771"/>
            <a:ext cx="2258929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3565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024687" cy="573087"/>
          </a:xfrm>
        </p:spPr>
        <p:txBody>
          <a:bodyPr/>
          <a:lstStyle/>
          <a:p>
            <a:pPr algn="ctr"/>
            <a:r>
              <a:rPr lang="en-US" b="1" u="sng" dirty="0" smtClean="0">
                <a:latin typeface="Goudy Old Style" panose="02020502050305020303" pitchFamily="18" charset="0"/>
              </a:rPr>
              <a:t>The Murder of Emmett Till</a:t>
            </a:r>
            <a:endParaRPr lang="en-US" b="1" u="sng" dirty="0">
              <a:latin typeface="Goudy Old Style" panose="0202050205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991" y="1589183"/>
            <a:ext cx="6172200" cy="4800600"/>
          </a:xfrm>
        </p:spPr>
        <p:txBody>
          <a:bodyPr/>
          <a:lstStyle/>
          <a:p>
            <a:r>
              <a:rPr lang="en-US" sz="19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Emmett Till</a:t>
            </a:r>
            <a:r>
              <a:rPr lang="en-US" sz="1900" dirty="0" smtClean="0">
                <a:latin typeface="Goudy Old Style" panose="02020502050305020303" pitchFamily="18" charset="0"/>
              </a:rPr>
              <a:t> was a 14-year-old African-American who was lynched in Mississippi in 1955, after a 21 year old white woman named </a:t>
            </a:r>
            <a:r>
              <a:rPr lang="en-US" sz="1900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Carol Bryant</a:t>
            </a:r>
            <a:r>
              <a:rPr lang="en-US" sz="1900" dirty="0" smtClean="0">
                <a:latin typeface="Goudy Old Style" panose="02020502050305020303" pitchFamily="18" charset="0"/>
              </a:rPr>
              <a:t> said she was offended by him flirting and whistling at her. </a:t>
            </a:r>
          </a:p>
          <a:p>
            <a:pPr lvl="1"/>
            <a:r>
              <a:rPr lang="en-US" sz="1900" dirty="0" smtClean="0">
                <a:latin typeface="Goudy Old Style" panose="02020502050305020303" pitchFamily="18" charset="0"/>
              </a:rPr>
              <a:t>Several nights after the store incident, Bryant's husband Roy and his half-brother J.W. Milam went armed to Till's great-uncle's house abducted the boy, beat and mutilated him before shooting him in the head and sinking his body in the Tallahatchie River. </a:t>
            </a:r>
          </a:p>
          <a:p>
            <a:pPr lvl="2"/>
            <a:r>
              <a:rPr lang="en-US" sz="1700" dirty="0" smtClean="0">
                <a:latin typeface="Goudy Old Style" panose="02020502050305020303" pitchFamily="18" charset="0"/>
              </a:rPr>
              <a:t>Three days later, Till's body was discovered and retrieved from the river.</a:t>
            </a:r>
          </a:p>
          <a:p>
            <a:pPr lvl="1"/>
            <a:r>
              <a:rPr lang="en-US" sz="1900" dirty="0" smtClean="0">
                <a:latin typeface="Goudy Old Style" panose="02020502050305020303" pitchFamily="18" charset="0"/>
              </a:rPr>
              <a:t>The brutality of his murder and the fact that his killers were acquitted drew attention to the long history of violent persecution of African Americans in the United States. </a:t>
            </a:r>
            <a:endParaRPr lang="en-US" sz="1800" dirty="0" smtClean="0"/>
          </a:p>
        </p:txBody>
      </p:sp>
      <p:pic>
        <p:nvPicPr>
          <p:cNvPr id="94210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971800"/>
            <a:ext cx="1502318" cy="2047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69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0484" name="Picture 4" descr="http://www.google.com/url?source=imgres&amp;ct=img&amp;q=http://1.bp.blogspot.com/-vpcov6QWCU0/TVQgpGTruaI/AAAAAAAAAIg/Cjm7CyWXKD8/s1600/01_till_01.jpg&amp;sa=X&amp;ei=06CbTfCeOpGP0QGCosHoAg&amp;ved=0CAQQ8wc4Kg&amp;usg=AFQjCNFOzWECiFYRY6I-aXYvSCiIEDbb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8328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http://hankeringforhistory.com/wp-content/uploads/Jet-Emmett-Till1-1024x7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13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024688" cy="5699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u="sng" dirty="0" smtClean="0">
                <a:latin typeface="Times New Roman" pitchFamily="18" charset="0"/>
                <a:cs typeface="Times New Roman" pitchFamily="18" charset="0"/>
              </a:rPr>
              <a:t>Martin Luther King and the SCLC</a:t>
            </a:r>
            <a:endParaRPr lang="en-US" altLang="en-US" dirty="0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81000" y="1680368"/>
            <a:ext cx="5181600" cy="4525963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  <a:latin typeface="Goudy Old Style" panose="02020502050305020303" pitchFamily="18" charset="0"/>
                <a:cs typeface="Times New Roman" pitchFamily="18" charset="0"/>
              </a:rPr>
              <a:t>Southern </a:t>
            </a:r>
            <a:r>
              <a:rPr lang="en-US" altLang="en-US" b="1" dirty="0" smtClean="0">
                <a:solidFill>
                  <a:srgbClr val="FF0000"/>
                </a:solidFill>
                <a:latin typeface="Goudy Old Style" panose="02020502050305020303" pitchFamily="18" charset="0"/>
                <a:cs typeface="Times New Roman" pitchFamily="18" charset="0"/>
              </a:rPr>
              <a:t>Christian Leadership Conference (SCLC</a:t>
            </a:r>
            <a:r>
              <a:rPr lang="en-US" altLang="en-US" b="1" dirty="0" smtClean="0">
                <a:solidFill>
                  <a:srgbClr val="FF0000"/>
                </a:solidFill>
                <a:latin typeface="Goudy Old Style" panose="02020502050305020303" pitchFamily="18" charset="0"/>
                <a:cs typeface="Times New Roman" pitchFamily="18" charset="0"/>
              </a:rPr>
              <a:t>) </a:t>
            </a:r>
            <a:r>
              <a:rPr lang="en-US" altLang="en-US" dirty="0" smtClean="0">
                <a:latin typeface="Goudy Old Style" panose="02020502050305020303" pitchFamily="18" charset="0"/>
                <a:cs typeface="Times New Roman" pitchFamily="18" charset="0"/>
              </a:rPr>
              <a:t>is created in 1957</a:t>
            </a:r>
            <a:endParaRPr lang="en-US" altLang="en-US" dirty="0" smtClean="0">
              <a:latin typeface="Goudy Old Style" panose="02020502050305020303" pitchFamily="18" charset="0"/>
              <a:cs typeface="Times New Roman" pitchFamily="18" charset="0"/>
            </a:endParaRPr>
          </a:p>
          <a:p>
            <a:pPr lvl="1" eaLnBrk="1" hangingPunct="1"/>
            <a:r>
              <a:rPr lang="en-US" altLang="en-US" dirty="0" smtClean="0">
                <a:latin typeface="Goudy Old Style" panose="02020502050305020303" pitchFamily="18" charset="0"/>
                <a:cs typeface="Times New Roman" pitchFamily="18" charset="0"/>
              </a:rPr>
              <a:t>Carry message of nonviolence used churches as bases, protested throughout the south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latin typeface="Goudy Old Style" panose="02020502050305020303" pitchFamily="18" charset="0"/>
              </a:rPr>
              <a:t>By 1960, </a:t>
            </a:r>
            <a:r>
              <a:rPr lang="en-US" dirty="0" smtClean="0">
                <a:latin typeface="Goudy Old Style" panose="02020502050305020303" pitchFamily="18" charset="0"/>
              </a:rPr>
              <a:t>many African-American </a:t>
            </a:r>
            <a:r>
              <a:rPr lang="en-US" dirty="0">
                <a:latin typeface="Goudy Old Style" panose="02020502050305020303" pitchFamily="18" charset="0"/>
              </a:rPr>
              <a:t>students think pace of change too </a:t>
            </a:r>
            <a:r>
              <a:rPr lang="en-US" dirty="0" smtClean="0">
                <a:latin typeface="Goudy Old Style" panose="02020502050305020303" pitchFamily="18" charset="0"/>
              </a:rPr>
              <a:t>slow so they decide to join the </a:t>
            </a:r>
            <a:r>
              <a:rPr lang="en-US" b="1" u="sng" dirty="0">
                <a:solidFill>
                  <a:srgbClr val="002060"/>
                </a:solidFill>
                <a:latin typeface="Goudy Old Style" panose="02020502050305020303" pitchFamily="18" charset="0"/>
              </a:rPr>
              <a:t>Student Nonviolent Coordinating Committee (SNCC)</a:t>
            </a:r>
            <a:r>
              <a:rPr lang="en-US" dirty="0">
                <a:solidFill>
                  <a:srgbClr val="002060"/>
                </a:solidFill>
                <a:latin typeface="Goudy Old Style" panose="02020502050305020303" pitchFamily="18" charset="0"/>
              </a:rPr>
              <a:t> </a:t>
            </a:r>
            <a:r>
              <a:rPr lang="en-US" dirty="0" smtClean="0">
                <a:latin typeface="Goudy Old Style" panose="02020502050305020303" pitchFamily="18" charset="0"/>
              </a:rPr>
              <a:t>which was a group designed to prepare college students to peacefully protest racial </a:t>
            </a:r>
            <a:r>
              <a:rPr lang="en-US" dirty="0" err="1" smtClean="0">
                <a:latin typeface="Goudy Old Style" panose="02020502050305020303" pitchFamily="18" charset="0"/>
              </a:rPr>
              <a:t>inhustice</a:t>
            </a:r>
            <a:endParaRPr lang="en-US" altLang="en-US" dirty="0" smtClean="0">
              <a:latin typeface="Goudy Old Style" panose="02020502050305020303" pitchFamily="18" charset="0"/>
              <a:cs typeface="Times New Roman" pitchFamily="18" charset="0"/>
            </a:endParaRPr>
          </a:p>
          <a:p>
            <a:pPr eaLnBrk="1" hangingPunct="1"/>
            <a:endParaRPr lang="en-US" altLang="en-US" sz="2800" dirty="0" smtClean="0"/>
          </a:p>
        </p:txBody>
      </p:sp>
      <p:pic>
        <p:nvPicPr>
          <p:cNvPr id="21508" name="Picture 5" descr="http://ts2.mm.bing.net/images/thumbnail.aspx?q=872131461489&amp;id=9cda6db74d8521203d73b807f2cc0694&amp;url=http%3a%2f%2fwww.fadedgiant.net%2fassets%2fimages%2fKing_martin_luther_1_larg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667000"/>
            <a:ext cx="2017134" cy="2552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3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7024688" cy="646113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u="sng" dirty="0" smtClean="0">
                <a:latin typeface="Goudy Old Style" panose="02020502050305020303" pitchFamily="18" charset="0"/>
                <a:cs typeface="Times New Roman" pitchFamily="18" charset="0"/>
              </a:rPr>
              <a:t>The Movement Spreads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57150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500" dirty="0">
                <a:latin typeface="Goudy Old Style" panose="02020502050305020303" pitchFamily="18" charset="0"/>
              </a:rPr>
              <a:t>SNCC adopts nonviolence, but calls for more confrontational strategy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500" dirty="0">
                <a:latin typeface="Goudy Old Style" panose="02020502050305020303" pitchFamily="18" charset="0"/>
              </a:rPr>
              <a:t>Influenced by </a:t>
            </a:r>
            <a:r>
              <a:rPr lang="en-US" sz="2500" dirty="0">
                <a:solidFill>
                  <a:srgbClr val="FF0000"/>
                </a:solidFill>
                <a:latin typeface="Goudy Old Style" panose="02020502050305020303" pitchFamily="18" charset="0"/>
              </a:rPr>
              <a:t>Congress of Racial Equality (CORE) </a:t>
            </a:r>
            <a:r>
              <a:rPr lang="en-US" sz="2500" dirty="0">
                <a:latin typeface="Goudy Old Style" panose="02020502050305020303" pitchFamily="18" charset="0"/>
              </a:rPr>
              <a:t>to use </a:t>
            </a:r>
            <a:r>
              <a:rPr lang="en-US" sz="2500" b="1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sit-ins</a:t>
            </a:r>
            <a:r>
              <a:rPr lang="en-US" sz="25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 </a:t>
            </a:r>
            <a:r>
              <a:rPr lang="en-US" sz="2500" dirty="0" smtClean="0">
                <a:latin typeface="Goudy Old Style" panose="02020502050305020303" pitchFamily="18" charset="0"/>
              </a:rPr>
              <a:t>protests where they would refuse </a:t>
            </a:r>
            <a:r>
              <a:rPr lang="en-US" sz="2500" dirty="0">
                <a:latin typeface="Goudy Old Style" panose="02020502050305020303" pitchFamily="18" charset="0"/>
              </a:rPr>
              <a:t>to leave segregated lunch counter until </a:t>
            </a:r>
            <a:r>
              <a:rPr lang="en-US" sz="2500" dirty="0" smtClean="0">
                <a:latin typeface="Goudy Old Style" panose="02020502050305020303" pitchFamily="18" charset="0"/>
              </a:rPr>
              <a:t>they were served</a:t>
            </a:r>
            <a:endParaRPr lang="en-US" sz="2500" dirty="0">
              <a:latin typeface="Goudy Old Style" panose="02020502050305020303" pitchFamily="18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500" dirty="0">
                <a:latin typeface="Goudy Old Style" panose="02020502050305020303" pitchFamily="18" charset="0"/>
              </a:rPr>
              <a:t>First sit-in at Greensboro, NC Woolworth’s shown nationwide on TV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500" dirty="0">
                <a:latin typeface="Goudy Old Style" panose="02020502050305020303" pitchFamily="18" charset="0"/>
              </a:rPr>
              <a:t>In spite of abuse, arrests, movement grows, spreads to North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500" dirty="0">
                <a:latin typeface="Goudy Old Style" panose="02020502050305020303" pitchFamily="18" charset="0"/>
              </a:rPr>
              <a:t>Late 1960, lunch counters desegregated in 48 cities in 11 states</a:t>
            </a:r>
          </a:p>
        </p:txBody>
      </p:sp>
      <p:pic>
        <p:nvPicPr>
          <p:cNvPr id="23556" name="Picture 5" descr="http://ts3.mm.bing.net/images/thumbnail.aspx?q=418316756778&amp;id=a7994b43d1b4281c9c821a9ff41a4618&amp;url=http%3a%2f%2fwww.learnnc.org%2flp%2fmedia%2fmisc%2f2009%2fcounter-sit-i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895599"/>
            <a:ext cx="2220510" cy="1731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1077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4514" name="Picture 2" descr="http://ts3.mm.bing.net/images/thumbnail.aspx?q=544700772786&amp;id=2ff912f9f59b6e5fd16c18649f6465d4&amp;url=http%3a%2f%2fwww.floridamemory.com%2fonlineclassroom%2fphotoalbum%2fcivil_rights%2frc032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2879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024688" cy="64611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u="sng" dirty="0" smtClean="0">
                <a:latin typeface="Goudy Old Style" pitchFamily="18" charset="0"/>
                <a:cs typeface="Times New Roman" pitchFamily="18" charset="0"/>
              </a:rPr>
              <a:t>The Segregation System</a:t>
            </a:r>
            <a:endParaRPr lang="en-US" altLang="en-US" dirty="0" smtClean="0">
              <a:latin typeface="Goudy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6402388" cy="5105400"/>
          </a:xfrm>
        </p:spPr>
        <p:txBody>
          <a:bodyPr/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sz="1900" b="1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The Civil Rights Act of </a:t>
            </a:r>
            <a:r>
              <a:rPr lang="en-US" sz="1900" b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1875</a:t>
            </a:r>
            <a:r>
              <a:rPr lang="en-US" sz="1900" dirty="0" smtClean="0">
                <a:latin typeface="Goudy Old Style" panose="02020502050305020303" pitchFamily="18" charset="0"/>
              </a:rPr>
              <a:t>-Also referred to as the Enforcement </a:t>
            </a:r>
            <a:r>
              <a:rPr lang="en-US" sz="1900" dirty="0">
                <a:latin typeface="Goudy Old Style" panose="02020502050305020303" pitchFamily="18" charset="0"/>
              </a:rPr>
              <a:t>Act or Force Act, </a:t>
            </a:r>
            <a:r>
              <a:rPr lang="en-US" sz="1900" dirty="0" smtClean="0">
                <a:latin typeface="Goudy Old Style" panose="02020502050305020303" pitchFamily="18" charset="0"/>
              </a:rPr>
              <a:t>guaranteed </a:t>
            </a:r>
            <a:r>
              <a:rPr lang="en-US" sz="1900" dirty="0">
                <a:latin typeface="Goudy Old Style" panose="02020502050305020303" pitchFamily="18" charset="0"/>
              </a:rPr>
              <a:t>African Americans equal treatment in public accommodations, public transportation, and prohibited exclusion from jury service. </a:t>
            </a:r>
            <a:endParaRPr lang="en-US" sz="1900" dirty="0" smtClean="0">
              <a:latin typeface="Goudy Old Style" panose="02020502050305020303" pitchFamily="18" charset="0"/>
            </a:endParaRPr>
          </a:p>
          <a:p>
            <a:pPr lvl="1" indent="-274320" eaLnBrk="1" fontAlgn="auto" hangingPunct="1">
              <a:spcAft>
                <a:spcPts val="0"/>
              </a:spcAft>
              <a:defRPr/>
            </a:pPr>
            <a:r>
              <a:rPr lang="en-US" sz="1900" dirty="0" smtClean="0">
                <a:latin typeface="Goudy Old Style" panose="02020502050305020303" pitchFamily="18" charset="0"/>
              </a:rPr>
              <a:t>The </a:t>
            </a:r>
            <a:r>
              <a:rPr lang="en-US" sz="1900" dirty="0">
                <a:latin typeface="Goudy Old Style" panose="02020502050305020303" pitchFamily="18" charset="0"/>
              </a:rPr>
              <a:t>Supreme Court ruled in 1883 that the act was unconstitutional</a:t>
            </a:r>
            <a:r>
              <a:rPr lang="en-US" sz="1900" dirty="0" smtClean="0">
                <a:latin typeface="Goudy Old Style" panose="02020502050305020303" pitchFamily="18" charset="0"/>
              </a:rPr>
              <a:t>.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US" sz="1900" b="1" dirty="0" smtClean="0">
              <a:latin typeface="Goudy Old Style" panose="02020502050305020303" pitchFamily="18" charset="0"/>
            </a:endParaRPr>
          </a:p>
          <a:p>
            <a:pPr>
              <a:defRPr/>
            </a:pPr>
            <a:r>
              <a:rPr lang="en-US" sz="1900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Plessy</a:t>
            </a:r>
            <a:r>
              <a:rPr lang="en-US" sz="1900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 v. </a:t>
            </a:r>
            <a:r>
              <a:rPr lang="en-US" sz="1900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Ferguson </a:t>
            </a:r>
            <a:r>
              <a:rPr lang="en-US" sz="1900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(1896)</a:t>
            </a:r>
            <a:r>
              <a:rPr lang="en-US" sz="1900" dirty="0" smtClean="0">
                <a:latin typeface="Goudy Old Style" panose="02020502050305020303" pitchFamily="18" charset="0"/>
              </a:rPr>
              <a:t>-A landmark constitutional law case in which the U.S. Supreme Court upheld racial segregation laws for public facilities under the doctrine of "separate but equal".</a:t>
            </a:r>
          </a:p>
          <a:p>
            <a:pPr lvl="1">
              <a:defRPr/>
            </a:pPr>
            <a:r>
              <a:rPr lang="en-US" sz="1900" dirty="0" smtClean="0">
                <a:latin typeface="Goudy Old Style" panose="02020502050305020303" pitchFamily="18" charset="0"/>
              </a:rPr>
              <a:t>These “</a:t>
            </a:r>
            <a:r>
              <a:rPr lang="en-US" sz="1900" b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Jim Crow Laws</a:t>
            </a:r>
            <a:r>
              <a:rPr lang="en-US" sz="1900" dirty="0" smtClean="0">
                <a:latin typeface="Goudy Old Style" panose="02020502050305020303" pitchFamily="18" charset="0"/>
              </a:rPr>
              <a:t>” led to a ban on interracial marriages, separate schools, street cars, waiting rooms, railroad coaches, elevators, drinking fountains, witness stands, and restrooms for “White” and “Colored” Americans </a:t>
            </a:r>
            <a:endParaRPr lang="en-US" sz="1900" dirty="0">
              <a:latin typeface="Goudy Old Style" panose="02020502050305020303" pitchFamily="18" charset="0"/>
            </a:endParaRPr>
          </a:p>
        </p:txBody>
      </p:sp>
      <p:pic>
        <p:nvPicPr>
          <p:cNvPr id="7172" name="Picture 5" descr="http://t0.gstatic.com/images?q=tbn:ANd9GcTr8RNNavbyk8AMgxFq9SiptzQ5Ygza5SJz4rV7VdoUOS07tc7Y4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895600"/>
            <a:ext cx="1377244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892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3490" name="Picture 2" descr="http://ts4.mm.bing.net/images/thumbnail.aspx?q=426099225647&amp;id=24f93c6a6c765085ba1225f1f184a297&amp;url=http%3a%2f%2fwww.d.umn.edu%2f%7emull0323%2fimages%2fatt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2926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096"/>
            <a:ext cx="9188463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5091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024688" cy="646113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u="sng" dirty="0" smtClean="0">
                <a:latin typeface="Goudy Old Style" panose="02020502050305020303" pitchFamily="18" charset="0"/>
                <a:cs typeface="Times New Roman" pitchFamily="18" charset="0"/>
              </a:rPr>
              <a:t>The Segregation System</a:t>
            </a:r>
            <a:endParaRPr lang="en-US" altLang="en-US" dirty="0" smtClean="0">
              <a:latin typeface="Goudy Old Style" panose="02020502050305020303" pitchFamily="18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626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600" smtClean="0">
                <a:latin typeface="Goudy Old Style" pitchFamily="18" charset="0"/>
              </a:rPr>
              <a:t>WWII creates job opportunities for African Americans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 smtClean="0">
                <a:latin typeface="Goudy Old Style" pitchFamily="18" charset="0"/>
              </a:rPr>
              <a:t>An increased need for able bodies fighters pressured the armed forces to end many of their discriminatory policies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600" smtClean="0">
                <a:latin typeface="Goudy Old Style" pitchFamily="18" charset="0"/>
              </a:rPr>
              <a:t>Nearly one million African Americans ended up serving in the armed forces during WWII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 smtClean="0">
                <a:latin typeface="Goudy Old Style" pitchFamily="18" charset="0"/>
              </a:rPr>
              <a:t>FDR ends government, war industries discrimination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 smtClean="0">
                <a:latin typeface="Goudy Old Style" pitchFamily="18" charset="0"/>
                <a:cs typeface="Times New Roman" pitchFamily="18" charset="0"/>
              </a:rPr>
              <a:t>Civil rights organizations fought for rights and challenged Jim Crow laws</a:t>
            </a:r>
          </a:p>
          <a:p>
            <a:pPr eaLnBrk="1" hangingPunct="1"/>
            <a:endParaRPr lang="en-US" altLang="en-US" sz="3000" smtClean="0">
              <a:latin typeface="Goudy Old Style" pitchFamily="18" charset="0"/>
            </a:endParaRPr>
          </a:p>
        </p:txBody>
      </p:sp>
      <p:pic>
        <p:nvPicPr>
          <p:cNvPr id="7172" name="Picture 5" descr="http://marchand.ucdavis.edu/lessons/fightingfor/Fight2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38400"/>
            <a:ext cx="2061796" cy="3063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078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024688" cy="64611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b="1" u="sng" dirty="0" smtClean="0">
                <a:latin typeface="Goudy Old Style" pitchFamily="18" charset="0"/>
                <a:cs typeface="Times New Roman" pitchFamily="18" charset="0"/>
              </a:rPr>
              <a:t>The Segregation System</a:t>
            </a:r>
            <a:endParaRPr lang="en-US" altLang="en-US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6172200" cy="49530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150" b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Brown v. Board of Education of Topeka </a:t>
            </a:r>
            <a:r>
              <a:rPr lang="en-US" sz="2150" b="1" u="sng" dirty="0" smtClean="0">
                <a:latin typeface="Goudy Old Style" panose="02020502050305020303" pitchFamily="18" charset="0"/>
              </a:rPr>
              <a:t>(1954)</a:t>
            </a:r>
            <a:r>
              <a:rPr lang="en-US" sz="2150" dirty="0" smtClean="0">
                <a:latin typeface="Goudy Old Style" panose="02020502050305020303" pitchFamily="18" charset="0"/>
              </a:rPr>
              <a:t>- A landmark United States Supreme Court case in which the Court declared state laws establishing separate public schools for black and white students to be unconstitutional.</a:t>
            </a:r>
          </a:p>
          <a:p>
            <a:pPr marL="69850" indent="0">
              <a:buFont typeface="Wingdings 2" pitchFamily="18" charset="2"/>
              <a:buNone/>
              <a:defRPr/>
            </a:pPr>
            <a:endParaRPr lang="en-US" sz="2150" b="1" u="sng" dirty="0" smtClean="0">
              <a:latin typeface="Goudy Old Style" panose="02020502050305020303" pitchFamily="18" charset="0"/>
            </a:endParaRPr>
          </a:p>
          <a:p>
            <a:pPr>
              <a:defRPr/>
            </a:pPr>
            <a:r>
              <a:rPr lang="en-US" sz="2150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REACTION TO THE BROWN DECISION</a:t>
            </a:r>
            <a:r>
              <a:rPr lang="en-US" sz="2150" b="1" dirty="0" smtClean="0">
                <a:latin typeface="Goudy Old Style" panose="02020502050305020303" pitchFamily="18" charset="0"/>
              </a:rPr>
              <a:t>-</a:t>
            </a:r>
            <a:endParaRPr lang="en-US" sz="2150" b="1" u="sng" dirty="0" smtClean="0">
              <a:latin typeface="Goudy Old Style" panose="02020502050305020303" pitchFamily="18" charset="0"/>
            </a:endParaRPr>
          </a:p>
          <a:p>
            <a:pPr lvl="1">
              <a:defRPr/>
            </a:pPr>
            <a:r>
              <a:rPr lang="en-US" sz="2150" dirty="0" smtClean="0">
                <a:latin typeface="Goudy Old Style" panose="02020502050305020303" pitchFamily="18" charset="0"/>
              </a:rPr>
              <a:t>Within a year, more than 500 schools have to desegregate</a:t>
            </a:r>
          </a:p>
          <a:p>
            <a:pPr lvl="1">
              <a:defRPr/>
            </a:pPr>
            <a:r>
              <a:rPr lang="en-US" sz="2150" dirty="0" smtClean="0">
                <a:latin typeface="Goudy Old Style" panose="02020502050305020303" pitchFamily="18" charset="0"/>
              </a:rPr>
              <a:t>The KKK begins to reappears and White Citizens Councils boycott businesses</a:t>
            </a:r>
          </a:p>
          <a:p>
            <a:pPr lvl="1">
              <a:defRPr/>
            </a:pPr>
            <a:r>
              <a:rPr lang="en-US" sz="2150" dirty="0" smtClean="0">
                <a:latin typeface="Goudy Old Style" panose="02020502050305020303" pitchFamily="18" charset="0"/>
              </a:rPr>
              <a:t>1955 a second ruling known as “Brown II” moved to expedite the process of de-segregation with “all deliberate speed” </a:t>
            </a:r>
          </a:p>
          <a:p>
            <a:pPr>
              <a:defRPr/>
            </a:pPr>
            <a:endParaRPr lang="en-US" sz="2200" dirty="0">
              <a:latin typeface="Goudy Old Style" panose="02020502050305020303" pitchFamily="18" charset="0"/>
            </a:endParaRP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086100"/>
            <a:ext cx="1623060" cy="1352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5662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024688" cy="64611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b="1" u="sng" dirty="0" smtClean="0">
                <a:latin typeface="Goudy Old Style" pitchFamily="18" charset="0"/>
                <a:cs typeface="Times New Roman" pitchFamily="18" charset="0"/>
              </a:rPr>
              <a:t>Crisis in Little Rock</a:t>
            </a:r>
            <a:endParaRPr lang="en-US" altLang="en-US" dirty="0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5562600" cy="4876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dirty="0" smtClean="0">
                <a:latin typeface="Goudy Old Style" pitchFamily="18" charset="0"/>
              </a:rPr>
              <a:t>Since 1948, Arkansas was slowly working on integrating state university and private groups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 smtClean="0">
                <a:latin typeface="Goudy Old Style" pitchFamily="18" charset="0"/>
              </a:rPr>
              <a:t>However, Governor Orval </a:t>
            </a:r>
            <a:r>
              <a:rPr lang="en-US" altLang="en-US" dirty="0" err="1" smtClean="0">
                <a:latin typeface="Goudy Old Style" pitchFamily="18" charset="0"/>
              </a:rPr>
              <a:t>Faubus</a:t>
            </a:r>
            <a:r>
              <a:rPr lang="en-US" altLang="en-US" dirty="0" smtClean="0">
                <a:latin typeface="Goudy Old Style" pitchFamily="18" charset="0"/>
              </a:rPr>
              <a:t> needed to gain support for his re-election so he began to close off schools to black students</a:t>
            </a:r>
          </a:p>
          <a:p>
            <a:r>
              <a:rPr lang="en-US" altLang="en-US" dirty="0" smtClean="0">
                <a:latin typeface="Goudy Old Style" pitchFamily="18" charset="0"/>
              </a:rPr>
              <a:t>Eisenhower puts the 101st Airborne Division National guard under his control and sends paratroopers to help a group of students known as the “</a:t>
            </a:r>
            <a:r>
              <a:rPr lang="en-US" altLang="en-US" dirty="0" smtClean="0">
                <a:solidFill>
                  <a:srgbClr val="FF0000"/>
                </a:solidFill>
                <a:latin typeface="Goudy Old Style" pitchFamily="18" charset="0"/>
              </a:rPr>
              <a:t>Little Rock Nine</a:t>
            </a:r>
            <a:r>
              <a:rPr lang="en-US" altLang="en-US" dirty="0" smtClean="0">
                <a:latin typeface="Goudy Old Style" pitchFamily="18" charset="0"/>
              </a:rPr>
              <a:t>” students attend class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 smtClean="0">
                <a:latin typeface="Goudy Old Style" pitchFamily="18" charset="0"/>
              </a:rPr>
              <a:t>African-American students harassed by whites at school all year</a:t>
            </a:r>
          </a:p>
          <a:p>
            <a:pPr eaLnBrk="1" hangingPunct="1">
              <a:lnSpc>
                <a:spcPct val="80000"/>
              </a:lnSpc>
            </a:pPr>
            <a:endParaRPr lang="en-US" altLang="en-US" b="1" u="sng" dirty="0" smtClean="0">
              <a:latin typeface="Goudy Old Style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b="1" u="sng" dirty="0" smtClean="0">
                <a:solidFill>
                  <a:srgbClr val="002060"/>
                </a:solidFill>
                <a:latin typeface="Goudy Old Style" pitchFamily="18" charset="0"/>
              </a:rPr>
              <a:t>1957 Civil Rights Act</a:t>
            </a:r>
            <a:r>
              <a:rPr lang="en-US" altLang="en-US" dirty="0" smtClean="0">
                <a:latin typeface="Goudy Old Style" pitchFamily="18" charset="0"/>
              </a:rPr>
              <a:t>—This act gave the Federal Government the power over schools and voting</a:t>
            </a:r>
          </a:p>
          <a:p>
            <a:endParaRPr lang="en-US" alt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154" y="3048000"/>
            <a:ext cx="1838796" cy="13668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44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39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863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73730" name="Picture 2" descr="http://www.google.com/url?source=imgres&amp;ct=img&amp;q=http://aam.govst.edu/projects/mwysocki/images/littlerock/Little_Rock_Nine_Escorting.jpg&amp;sa=X&amp;ei=zJmbTaPFBMOV0QGGw8TjAg&amp;ved=0CAQQ8wc&amp;usg=AFQjCNEYpkOF_IlMl91wa83Jh90D8oywP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819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7985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7024688" cy="64611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u="sng" smtClean="0">
                <a:latin typeface="Goudy Old Style" pitchFamily="18" charset="0"/>
                <a:cs typeface="Times New Roman" pitchFamily="18" charset="0"/>
              </a:rPr>
              <a:t>The Montgomery Bus Boycott</a:t>
            </a:r>
            <a:endParaRPr lang="en-US" altLang="en-US" smtClean="0">
              <a:latin typeface="Goudy Old Style" pitchFamily="18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28600" y="1534319"/>
            <a:ext cx="5943600" cy="4800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000" b="1" u="sng" dirty="0" smtClean="0">
                <a:latin typeface="Goudy Old Style" pitchFamily="18" charset="0"/>
              </a:rPr>
              <a:t>Early Champions of the Civil Rights Movement Included</a:t>
            </a:r>
            <a:r>
              <a:rPr lang="en-US" altLang="en-US" sz="2000" b="1" dirty="0" smtClean="0">
                <a:latin typeface="Goudy Old Style" pitchFamily="18" charset="0"/>
              </a:rPr>
              <a:t>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b="1" dirty="0" smtClean="0">
                <a:solidFill>
                  <a:srgbClr val="FF0000"/>
                </a:solidFill>
                <a:latin typeface="Goudy Old Style" pitchFamily="18" charset="0"/>
              </a:rPr>
              <a:t>Claudette Colvin</a:t>
            </a:r>
            <a:r>
              <a:rPr lang="en-US" altLang="en-US" sz="2000" dirty="0" smtClean="0">
                <a:solidFill>
                  <a:srgbClr val="FF0000"/>
                </a:solidFill>
                <a:latin typeface="Goudy Old Style" pitchFamily="18" charset="0"/>
              </a:rPr>
              <a:t> </a:t>
            </a:r>
            <a:r>
              <a:rPr lang="en-US" altLang="en-US" sz="2000" dirty="0" smtClean="0">
                <a:latin typeface="Goudy Old Style" pitchFamily="18" charset="0"/>
              </a:rPr>
              <a:t>who was fifteen years old at the time was arrested on March 2, 1955, for refusing to give up her seat on a bus in segregated Montgomery, Alabama.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>
                <a:latin typeface="Goudy Old Style" pitchFamily="18" charset="0"/>
              </a:rPr>
              <a:t>Nine months prior to Rosa Parks' famous arrest for the same offense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b="1" dirty="0" smtClean="0">
                <a:solidFill>
                  <a:srgbClr val="002060"/>
                </a:solidFill>
                <a:latin typeface="Goudy Old Style" pitchFamily="18" charset="0"/>
              </a:rPr>
              <a:t>Rosa Parks </a:t>
            </a:r>
            <a:r>
              <a:rPr lang="en-US" altLang="en-US" sz="2000" dirty="0" smtClean="0">
                <a:latin typeface="Goudy Old Style" pitchFamily="18" charset="0"/>
              </a:rPr>
              <a:t>an NAACP officer was arrested on December 1</a:t>
            </a:r>
            <a:r>
              <a:rPr lang="en-US" altLang="en-US" sz="2000" baseline="30000" dirty="0" smtClean="0">
                <a:latin typeface="Goudy Old Style" pitchFamily="18" charset="0"/>
              </a:rPr>
              <a:t>st</a:t>
            </a:r>
            <a:r>
              <a:rPr lang="en-US" altLang="en-US" sz="2000" dirty="0" smtClean="0">
                <a:latin typeface="Goudy Old Style" pitchFamily="18" charset="0"/>
              </a:rPr>
              <a:t>, 1955 and received national attention for refusing to give up seat on bus and move to the back of the bus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>
                <a:latin typeface="Goudy Old Style" pitchFamily="18" charset="0"/>
              </a:rPr>
              <a:t>After her arrest the Montgomery Improvement Association formed, organizes bus boycott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latin typeface="Goudy Old Style" pitchFamily="18" charset="0"/>
              </a:rPr>
              <a:t>They elect 26-year-old Baptist pastor </a:t>
            </a:r>
            <a:r>
              <a:rPr lang="en-US" altLang="en-US" sz="2000" b="1" dirty="0" smtClean="0">
                <a:solidFill>
                  <a:srgbClr val="FF0000"/>
                </a:solidFill>
                <a:latin typeface="Goudy Old Style" pitchFamily="18" charset="0"/>
              </a:rPr>
              <a:t>Martin Luther King, Jr.</a:t>
            </a:r>
            <a:r>
              <a:rPr lang="en-US" altLang="en-US" sz="2000" dirty="0" smtClean="0">
                <a:latin typeface="Goudy Old Style" pitchFamily="18" charset="0"/>
              </a:rPr>
              <a:t> as their leader</a:t>
            </a:r>
          </a:p>
          <a:p>
            <a:endParaRPr lang="en-US" altLang="en-US" dirty="0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819400"/>
            <a:ext cx="1974850" cy="223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656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6678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90</TotalTime>
  <Words>829</Words>
  <Application>Microsoft Office PowerPoint</Application>
  <PresentationFormat>On-screen Show (4:3)</PresentationFormat>
  <Paragraphs>56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Adjacency</vt:lpstr>
      <vt:lpstr>Chapter 21-Section 1-Taking on Segregation</vt:lpstr>
      <vt:lpstr>The Segregation System</vt:lpstr>
      <vt:lpstr>The Segregation System</vt:lpstr>
      <vt:lpstr>The Segregation System</vt:lpstr>
      <vt:lpstr>Crisis in Little Rock</vt:lpstr>
      <vt:lpstr>PowerPoint Presentation</vt:lpstr>
      <vt:lpstr>PowerPoint Presentation</vt:lpstr>
      <vt:lpstr>The Montgomery Bus Boycott</vt:lpstr>
      <vt:lpstr>PowerPoint Presentation</vt:lpstr>
      <vt:lpstr>PowerPoint Presentation</vt:lpstr>
      <vt:lpstr>PowerPoint Presentation</vt:lpstr>
      <vt:lpstr>PowerPoint Presentation</vt:lpstr>
      <vt:lpstr>Martin Luther King and the SCLC</vt:lpstr>
      <vt:lpstr>The Murder of Emmett Till</vt:lpstr>
      <vt:lpstr>PowerPoint Presentation</vt:lpstr>
      <vt:lpstr>PowerPoint Presentation</vt:lpstr>
      <vt:lpstr>Martin Luther King and the SCLC</vt:lpstr>
      <vt:lpstr>The Movement Spreads</vt:lpstr>
      <vt:lpstr>PowerPoint Presentation</vt:lpstr>
      <vt:lpstr>PowerPoint Presentation</vt:lpstr>
      <vt:lpstr>PowerPoint Presentation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21-Section 1-Taking on Segregation</dc:title>
  <dc:creator>Windows User</dc:creator>
  <cp:lastModifiedBy>Windows User</cp:lastModifiedBy>
  <cp:revision>3</cp:revision>
  <dcterms:created xsi:type="dcterms:W3CDTF">2018-05-15T14:41:54Z</dcterms:created>
  <dcterms:modified xsi:type="dcterms:W3CDTF">2018-05-15T16:12:02Z</dcterms:modified>
</cp:coreProperties>
</file>