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56" r:id="rId13"/>
    <p:sldId id="257" r:id="rId14"/>
    <p:sldId id="259" r:id="rId15"/>
    <p:sldId id="260" r:id="rId16"/>
    <p:sldId id="258" r:id="rId17"/>
    <p:sldId id="261" r:id="rId18"/>
    <p:sldId id="274" r:id="rId19"/>
    <p:sldId id="275" r:id="rId20"/>
    <p:sldId id="262" r:id="rId21"/>
    <p:sldId id="265" r:id="rId22"/>
    <p:sldId id="264" r:id="rId23"/>
    <p:sldId id="266" r:id="rId24"/>
    <p:sldId id="267" r:id="rId25"/>
    <p:sldId id="268" r:id="rId26"/>
    <p:sldId id="269" r:id="rId27"/>
    <p:sldId id="276" r:id="rId28"/>
    <p:sldId id="277" r:id="rId29"/>
    <p:sldId id="278" r:id="rId30"/>
    <p:sldId id="270" r:id="rId31"/>
    <p:sldId id="271" r:id="rId32"/>
    <p:sldId id="272" r:id="rId33"/>
    <p:sldId id="273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187D6-F50E-47E5-AE53-7CFA3BF949E4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3756F-B833-4810-A651-71B64A097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67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DB33A-D7A7-4498-B997-308E9F68381C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D1825-685F-4217-B048-026B524D1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75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21B22-CE48-48EC-8F01-3B5C29BD14BC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3286A-9AD1-4A05-BE15-DAEA51BEE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5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6D98CAC-2D67-4F0B-9A8E-A599D811D652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BD9EAF0-FED7-4060-8E9D-6F5ABFEBE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58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3F432-04B8-4688-B4FC-1030AA95F514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58D13-0374-42A0-988B-A40CB3BD0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10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8ED80-158D-4529-B560-983AF2C1C39A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C2D52-5747-4C91-90DF-061E6CD92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59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335D1-68E2-4DA0-B7FC-E43B7B3163D6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8CDD1-B285-4820-A3CE-7FD17BDD5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5FBF7D5-77F6-47BB-A738-A3459A8779EB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2571402-7432-4957-8F15-E67273909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67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A84ED-4E82-42E0-AFA4-50DEEC8E8588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B046D-344D-435C-989F-1F08FCB41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43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traight Connector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C44D658-DBD4-4EB1-BAAC-9AE84237F480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2ECEF2F-A755-41F4-BA0A-AF1884E50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039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E24A3F5-C69F-4414-96E1-1108E3FC5151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BA7140A-B3DB-4F0A-8676-CFFB49D8B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73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6B2187-5F39-470B-A8E8-410DEE52B445}" type="datetimeFigureOut">
              <a:rPr lang="en-US"/>
              <a:pPr>
                <a:defRPr/>
              </a:pPr>
              <a:t>12/17/2018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3C76CC-9B40-48DB-9AD2-A968C73FE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06" r:id="rId4"/>
    <p:sldLayoutId id="2147483807" r:id="rId5"/>
    <p:sldLayoutId id="2147483814" r:id="rId6"/>
    <p:sldLayoutId id="2147483808" r:id="rId7"/>
    <p:sldLayoutId id="2147483815" r:id="rId8"/>
    <p:sldLayoutId id="2147483816" r:id="rId9"/>
    <p:sldLayoutId id="2147483809" r:id="rId10"/>
    <p:sldLayoutId id="214748381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ingroomcandidate.org/commercials/2008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youtube.com/watch?v=Z8uciOw8CcU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270towin.com/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Framers Plans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Chapter 13-Section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8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b="1" u="sng" dirty="0" smtClean="0"/>
              <a:t>The Election of 1800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52400" y="1666544"/>
            <a:ext cx="5334000" cy="46482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b="1" u="sng" dirty="0">
                <a:solidFill>
                  <a:srgbClr val="FF0000"/>
                </a:solidFill>
              </a:rPr>
              <a:t>Produced Three New Elements</a:t>
            </a:r>
            <a:r>
              <a:rPr lang="en-US" b="1" dirty="0"/>
              <a:t>: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400" dirty="0"/>
              <a:t>1.) Party nominations for President and Vice President</a:t>
            </a:r>
          </a:p>
          <a:p>
            <a:pPr lvl="1">
              <a:buFont typeface="Arial" pitchFamily="34" charset="0"/>
              <a:buChar char="–"/>
              <a:defRPr/>
            </a:pPr>
            <a:endParaRPr lang="en-US" sz="2400" dirty="0"/>
          </a:p>
          <a:p>
            <a:pPr lvl="1">
              <a:buFont typeface="Arial" pitchFamily="34" charset="0"/>
              <a:buChar char="–"/>
              <a:defRPr/>
            </a:pPr>
            <a:r>
              <a:rPr lang="en-US" sz="2400" dirty="0"/>
              <a:t>2.) Nomination for candidates for presidential electors in state’s who pledged their votes for their party</a:t>
            </a:r>
          </a:p>
          <a:p>
            <a:pPr lvl="1">
              <a:buFont typeface="Arial" pitchFamily="34" charset="0"/>
              <a:buChar char="–"/>
              <a:defRPr/>
            </a:pPr>
            <a:endParaRPr lang="en-US" sz="2400" dirty="0"/>
          </a:p>
          <a:p>
            <a:pPr lvl="1">
              <a:buFont typeface="Arial" pitchFamily="34" charset="0"/>
              <a:buChar char="–"/>
              <a:defRPr/>
            </a:pPr>
            <a:r>
              <a:rPr lang="en-US" sz="2400" dirty="0"/>
              <a:t>3.) Automatic casting of votes in line with the pledges</a:t>
            </a:r>
          </a:p>
        </p:txBody>
      </p:sp>
      <p:pic>
        <p:nvPicPr>
          <p:cNvPr id="11269" name="Picture 6" descr="http://i43.tower.com/images/mm100737412/adams-vs-jefferson-tumultuous-election-1800-john-ferling-paperback-cover-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15135"/>
            <a:ext cx="2819400" cy="398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79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b="1" u="sng" dirty="0" smtClean="0"/>
              <a:t>The 12</a:t>
            </a:r>
            <a:r>
              <a:rPr lang="en-US" altLang="en-US" sz="4000" b="1" u="sng" baseline="30000" dirty="0" smtClean="0"/>
              <a:t>th</a:t>
            </a:r>
            <a:r>
              <a:rPr lang="en-US" altLang="en-US" sz="4000" b="1" u="sng" dirty="0" smtClean="0"/>
              <a:t> Amendment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1000" y="2057400"/>
            <a:ext cx="4876800" cy="4495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002060"/>
                </a:solidFill>
              </a:rPr>
              <a:t>12</a:t>
            </a:r>
            <a:r>
              <a:rPr lang="en-US" baseline="30000" dirty="0" smtClean="0">
                <a:solidFill>
                  <a:srgbClr val="002060"/>
                </a:solidFill>
              </a:rPr>
              <a:t>th</a:t>
            </a:r>
            <a:r>
              <a:rPr lang="en-US" dirty="0" smtClean="0">
                <a:solidFill>
                  <a:srgbClr val="002060"/>
                </a:solidFill>
              </a:rPr>
              <a:t> Amendment </a:t>
            </a:r>
            <a:r>
              <a:rPr lang="en-US" dirty="0" smtClean="0"/>
              <a:t>was added to Constitution in 1804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It separated the presidential and vice presidential offices during elections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One set of ballots would be cast for President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One set of ballots was cast for Vice President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Same system that exists today</a:t>
            </a:r>
          </a:p>
        </p:txBody>
      </p:sp>
      <p:pic>
        <p:nvPicPr>
          <p:cNvPr id="1026" name="Picture 2" descr="http://4.bp.blogspot.com/-FKf0h4ycBLg/TtuTrn0DwVI/AAAAAAAAJSY/893acT_e46k/s400/presidential+election+of+1804+Thomas+Jefferson+victo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667000"/>
            <a:ext cx="3276600" cy="318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97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>Presidential Nominations</a:t>
            </a:r>
            <a:endParaRPr lang="en-US" sz="4400" dirty="0"/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r>
              <a:rPr lang="en-US" dirty="0" smtClean="0"/>
              <a:t>Chapter 13 Section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7467600" cy="3200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/>
              <a:t>Does the nominating system allow Americans to choose the best candidates for president?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u="sng" dirty="0" smtClean="0"/>
              <a:t>Presidential Primaries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51054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b="1" u="sng" dirty="0" smtClean="0">
                <a:solidFill>
                  <a:srgbClr val="FF0000"/>
                </a:solidFill>
              </a:rPr>
              <a:t>Presidential </a:t>
            </a:r>
            <a:r>
              <a:rPr lang="en-US" b="1" u="sng" dirty="0" smtClean="0">
                <a:solidFill>
                  <a:srgbClr val="FF0000"/>
                </a:solidFill>
              </a:rPr>
              <a:t>Primary</a:t>
            </a:r>
            <a:r>
              <a:rPr lang="en-US" b="1" dirty="0" smtClean="0"/>
              <a:t>-</a:t>
            </a:r>
            <a:endParaRPr lang="en-US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An election in which a party’s voters </a:t>
            </a:r>
          </a:p>
          <a:p>
            <a:pPr marL="1074420" lvl="2" indent="-34290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+mj-lt"/>
              <a:buAutoNum type="arabicPeriod"/>
              <a:defRPr/>
            </a:pPr>
            <a:r>
              <a:rPr lang="en-US" sz="2400" dirty="0" smtClean="0"/>
              <a:t>Choose some or all of the State party organization’s delegates to their party’s national convention</a:t>
            </a:r>
          </a:p>
          <a:p>
            <a:pPr marL="1074420" lvl="2" indent="-34290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+mj-lt"/>
              <a:buAutoNum type="arabicPeriod"/>
              <a:defRPr/>
            </a:pPr>
            <a:r>
              <a:rPr lang="en-US" sz="2400" dirty="0" smtClean="0"/>
              <a:t>Express a preference among various contenders for their party’s presidential nomination</a:t>
            </a:r>
          </a:p>
          <a:p>
            <a:pPr marL="9144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/>
          </a:p>
          <a:p>
            <a:pPr marL="9144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1074420" lvl="2" indent="-34290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+mj-lt"/>
              <a:buAutoNum type="arabicPeriod"/>
              <a:defRPr/>
            </a:pPr>
            <a:endParaRPr lang="en-US" dirty="0"/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3962400" y="4464050"/>
            <a:ext cx="1600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257" y="2895600"/>
            <a:ext cx="2780844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u="sng" dirty="0" smtClean="0"/>
              <a:t>Caucuses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267200" cy="49530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A closed meeting of members of a political party who gather to select delegates to the national convention.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The Iowa caucuses generally get the most attention, largely because they are now the first delegate-selection event held in every presidential election season.</a:t>
            </a:r>
            <a:endParaRPr lang="en-US" dirty="0"/>
          </a:p>
        </p:txBody>
      </p:sp>
      <p:pic>
        <p:nvPicPr>
          <p:cNvPr id="12292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286000"/>
            <a:ext cx="3657600" cy="2444750"/>
          </a:xfrm>
        </p:spPr>
      </p:pic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5029200" y="4844256"/>
            <a:ext cx="335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/>
              <a:t>Iowa Caucus,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u="sng" dirty="0" smtClean="0"/>
              <a:t>National Conventions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410200" cy="487362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Both the Republicans and Democrats use National Conventions as their parties nominating device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Both parties picked the time and the place to hold their convention</a:t>
            </a:r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dirty="0" smtClean="0"/>
              <a:t>2012 Presidential Election</a:t>
            </a:r>
          </a:p>
          <a:p>
            <a:pPr marL="1188720" lvl="3" indent="-182880" eaLnBrk="1" fontAlgn="auto" hangingPunct="1"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"/>
              <a:buChar char=""/>
              <a:defRPr/>
            </a:pPr>
            <a:r>
              <a:rPr lang="en-US" dirty="0" smtClean="0"/>
              <a:t>Republic National Convention–Tampa, Florida</a:t>
            </a:r>
          </a:p>
          <a:p>
            <a:pPr marL="731520" lvl="2" indent="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     </a:t>
            </a:r>
            <a:r>
              <a:rPr lang="en-US" dirty="0" smtClean="0">
                <a:solidFill>
                  <a:srgbClr val="FF0000"/>
                </a:solidFill>
              </a:rPr>
              <a:t>Republican National Convention</a:t>
            </a:r>
          </a:p>
          <a:p>
            <a:pPr marL="1188720" lvl="3" indent="-182880" eaLnBrk="1" fontAlgn="auto" hangingPunct="1">
              <a:spcAft>
                <a:spcPts val="0"/>
              </a:spcAft>
              <a:buClr>
                <a:schemeClr val="accent1">
                  <a:tint val="60000"/>
                </a:schemeClr>
              </a:buClr>
              <a:buFont typeface="Wingdings"/>
              <a:buChar char=""/>
              <a:defRPr/>
            </a:pPr>
            <a:r>
              <a:rPr lang="en-US" dirty="0" smtClean="0"/>
              <a:t>Democrat National Convention–Charlotte, North Carolina </a:t>
            </a:r>
            <a:r>
              <a:rPr lang="en-US" dirty="0" smtClean="0">
                <a:solidFill>
                  <a:srgbClr val="002060"/>
                </a:solidFill>
              </a:rPr>
              <a:t>Democratic National Convention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Each state is given a certain number of delegates to represent the state.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2438400"/>
            <a:ext cx="23590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u="sng" dirty="0" smtClean="0"/>
              <a:t>Securing the Nomination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3820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2200" b="1" u="sng" dirty="0" smtClean="0">
                <a:solidFill>
                  <a:srgbClr val="002060"/>
                </a:solidFill>
              </a:rPr>
              <a:t>The National Conventions </a:t>
            </a:r>
            <a:r>
              <a:rPr lang="en-US" sz="2200" b="1" u="sng" dirty="0">
                <a:solidFill>
                  <a:srgbClr val="002060"/>
                </a:solidFill>
              </a:rPr>
              <a:t>H</a:t>
            </a:r>
            <a:r>
              <a:rPr lang="en-US" sz="2200" b="1" u="sng" dirty="0" smtClean="0">
                <a:solidFill>
                  <a:srgbClr val="002060"/>
                </a:solidFill>
              </a:rPr>
              <a:t>ave </a:t>
            </a:r>
            <a:r>
              <a:rPr lang="en-US" sz="2200" b="1" u="sng" dirty="0">
                <a:solidFill>
                  <a:srgbClr val="002060"/>
                </a:solidFill>
              </a:rPr>
              <a:t>T</a:t>
            </a:r>
            <a:r>
              <a:rPr lang="en-US" sz="2200" b="1" u="sng" dirty="0" smtClean="0">
                <a:solidFill>
                  <a:srgbClr val="002060"/>
                </a:solidFill>
              </a:rPr>
              <a:t>hree </a:t>
            </a:r>
            <a:r>
              <a:rPr lang="en-US" sz="2200" b="1" u="sng" dirty="0">
                <a:solidFill>
                  <a:srgbClr val="002060"/>
                </a:solidFill>
              </a:rPr>
              <a:t>M</a:t>
            </a:r>
            <a:r>
              <a:rPr lang="en-US" sz="2200" b="1" u="sng" dirty="0" smtClean="0">
                <a:solidFill>
                  <a:srgbClr val="002060"/>
                </a:solidFill>
              </a:rPr>
              <a:t>ajor </a:t>
            </a:r>
            <a:r>
              <a:rPr lang="en-US" sz="2200" b="1" u="sng" dirty="0">
                <a:solidFill>
                  <a:srgbClr val="002060"/>
                </a:solidFill>
              </a:rPr>
              <a:t>G</a:t>
            </a:r>
            <a:r>
              <a:rPr lang="en-US" sz="2200" b="1" u="sng" dirty="0" smtClean="0">
                <a:solidFill>
                  <a:srgbClr val="002060"/>
                </a:solidFill>
              </a:rPr>
              <a:t>oals</a:t>
            </a:r>
            <a:r>
              <a:rPr lang="en-US" sz="2200" b="1" dirty="0" smtClean="0"/>
              <a:t>:</a:t>
            </a:r>
          </a:p>
          <a:p>
            <a:pPr marL="82296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 smtClean="0"/>
              <a:t>Naming the party’s presidential and vice-presidential candidates</a:t>
            </a:r>
          </a:p>
          <a:p>
            <a:pPr marL="36576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200" dirty="0" smtClean="0"/>
          </a:p>
          <a:p>
            <a:pPr marL="822960" lvl="1" indent="-457200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US" sz="2200" dirty="0" smtClean="0"/>
              <a:t>Bringing the various factions and the leading personalities in the party together in one place for a common purpose</a:t>
            </a:r>
          </a:p>
          <a:p>
            <a:pPr marL="36576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200" dirty="0" smtClean="0"/>
          </a:p>
          <a:p>
            <a:pPr marL="822960" lvl="1" indent="-457200" eaLnBrk="1" fontAlgn="auto" hangingPunct="1"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US" sz="2200" dirty="0" smtClean="0"/>
              <a:t>Adopting the party’s platform – it formal statement of basic principles, stands on major policy matters, and objectives for the campaign and beyond.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838"/>
            <a:ext cx="9144000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975"/>
            <a:ext cx="914400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99247" y="2248347"/>
            <a:ext cx="4329953" cy="387781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 smtClean="0">
                <a:solidFill>
                  <a:srgbClr val="002060"/>
                </a:solidFill>
              </a:rPr>
              <a:t>Presidential Elector</a:t>
            </a:r>
          </a:p>
          <a:p>
            <a:pPr eaLnBrk="1" hangingPunct="1"/>
            <a:r>
              <a:rPr lang="en-US" altLang="en-US" sz="4400" dirty="0" smtClean="0">
                <a:solidFill>
                  <a:srgbClr val="FF0000"/>
                </a:solidFill>
              </a:rPr>
              <a:t>Electoral Vote</a:t>
            </a:r>
          </a:p>
          <a:p>
            <a:pPr eaLnBrk="1" hangingPunct="1"/>
            <a:r>
              <a:rPr lang="en-US" altLang="en-US" sz="4400" dirty="0" smtClean="0">
                <a:solidFill>
                  <a:srgbClr val="002060"/>
                </a:solidFill>
              </a:rPr>
              <a:t>Electoral College</a:t>
            </a:r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b="1" u="sng" dirty="0" smtClean="0"/>
              <a:t>Key Terms</a:t>
            </a:r>
          </a:p>
        </p:txBody>
      </p:sp>
      <p:pic>
        <p:nvPicPr>
          <p:cNvPr id="4" name="Picture 3" descr="https://c2.staticflickr.com/8/7130/8168357985_df712dee7d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90800"/>
            <a:ext cx="3823317" cy="307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5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42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>The Presidential election</a:t>
            </a:r>
            <a:endParaRPr lang="en-US" sz="4400" dirty="0"/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105400"/>
            <a:ext cx="6172200" cy="590550"/>
          </a:xfrm>
        </p:spPr>
        <p:txBody>
          <a:bodyPr/>
          <a:lstStyle/>
          <a:p>
            <a:pPr eaLnBrk="1" hangingPunct="1"/>
            <a:r>
              <a:rPr lang="en-US" dirty="0" smtClean="0"/>
              <a:t>Chapter 13 Section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7467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/>
              <a:t>Does the election process serve the goals of American democracy today?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/>
              <a:t>The Presidential Campaign</a:t>
            </a:r>
            <a:endParaRPr lang="en-US" b="1" u="sng" dirty="0"/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79725"/>
            <a:ext cx="2400300" cy="1900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843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096000" cy="4873625"/>
          </a:xfrm>
        </p:spPr>
        <p:txBody>
          <a:bodyPr/>
          <a:lstStyle/>
          <a:p>
            <a:pPr eaLnBrk="1" hangingPunct="1"/>
            <a:r>
              <a:rPr lang="en-US" dirty="0" smtClean="0"/>
              <a:t>The campaign itself it organized chaos</a:t>
            </a:r>
          </a:p>
          <a:p>
            <a:pPr lvl="1" eaLnBrk="1" hangingPunct="1"/>
            <a:r>
              <a:rPr lang="en-US" dirty="0" smtClean="0"/>
              <a:t>Candidates work to show their “best side” and take negative jabs to their opponents.</a:t>
            </a:r>
          </a:p>
          <a:p>
            <a:pPr lvl="2" eaLnBrk="1" hangingPunct="1"/>
            <a:r>
              <a:rPr lang="en-US" dirty="0" smtClean="0">
                <a:hlinkClick r:id="rId3"/>
              </a:rPr>
              <a:t>Television Campaign Ads</a:t>
            </a:r>
            <a:endParaRPr lang="en-US" dirty="0" smtClean="0"/>
          </a:p>
          <a:p>
            <a:pPr lvl="1" eaLnBrk="1" hangingPunct="1"/>
            <a:r>
              <a:rPr lang="en-US" dirty="0" smtClean="0"/>
              <a:t>Both campaigns focus much of their efforts on </a:t>
            </a:r>
            <a:r>
              <a:rPr lang="en-US" b="1" dirty="0" smtClean="0">
                <a:solidFill>
                  <a:srgbClr val="FF0000"/>
                </a:solidFill>
              </a:rPr>
              <a:t>swing voters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 people who have not made up their mind on who to vote for.</a:t>
            </a:r>
          </a:p>
          <a:p>
            <a:pPr lvl="1" eaLnBrk="1" hangingPunct="1"/>
            <a:r>
              <a:rPr lang="en-US" dirty="0" smtClean="0"/>
              <a:t>Would-be-presidents also target the </a:t>
            </a:r>
            <a:r>
              <a:rPr lang="en-US" b="1" dirty="0" smtClean="0">
                <a:solidFill>
                  <a:srgbClr val="002060"/>
                </a:solidFill>
              </a:rPr>
              <a:t>battleground states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– those states in which the outcome is “too close to call” and either candidate can win.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/>
              <a:t>The Presidential campaign-Debates</a:t>
            </a:r>
            <a:endParaRPr lang="en-US" b="1" u="sng" dirty="0"/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candidates agree to hold debates</a:t>
            </a:r>
          </a:p>
          <a:p>
            <a:pPr lvl="1" eaLnBrk="1" hangingPunct="1"/>
            <a:r>
              <a:rPr lang="en-US" smtClean="0"/>
              <a:t>Both sides will present and argue over issues that are crucial to the United States.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z="2000" smtClean="0">
                <a:hlinkClick r:id="rId2"/>
              </a:rPr>
              <a:t>Obama v. McCain debate</a:t>
            </a:r>
            <a:endParaRPr lang="en-US" sz="2000" smtClean="0"/>
          </a:p>
        </p:txBody>
      </p:sp>
      <p:pic>
        <p:nvPicPr>
          <p:cNvPr id="19460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752600"/>
            <a:ext cx="3638550" cy="2468563"/>
          </a:xfrm>
        </p:spPr>
      </p:pic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4343400" y="4267200"/>
            <a:ext cx="3657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/>
              <a:t>Kennedy v. Nixon Debate </a:t>
            </a:r>
            <a:r>
              <a:rPr lang="en-US" dirty="0" smtClean="0"/>
              <a:t> </a:t>
            </a:r>
            <a:endParaRPr lang="en-US" dirty="0"/>
          </a:p>
          <a:p>
            <a:pPr algn="ctr" eaLnBrk="1" hangingPunct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televised Presidential debate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/>
              <a:t>The Election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When people vote in the presidential election, they do not cast a vote directly for one of the candidates, instead, they vote for presidential electors.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002060"/>
                </a:solidFill>
              </a:rPr>
              <a:t>electoral college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elects the President of the United States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The electors are chosen by popular vote in every State on the same day everywhere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The Tuesday after the first Monday in November every fourth year.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2012 presidential election is set for November 6, 2012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2016 presidential election is set for November 15, 2016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2020 presidential election is set for November 3, 2020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/>
              <a:t>Counting the Electoral Votes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962400" cy="457200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>
                <a:hlinkClick r:id="rId2"/>
              </a:rPr>
              <a:t>270 Electoral Votes to </a:t>
            </a:r>
            <a:r>
              <a:rPr lang="en-US" dirty="0">
                <a:hlinkClick r:id="rId2"/>
              </a:rPr>
              <a:t>W</a:t>
            </a:r>
            <a:r>
              <a:rPr lang="en-US" dirty="0" smtClean="0">
                <a:hlinkClick r:id="rId2"/>
              </a:rPr>
              <a:t>in</a:t>
            </a: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600200"/>
            <a:ext cx="3657600" cy="457200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The electors meet in their respective State capitals on the Monday after the second Wednesday in December.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Electors, then, cast their votes, sign their ballots and are sent to the President of the Senate.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Who wins the majority of the electoral votes becomes president.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dirty="0"/>
          </a:p>
        </p:txBody>
      </p:sp>
      <p:pic>
        <p:nvPicPr>
          <p:cNvPr id="2150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" y="2514600"/>
            <a:ext cx="40528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happens if no candidate wins </a:t>
            </a:r>
            <a:r>
              <a:rPr lang="en-US" u="sng" dirty="0" smtClean="0"/>
              <a:t>the majority of electoral votes?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Candidates need 270 out of the 538 electoral votes to win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If this does not happen:</a:t>
            </a:r>
          </a:p>
          <a:p>
            <a:pPr marL="36576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400" dirty="0" smtClean="0"/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sz="2400" dirty="0" smtClean="0"/>
              <a:t>The House of Representatives chooses the president among the top three candidates voted on by the electoral college</a:t>
            </a:r>
          </a:p>
          <a:p>
            <a:pPr marL="731520" lvl="2" indent="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None/>
              <a:defRPr/>
            </a:pPr>
            <a:endParaRPr lang="en-US" sz="2400" dirty="0" smtClean="0"/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sz="2400" dirty="0" smtClean="0"/>
              <a:t>The Senate will choose the vice-presidential candidate among the top two candidates</a:t>
            </a:r>
          </a:p>
          <a:p>
            <a:pPr marL="731520" lvl="2" indent="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u="sng" dirty="0" smtClean="0"/>
              <a:t>PRESIDENTIAL INNAUGURATION</a:t>
            </a:r>
            <a:endParaRPr lang="en-US" b="1" u="sng" dirty="0"/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smtClean="0"/>
              <a:t>After all of the votes have been counted, the President of the United States is sworn into office on January 20</a:t>
            </a:r>
            <a:r>
              <a:rPr lang="en-US" baseline="30000" smtClean="0"/>
              <a:t>th </a:t>
            </a:r>
            <a:r>
              <a:rPr lang="en-US" smtClean="0"/>
              <a:t> on the steps of the Capitol.</a:t>
            </a:r>
          </a:p>
          <a:p>
            <a:pPr lvl="1"/>
            <a:r>
              <a:rPr lang="en-US" smtClean="0"/>
              <a:t>Prior to the 20</a:t>
            </a:r>
            <a:r>
              <a:rPr lang="en-US" baseline="30000" smtClean="0"/>
              <a:t>th</a:t>
            </a:r>
            <a:r>
              <a:rPr lang="en-US" smtClean="0"/>
              <a:t> Amendment, the President was sworn in on March 4</a:t>
            </a:r>
            <a:r>
              <a:rPr lang="en-US" baseline="30000" smtClean="0"/>
              <a:t>th</a:t>
            </a:r>
            <a:r>
              <a:rPr lang="en-US" smtClean="0"/>
              <a:t> </a:t>
            </a:r>
          </a:p>
          <a:p>
            <a:pPr lvl="1"/>
            <a:r>
              <a:rPr lang="en-US" smtClean="0"/>
              <a:t>The President of the United States is sworn in by the Chief Justice of the Supreme Court (Oath of Office).</a:t>
            </a:r>
          </a:p>
          <a:p>
            <a:pPr lvl="2"/>
            <a:r>
              <a:rPr lang="en-US" smtClean="0"/>
              <a:t>“I (name of president) do solemnly swear that I will faithfully execute the office of President of the United States, and will to the best of my ability, preserve, protect, and defend the Constitution of the United States.</a:t>
            </a:r>
          </a:p>
          <a:p>
            <a:pPr lvl="3"/>
            <a:r>
              <a:rPr lang="en-US" smtClean="0"/>
              <a:t>Usually it is followed by “so help me god” and the playing of  “Hail to the Chief”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u="sng" dirty="0" smtClean="0"/>
              <a:t>PRESIDENTIAL INNAUGURATION</a:t>
            </a:r>
            <a:endParaRPr lang="en-US" b="1" u="sng" dirty="0"/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n-US" smtClean="0"/>
              <a:t>After the President is sworn into office, it is usually followed by a speech, a parade, and many celebrations throughout the day.  </a:t>
            </a:r>
          </a:p>
        </p:txBody>
      </p:sp>
      <p:pic>
        <p:nvPicPr>
          <p:cNvPr id="24580" name="Picture 3" descr="sjkj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0"/>
            <a:ext cx="5943600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2575"/>
            <a:ext cx="7467600" cy="715962"/>
          </a:xfrm>
        </p:spPr>
        <p:txBody>
          <a:bodyPr/>
          <a:lstStyle/>
          <a:p>
            <a:pPr algn="ctr">
              <a:defRPr/>
            </a:pPr>
            <a:r>
              <a:rPr lang="en-US" b="1" u="sng" dirty="0" smtClean="0"/>
              <a:t>PRESIDENTIAL INNAUGURATION</a:t>
            </a:r>
            <a:endParaRPr lang="en-US" b="1" u="sng" dirty="0"/>
          </a:p>
        </p:txBody>
      </p:sp>
      <p:pic>
        <p:nvPicPr>
          <p:cNvPr id="25603" name="Content Placeholder 3" descr="BUSH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447800"/>
            <a:ext cx="38100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4" name="Picture 4" descr="CLINT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3886200" cy="248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5605" name="Picture 5" descr="JF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38100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5606" name="Picture 6" descr="OBAM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90988"/>
            <a:ext cx="3886200" cy="2157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b="1" u="sng" dirty="0" smtClean="0"/>
              <a:t>Original Provisions</a:t>
            </a:r>
          </a:p>
        </p:txBody>
      </p:sp>
      <p:sp>
        <p:nvSpPr>
          <p:cNvPr id="4099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685800" y="2133600"/>
            <a:ext cx="4191000" cy="4572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The Framer’s gave more time to the matter of  choosing a president then any other matter 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Originally they couldn’t decide if Congress should choose or give the direct vote to the people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Congressional selection was eventually chosen</a:t>
            </a:r>
          </a:p>
        </p:txBody>
      </p:sp>
      <p:pic>
        <p:nvPicPr>
          <p:cNvPr id="4101" name="Picture 6" descr="http://www.minnpost.com/_asset/0sd9mm/mp_main_wide/SigningConstitutionChristy4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95600"/>
            <a:ext cx="3390900" cy="242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10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/>
              <a:t>Flaws in the Electoral College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The winner of the popular vote is not guaranteed the presidency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/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Electors are not required to vote in </a:t>
            </a:r>
            <a:r>
              <a:rPr lang="en-US" u="sng" dirty="0" smtClean="0"/>
              <a:t>accord</a:t>
            </a:r>
            <a:r>
              <a:rPr lang="en-US" dirty="0" smtClean="0"/>
              <a:t> with the popular vote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/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Any election might have to be decided by the House of Representatives</a:t>
            </a:r>
            <a:endParaRPr lang="en-US" dirty="0"/>
          </a:p>
        </p:txBody>
      </p:sp>
      <p:pic>
        <p:nvPicPr>
          <p:cNvPr id="26628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70375" y="2468563"/>
            <a:ext cx="3657600" cy="2835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/>
              <a:t>Proposed Reforms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District and Proportional Plans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Under the </a:t>
            </a:r>
            <a:r>
              <a:rPr lang="en-US" b="1" dirty="0" smtClean="0">
                <a:solidFill>
                  <a:srgbClr val="FF0000"/>
                </a:solidFill>
              </a:rPr>
              <a:t>district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plan</a:t>
            </a:r>
            <a:r>
              <a:rPr lang="en-US" dirty="0" smtClean="0"/>
              <a:t>, each state would choose its electors similar to how the choose members of Congress</a:t>
            </a:r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dirty="0" smtClean="0"/>
              <a:t>Would be required to vote with the popular vote of the state.</a:t>
            </a:r>
          </a:p>
          <a:p>
            <a:pPr marL="731520" lvl="2" indent="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None/>
              <a:defRPr/>
            </a:pPr>
            <a:endParaRPr lang="en-US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Under the </a:t>
            </a:r>
            <a:r>
              <a:rPr lang="en-US" b="1" dirty="0" smtClean="0">
                <a:solidFill>
                  <a:srgbClr val="002060"/>
                </a:solidFill>
              </a:rPr>
              <a:t>proportional plan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each candidate would receive a share of each State’s electoral vote</a:t>
            </a:r>
          </a:p>
          <a:p>
            <a:pPr lvl="2" indent="-182880" eaLnBrk="1" fontAlgn="auto" hangingPunct="1">
              <a:spcAft>
                <a:spcPts val="0"/>
              </a:spcAft>
              <a:buClr>
                <a:schemeClr val="accent1">
                  <a:shade val="75000"/>
                </a:schemeClr>
              </a:buClr>
              <a:buFont typeface="Wingdings"/>
              <a:buChar char=""/>
              <a:defRPr/>
            </a:pPr>
            <a:r>
              <a:rPr lang="en-US" dirty="0" smtClean="0"/>
              <a:t>For example, a candidate that won 62% of the vote cast in a State with 20 electors would receive 12.4 of that State’s electoral votes.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/>
              <a:t>Proposed Reforms</a:t>
            </a:r>
            <a:endParaRPr lang="en-US" b="1" u="sng" dirty="0"/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Abolishes the Electoral College</a:t>
            </a:r>
          </a:p>
          <a:p>
            <a:pPr eaLnBrk="1" hangingPunct="1"/>
            <a:r>
              <a:rPr lang="en-US" smtClean="0"/>
              <a:t>The people would elect the President and Vice-President </a:t>
            </a:r>
          </a:p>
          <a:p>
            <a:pPr eaLnBrk="1" hangingPunct="1"/>
            <a:r>
              <a:rPr lang="en-US" smtClean="0"/>
              <a:t>The candidate would be elected with the majority of votes</a:t>
            </a:r>
          </a:p>
        </p:txBody>
      </p:sp>
      <p:sp>
        <p:nvSpPr>
          <p:cNvPr id="28676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Same as direct popular election; however, no changes would be made to the Constitution.</a:t>
            </a:r>
          </a:p>
          <a:p>
            <a:pPr eaLnBrk="1" hangingPunct="1"/>
            <a:r>
              <a:rPr lang="en-US" smtClean="0"/>
              <a:t>All States would give their electoral votes to the winner of the national popular vote.</a:t>
            </a:r>
          </a:p>
        </p:txBody>
      </p:sp>
      <p:sp>
        <p:nvSpPr>
          <p:cNvPr id="28677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457200" y="1570038"/>
            <a:ext cx="3657600" cy="658812"/>
          </a:xfrm>
        </p:spPr>
        <p:txBody>
          <a:bodyPr/>
          <a:lstStyle/>
          <a:p>
            <a:pPr algn="ctr" eaLnBrk="1" hangingPunct="1"/>
            <a:r>
              <a:rPr lang="en-US" smtClean="0"/>
              <a:t>Direct Popular Election</a:t>
            </a:r>
          </a:p>
        </p:txBody>
      </p:sp>
      <p:sp>
        <p:nvSpPr>
          <p:cNvPr id="28678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343400" y="1570038"/>
            <a:ext cx="3657600" cy="658812"/>
          </a:xfrm>
        </p:spPr>
        <p:txBody>
          <a:bodyPr/>
          <a:lstStyle/>
          <a:p>
            <a:pPr algn="ctr" eaLnBrk="1" hangingPunct="1"/>
            <a:r>
              <a:rPr lang="en-US" smtClean="0"/>
              <a:t>The National Popular Vote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/>
              <a:t>Defending the Electoral College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Supporters of the Electoral College argue: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822960" lvl="1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It is a known process</a:t>
            </a:r>
          </a:p>
          <a:p>
            <a:pPr marL="36576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822960" lvl="1" indent="-457200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en-US" dirty="0" smtClean="0"/>
              <a:t>The present system identifies the President-to-be quickly and certainly</a:t>
            </a:r>
          </a:p>
          <a:p>
            <a:pPr marL="365760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822960" lvl="1" indent="-457200" eaLnBrk="1" fontAlgn="auto" hangingPunct="1"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US" dirty="0" smtClean="0"/>
              <a:t>Helps promote the nation’s two-party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b="1" u="sng" dirty="0" smtClean="0"/>
              <a:t>Original Provisions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5800" y="2240280"/>
            <a:ext cx="3803904" cy="431292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 smtClean="0"/>
              <a:t>Most Framers though a direct vote would lead to disorder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President and Vice president were to be chosen by a body of electors</a:t>
            </a:r>
          </a:p>
          <a:p>
            <a:pPr eaLnBrk="1" hangingPunct="1"/>
            <a:endParaRPr lang="en-US" altLang="en-US" b="1" dirty="0" smtClean="0"/>
          </a:p>
          <a:p>
            <a:r>
              <a:rPr lang="en-US" altLang="en-US" b="1" dirty="0" smtClean="0">
                <a:solidFill>
                  <a:srgbClr val="002060"/>
                </a:solidFill>
              </a:rPr>
              <a:t>Presidential electors </a:t>
            </a:r>
            <a:r>
              <a:rPr lang="en-US" altLang="en-US" b="1" dirty="0" smtClean="0"/>
              <a:t>were to be chosen by each </a:t>
            </a:r>
            <a:r>
              <a:rPr lang="en-US" altLang="en-US" b="1" dirty="0"/>
              <a:t>individual states legislature</a:t>
            </a:r>
            <a:r>
              <a:rPr lang="en-US" altLang="en-US" b="1" dirty="0" smtClean="0"/>
              <a:t>.</a:t>
            </a:r>
          </a:p>
        </p:txBody>
      </p:sp>
      <p:pic>
        <p:nvPicPr>
          <p:cNvPr id="5125" name="Picture 6" descr="http://www.civiced.org/wtpcompanion/hs/image/0809/0809webwtphs_uni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09800"/>
            <a:ext cx="2428875" cy="3476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1727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b="1" u="sng" dirty="0" smtClean="0"/>
              <a:t>Original Provisions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5800" y="2240280"/>
            <a:ext cx="3803904" cy="423672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Each state would have as many </a:t>
            </a:r>
            <a:r>
              <a:rPr lang="en-US" altLang="en-US" dirty="0" smtClean="0">
                <a:solidFill>
                  <a:srgbClr val="FF0000"/>
                </a:solidFill>
              </a:rPr>
              <a:t>electors</a:t>
            </a:r>
            <a:r>
              <a:rPr lang="en-US" altLang="en-US" dirty="0" smtClean="0"/>
              <a:t> as it would have </a:t>
            </a:r>
            <a:r>
              <a:rPr lang="en-US" altLang="en-US" dirty="0" smtClean="0">
                <a:solidFill>
                  <a:srgbClr val="002060"/>
                </a:solidFill>
              </a:rPr>
              <a:t>senators</a:t>
            </a:r>
            <a:r>
              <a:rPr lang="en-US" altLang="en-US" dirty="0" smtClean="0"/>
              <a:t> and </a:t>
            </a:r>
            <a:r>
              <a:rPr lang="en-US" altLang="en-US" dirty="0" smtClean="0">
                <a:solidFill>
                  <a:srgbClr val="FF0000"/>
                </a:solidFill>
              </a:rPr>
              <a:t>representatives</a:t>
            </a:r>
            <a:r>
              <a:rPr lang="en-US" altLang="en-US" dirty="0" smtClean="0"/>
              <a:t> in Congress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Each state would cast </a:t>
            </a:r>
            <a:r>
              <a:rPr lang="en-US" altLang="en-US" dirty="0" smtClean="0">
                <a:solidFill>
                  <a:srgbClr val="002060"/>
                </a:solidFill>
              </a:rPr>
              <a:t>two</a:t>
            </a:r>
            <a:r>
              <a:rPr lang="en-US" altLang="en-US" dirty="0" smtClean="0"/>
              <a:t> electoral votes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Each for a different candidate</a:t>
            </a:r>
          </a:p>
        </p:txBody>
      </p:sp>
      <p:pic>
        <p:nvPicPr>
          <p:cNvPr id="6149" name="Picture 6" descr="http://www.lib.utexas.edu/maps/historical/colonial_1689-17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776" y="1981199"/>
            <a:ext cx="3318803" cy="3656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0021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b="1" u="sng" dirty="0" smtClean="0"/>
              <a:t>Original Provisions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5800" y="2240280"/>
            <a:ext cx="3803904" cy="387705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The candidate with the </a:t>
            </a:r>
            <a:r>
              <a:rPr lang="en-US" altLang="en-US" dirty="0" smtClean="0">
                <a:solidFill>
                  <a:srgbClr val="002060"/>
                </a:solidFill>
              </a:rPr>
              <a:t>most votes </a:t>
            </a:r>
            <a:r>
              <a:rPr lang="en-US" altLang="en-US" dirty="0" smtClean="0"/>
              <a:t>was named </a:t>
            </a:r>
            <a:r>
              <a:rPr lang="en-US" altLang="en-US" dirty="0" smtClean="0">
                <a:solidFill>
                  <a:srgbClr val="FF0000"/>
                </a:solidFill>
              </a:rPr>
              <a:t>President</a:t>
            </a:r>
            <a:r>
              <a:rPr lang="en-US" altLang="en-US" dirty="0" smtClean="0"/>
              <a:t> and the next </a:t>
            </a:r>
            <a:r>
              <a:rPr lang="en-US" altLang="en-US" dirty="0" smtClean="0">
                <a:solidFill>
                  <a:srgbClr val="002060"/>
                </a:solidFill>
              </a:rPr>
              <a:t>highest vote getter </a:t>
            </a:r>
            <a:r>
              <a:rPr lang="en-US" altLang="en-US" dirty="0" smtClean="0"/>
              <a:t>was </a:t>
            </a:r>
            <a:r>
              <a:rPr lang="en-US" altLang="en-US" dirty="0" smtClean="0">
                <a:solidFill>
                  <a:srgbClr val="FF0000"/>
                </a:solidFill>
              </a:rPr>
              <a:t>Vice President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Framers intended the electors to be enlightened and respectable citizens</a:t>
            </a:r>
          </a:p>
        </p:txBody>
      </p:sp>
      <p:pic>
        <p:nvPicPr>
          <p:cNvPr id="7173" name="Picture 6" descr="http://www.wikitree.com/photo.php/thumb/6/68/John_Adams_1793_John_Trumbull.jpg/300px-John_Adams_1793_John_Trumb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14600"/>
            <a:ext cx="280358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27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b="1" u="sng" dirty="0" smtClean="0"/>
              <a:t>The Rise of Parties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5800" y="2240280"/>
            <a:ext cx="3803904" cy="3877056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b="1" u="sng" dirty="0" smtClean="0">
                <a:solidFill>
                  <a:schemeClr val="accent3">
                    <a:lumMod val="50000"/>
                  </a:schemeClr>
                </a:solidFill>
              </a:rPr>
              <a:t>Electoral </a:t>
            </a:r>
            <a:r>
              <a:rPr lang="en-US" altLang="en-US" u="sng" dirty="0" smtClean="0">
                <a:solidFill>
                  <a:schemeClr val="accent3">
                    <a:lumMod val="50000"/>
                  </a:schemeClr>
                </a:solidFill>
              </a:rPr>
              <a:t>college</a:t>
            </a:r>
            <a:r>
              <a:rPr lang="en-US" altLang="en-US" dirty="0" smtClean="0"/>
              <a:t>-The group of people (electors) chosen from each State and D.C. charged with formally selecting the President and the VP</a:t>
            </a:r>
          </a:p>
          <a:p>
            <a:pPr lvl="1"/>
            <a:r>
              <a:rPr lang="en-US" altLang="en-US" dirty="0" smtClean="0"/>
              <a:t>Early on flaws started to develop</a:t>
            </a:r>
          </a:p>
        </p:txBody>
      </p:sp>
      <p:pic>
        <p:nvPicPr>
          <p:cNvPr id="8197" name="Picture 6" descr="http://upload.wikimedia.org/wikipedia/en/thumb/a/a3/US_Electoral_College_Map.PNG/600px-US_Electoral_College_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43200"/>
            <a:ext cx="3962400" cy="292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15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b="1" u="sng" dirty="0" smtClean="0"/>
              <a:t>The Election of 1800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5800" y="2240280"/>
            <a:ext cx="3803904" cy="423672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 smtClean="0"/>
              <a:t>System broke down during the election of 1800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Two well defined parties emerged the Federalists and the Democratic-Republicans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Each party nominated a </a:t>
            </a:r>
            <a:r>
              <a:rPr lang="en-US" altLang="en-US" dirty="0" smtClean="0">
                <a:solidFill>
                  <a:srgbClr val="002060"/>
                </a:solidFill>
              </a:rPr>
              <a:t>President</a:t>
            </a:r>
            <a:r>
              <a:rPr lang="en-US" altLang="en-US" dirty="0" smtClean="0"/>
              <a:t> and </a:t>
            </a:r>
            <a:r>
              <a:rPr lang="en-US" altLang="en-US" dirty="0" smtClean="0">
                <a:solidFill>
                  <a:srgbClr val="FF0000"/>
                </a:solidFill>
              </a:rPr>
              <a:t>Vice President</a:t>
            </a:r>
          </a:p>
        </p:txBody>
      </p:sp>
      <p:pic>
        <p:nvPicPr>
          <p:cNvPr id="9221" name="Picture 6" descr="http://www.duke.edu/~tjs6/Federalist/Federalist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78380"/>
            <a:ext cx="3886200" cy="408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28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b="1" u="sng" dirty="0" smtClean="0"/>
              <a:t>The Election of 1800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5800" y="2240280"/>
            <a:ext cx="4648200" cy="4465320"/>
          </a:xfrm>
          <a:prstGeom prst="rect">
            <a:avLst/>
          </a:prstGeo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Each party also nominated 73 people to serve as electors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There was a tie for the Presidency between Aaron Burr and Thomas Jefferson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Each elector had two votes and had to vote for two different people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 smtClean="0"/>
              <a:t>They voted for candidates representing their party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It took 36 separate ballots but the House of Representatives finally chose Jefferson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10245" name="Picture 6" descr="http://sc94.ameslab.gov/TOUR/tjeffers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90800"/>
            <a:ext cx="2002095" cy="2567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6525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1034</TotalTime>
  <Words>1304</Words>
  <Application>Microsoft Office PowerPoint</Application>
  <PresentationFormat>On-screen Show (4:3)</PresentationFormat>
  <Paragraphs>164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Oriel</vt:lpstr>
      <vt:lpstr>The Framers Plans </vt:lpstr>
      <vt:lpstr>Key Terms</vt:lpstr>
      <vt:lpstr>Original Provisions</vt:lpstr>
      <vt:lpstr>Original Provisions</vt:lpstr>
      <vt:lpstr>Original Provisions</vt:lpstr>
      <vt:lpstr>Original Provisions</vt:lpstr>
      <vt:lpstr>The Rise of Parties</vt:lpstr>
      <vt:lpstr>The Election of 1800</vt:lpstr>
      <vt:lpstr>The Election of 1800</vt:lpstr>
      <vt:lpstr>The Election of 1800</vt:lpstr>
      <vt:lpstr>The 12th Amendment</vt:lpstr>
      <vt:lpstr>Presidential Nominations</vt:lpstr>
      <vt:lpstr>Does the nominating system allow Americans to choose the best candidates for president?</vt:lpstr>
      <vt:lpstr>Presidential Primaries</vt:lpstr>
      <vt:lpstr>Caucuses</vt:lpstr>
      <vt:lpstr>National Conventions</vt:lpstr>
      <vt:lpstr>Securing the Nomination</vt:lpstr>
      <vt:lpstr>PowerPoint Presentation</vt:lpstr>
      <vt:lpstr>PowerPoint Presentation</vt:lpstr>
      <vt:lpstr>The Presidential election</vt:lpstr>
      <vt:lpstr>Does the election process serve the goals of American democracy today?</vt:lpstr>
      <vt:lpstr>The Presidential Campaign</vt:lpstr>
      <vt:lpstr>The Presidential campaign-Debates</vt:lpstr>
      <vt:lpstr>The Election</vt:lpstr>
      <vt:lpstr>Counting the Electoral Votes</vt:lpstr>
      <vt:lpstr>What happens if no candidate wins the majority of electoral votes?</vt:lpstr>
      <vt:lpstr>PRESIDENTIAL INNAUGURATION</vt:lpstr>
      <vt:lpstr>PRESIDENTIAL INNAUGURATION</vt:lpstr>
      <vt:lpstr>PRESIDENTIAL INNAUGURATION</vt:lpstr>
      <vt:lpstr>Flaws in the Electoral College</vt:lpstr>
      <vt:lpstr>Proposed Reforms</vt:lpstr>
      <vt:lpstr>Proposed Reforms</vt:lpstr>
      <vt:lpstr>Defending the Electoral College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Presidential Nominations</dc:title>
  <dc:creator>Xuser</dc:creator>
  <cp:lastModifiedBy>Windows User</cp:lastModifiedBy>
  <cp:revision>30</cp:revision>
  <dcterms:created xsi:type="dcterms:W3CDTF">2012-07-17T11:59:03Z</dcterms:created>
  <dcterms:modified xsi:type="dcterms:W3CDTF">2018-12-17T19:20:56Z</dcterms:modified>
</cp:coreProperties>
</file>