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6" d="100"/>
          <a:sy n="106" d="100"/>
        </p:scale>
        <p:origin x="-420"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B88F2DE7-3BE9-4E7C-8F22-42B190CBB459}" type="datetimeFigureOut">
              <a:rPr lang="en-US" smtClean="0"/>
              <a:t>12/13/2018</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E4EB2988-C101-4FA2-87CC-702EBC243820}" type="slidenum">
              <a:rPr lang="en-US" smtClean="0"/>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8F2DE7-3BE9-4E7C-8F22-42B190CBB459}" type="datetimeFigureOut">
              <a:rPr lang="en-US" smtClean="0"/>
              <a:t>12/13/2018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EB2988-C101-4FA2-87CC-702EBC24382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8F2DE7-3BE9-4E7C-8F22-42B190CBB459}" type="datetimeFigureOut">
              <a:rPr lang="en-US" smtClean="0"/>
              <a:t>12/13/2018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EB2988-C101-4FA2-87CC-702EBC24382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88F2DE7-3BE9-4E7C-8F22-42B190CBB459}" type="datetimeFigureOut">
              <a:rPr lang="en-US" smtClean="0"/>
              <a:t>12/13/2018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EB2988-C101-4FA2-87CC-702EBC24382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88F2DE7-3BE9-4E7C-8F22-42B190CBB459}" type="datetimeFigureOut">
              <a:rPr lang="en-US" smtClean="0"/>
              <a:t>12/13/2018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EB2988-C101-4FA2-87CC-702EBC24382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B88F2DE7-3BE9-4E7C-8F22-42B190CBB459}" type="datetimeFigureOut">
              <a:rPr lang="en-US" smtClean="0"/>
              <a:t>12/13/2018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EB2988-C101-4FA2-87CC-702EBC243820}" type="slidenum">
              <a:rPr lang="en-US" smtClean="0"/>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88F2DE7-3BE9-4E7C-8F22-42B190CBB459}" type="datetimeFigureOut">
              <a:rPr lang="en-US" smtClean="0"/>
              <a:t>12/13/2018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4EB2988-C101-4FA2-87CC-702EBC24382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88F2DE7-3BE9-4E7C-8F22-42B190CBB459}" type="datetimeFigureOut">
              <a:rPr lang="en-US" smtClean="0"/>
              <a:t>12/13/2018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4EB2988-C101-4FA2-87CC-702EBC24382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8F2DE7-3BE9-4E7C-8F22-42B190CBB459}" type="datetimeFigureOut">
              <a:rPr lang="en-US" smtClean="0"/>
              <a:t>12/13/2018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4EB2988-C101-4FA2-87CC-702EBC24382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B88F2DE7-3BE9-4E7C-8F22-42B190CBB459}" type="datetimeFigureOut">
              <a:rPr lang="en-US" smtClean="0"/>
              <a:t>12/13/2018</a:t>
            </a:fld>
            <a:endParaRPr lang="en-US"/>
          </a:p>
        </p:txBody>
      </p:sp>
      <p:sp>
        <p:nvSpPr>
          <p:cNvPr id="7" name="Slide Number Placeholder 6"/>
          <p:cNvSpPr>
            <a:spLocks noGrp="1"/>
          </p:cNvSpPr>
          <p:nvPr>
            <p:ph type="sldNum" sz="quarter" idx="12"/>
          </p:nvPr>
        </p:nvSpPr>
        <p:spPr/>
        <p:txBody>
          <a:bodyPr/>
          <a:lstStyle/>
          <a:p>
            <a:fld id="{E4EB2988-C101-4FA2-87CC-702EBC243820}" type="slidenum">
              <a:rPr lang="en-US" smtClean="0"/>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8F2DE7-3BE9-4E7C-8F22-42B190CBB459}" type="datetimeFigureOut">
              <a:rPr lang="en-US" smtClean="0"/>
              <a:t>12/13/2018</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E4EB2988-C101-4FA2-87CC-702EBC243820}"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B88F2DE7-3BE9-4E7C-8F22-42B190CBB459}" type="datetimeFigureOut">
              <a:rPr lang="en-US" smtClean="0"/>
              <a:t>12/13/2018</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E4EB2988-C101-4FA2-87CC-702EBC243820}"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24400" y="3276600"/>
            <a:ext cx="3313355" cy="1702160"/>
          </a:xfrm>
        </p:spPr>
        <p:txBody>
          <a:bodyPr>
            <a:noAutofit/>
          </a:bodyPr>
          <a:lstStyle/>
          <a:p>
            <a:r>
              <a:rPr lang="en-US" sz="4400" dirty="0">
                <a:latin typeface="Goudy Old Style" panose="02020502050305020303" pitchFamily="18" charset="0"/>
              </a:rPr>
              <a:t>Section 1- The President’s Job Description</a:t>
            </a:r>
            <a:endParaRPr lang="en-US" sz="4400" dirty="0"/>
          </a:p>
        </p:txBody>
      </p:sp>
      <p:pic>
        <p:nvPicPr>
          <p:cNvPr id="1026" name="Picture 2"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590800"/>
            <a:ext cx="3281456" cy="245936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82544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FORMAL QUALIFICATIONS</a:t>
            </a:r>
          </a:p>
        </p:txBody>
      </p:sp>
      <p:sp>
        <p:nvSpPr>
          <p:cNvPr id="3" name="Content Placeholder 2"/>
          <p:cNvSpPr>
            <a:spLocks noGrp="1"/>
          </p:cNvSpPr>
          <p:nvPr>
            <p:ph idx="1"/>
          </p:nvPr>
        </p:nvSpPr>
        <p:spPr>
          <a:xfrm>
            <a:off x="914400" y="2286000"/>
            <a:ext cx="6096000" cy="3886200"/>
          </a:xfrm>
        </p:spPr>
        <p:txBody>
          <a:bodyPr>
            <a:normAutofit/>
          </a:bodyPr>
          <a:lstStyle/>
          <a:p>
            <a:r>
              <a:rPr lang="en-US" dirty="0"/>
              <a:t>1.) A natural born Citizen…of the United States</a:t>
            </a:r>
          </a:p>
          <a:p>
            <a:pPr lvl="1"/>
            <a:r>
              <a:rPr lang="en-US" dirty="0"/>
              <a:t>A person born abroad to American citizen parents is legally an American citizen at birth</a:t>
            </a:r>
          </a:p>
          <a:p>
            <a:r>
              <a:rPr lang="en-US" dirty="0"/>
              <a:t>2.) Be at least 35 years old</a:t>
            </a:r>
          </a:p>
          <a:p>
            <a:pPr lvl="1"/>
            <a:r>
              <a:rPr lang="en-US" dirty="0"/>
              <a:t>JFK was the youngest person ever elected at 43</a:t>
            </a:r>
          </a:p>
          <a:p>
            <a:pPr lvl="1"/>
            <a:r>
              <a:rPr lang="en-US" dirty="0"/>
              <a:t>Theodore Roosevelt reached the office through succession at 42</a:t>
            </a:r>
          </a:p>
        </p:txBody>
      </p:sp>
      <p:pic>
        <p:nvPicPr>
          <p:cNvPr id="1026" name="Picture 2" descr="See the source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0" y="2971800"/>
            <a:ext cx="1649171" cy="2438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5869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ox(i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ox(i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FORMAL QUALIFICATIONS</a:t>
            </a:r>
            <a:endParaRPr lang="en-US" dirty="0"/>
          </a:p>
        </p:txBody>
      </p:sp>
      <p:sp>
        <p:nvSpPr>
          <p:cNvPr id="3" name="Content Placeholder 2"/>
          <p:cNvSpPr>
            <a:spLocks noGrp="1"/>
          </p:cNvSpPr>
          <p:nvPr>
            <p:ph idx="1"/>
          </p:nvPr>
        </p:nvSpPr>
        <p:spPr>
          <a:xfrm>
            <a:off x="1066800" y="2286000"/>
            <a:ext cx="5105400" cy="4153348"/>
          </a:xfrm>
        </p:spPr>
        <p:txBody>
          <a:bodyPr>
            <a:normAutofit fontScale="92500" lnSpcReduction="10000"/>
          </a:bodyPr>
          <a:lstStyle/>
          <a:p>
            <a:r>
              <a:rPr lang="en-US" dirty="0" smtClean="0"/>
              <a:t>Six other people took the oath of office before age 50: James K. Polk, Franklin Pierce, Ulysses Grant, James Garfield, Grover Cleveland, Barack Obama</a:t>
            </a:r>
          </a:p>
          <a:p>
            <a:endParaRPr lang="en-US" dirty="0" smtClean="0"/>
          </a:p>
          <a:p>
            <a:r>
              <a:rPr lang="en-US" dirty="0" smtClean="0"/>
              <a:t>Donald Trump is the oldest person to be elected President at 70 years and 220 days old </a:t>
            </a:r>
          </a:p>
          <a:p>
            <a:pPr lvl="1"/>
            <a:r>
              <a:rPr lang="en-US" dirty="0" smtClean="0"/>
              <a:t>Ronald Reagan took office at 69 and when he completed his 2</a:t>
            </a:r>
            <a:r>
              <a:rPr lang="en-US" baseline="30000" dirty="0" smtClean="0"/>
              <a:t>nd</a:t>
            </a:r>
            <a:r>
              <a:rPr lang="en-US" dirty="0" smtClean="0"/>
              <a:t> term he was the oldest to have been President at 77 years old </a:t>
            </a:r>
            <a:endParaRPr lang="en-US" dirty="0"/>
          </a:p>
        </p:txBody>
      </p:sp>
      <p:pic>
        <p:nvPicPr>
          <p:cNvPr id="4" name="Picture 2" descr="See the source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8964" y="2971800"/>
            <a:ext cx="1801066" cy="290512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109973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heckerboard(across)">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heckerboard(across)">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FORMAL QUALIFICATIONS</a:t>
            </a:r>
            <a:endParaRPr lang="en-US" dirty="0"/>
          </a:p>
        </p:txBody>
      </p:sp>
      <p:sp>
        <p:nvSpPr>
          <p:cNvPr id="3" name="Content Placeholder 2"/>
          <p:cNvSpPr>
            <a:spLocks noGrp="1"/>
          </p:cNvSpPr>
          <p:nvPr>
            <p:ph idx="1"/>
          </p:nvPr>
        </p:nvSpPr>
        <p:spPr>
          <a:xfrm>
            <a:off x="1043492" y="2323652"/>
            <a:ext cx="5204907" cy="3848548"/>
          </a:xfrm>
        </p:spPr>
        <p:txBody>
          <a:bodyPr>
            <a:normAutofit lnSpcReduction="10000"/>
          </a:bodyPr>
          <a:lstStyle/>
          <a:p>
            <a:r>
              <a:rPr lang="en-US" dirty="0"/>
              <a:t>3.) “Have been fourteen years a resident within the United States”</a:t>
            </a:r>
          </a:p>
          <a:p>
            <a:pPr lvl="1"/>
            <a:r>
              <a:rPr lang="en-US" dirty="0"/>
              <a:t>This has been defined to mean 14 years or more not necessarily consecutive (Ex. Hoover(1928) and Eisenhower (1952) both spent time outside the USA)</a:t>
            </a:r>
          </a:p>
          <a:p>
            <a:pPr lvl="1"/>
            <a:r>
              <a:rPr lang="en-US" dirty="0"/>
              <a:t>More than 100 million people today meet the qualifications to be President</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49093" y="2971800"/>
            <a:ext cx="2138363" cy="21383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21820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THE PRESIDENT’S TERM</a:t>
            </a:r>
          </a:p>
        </p:txBody>
      </p:sp>
      <p:sp>
        <p:nvSpPr>
          <p:cNvPr id="3" name="Content Placeholder 2"/>
          <p:cNvSpPr>
            <a:spLocks noGrp="1"/>
          </p:cNvSpPr>
          <p:nvPr>
            <p:ph idx="1"/>
          </p:nvPr>
        </p:nvSpPr>
        <p:spPr/>
        <p:txBody>
          <a:bodyPr>
            <a:normAutofit lnSpcReduction="10000"/>
          </a:bodyPr>
          <a:lstStyle/>
          <a:p>
            <a:r>
              <a:rPr lang="en-US" dirty="0"/>
              <a:t>Framers considered different lengths: 4 years with possible re-election; 6 or 7 years in 1 term only</a:t>
            </a:r>
          </a:p>
          <a:p>
            <a:r>
              <a:rPr lang="en-US" dirty="0"/>
              <a:t>Hamilton stated in the Federalist Papers #71 that four years was long enough to gain experience, demonstrate abilities, and establish stable choices</a:t>
            </a:r>
          </a:p>
          <a:p>
            <a:r>
              <a:rPr lang="en-US" dirty="0"/>
              <a:t>Until 1951 there was no limit to the number of terms</a:t>
            </a:r>
          </a:p>
        </p:txBody>
      </p:sp>
    </p:spTree>
    <p:extLst>
      <p:ext uri="{BB962C8B-B14F-4D97-AF65-F5344CB8AC3E}">
        <p14:creationId xmlns:p14="http://schemas.microsoft.com/office/powerpoint/2010/main" val="3679260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THE PRESIDENT’S TERM</a:t>
            </a:r>
            <a:endParaRPr lang="en-US" dirty="0"/>
          </a:p>
        </p:txBody>
      </p:sp>
      <p:sp>
        <p:nvSpPr>
          <p:cNvPr id="3" name="Content Placeholder 2"/>
          <p:cNvSpPr>
            <a:spLocks noGrp="1"/>
          </p:cNvSpPr>
          <p:nvPr>
            <p:ph idx="1"/>
          </p:nvPr>
        </p:nvSpPr>
        <p:spPr>
          <a:xfrm>
            <a:off x="762000" y="2286000"/>
            <a:ext cx="5029200" cy="4153348"/>
          </a:xfrm>
        </p:spPr>
        <p:txBody>
          <a:bodyPr>
            <a:normAutofit fontScale="85000" lnSpcReduction="10000"/>
          </a:bodyPr>
          <a:lstStyle/>
          <a:p>
            <a:r>
              <a:rPr lang="en-US" dirty="0"/>
              <a:t>Several Presidents refused more than 2 terms</a:t>
            </a:r>
          </a:p>
          <a:p>
            <a:r>
              <a:rPr lang="en-US" dirty="0"/>
              <a:t>FDR broke tradition by winning a third (1940) and a fourth (1944) term</a:t>
            </a:r>
          </a:p>
          <a:p>
            <a:r>
              <a:rPr lang="en-US" dirty="0"/>
              <a:t>22</a:t>
            </a:r>
            <a:r>
              <a:rPr lang="en-US" baseline="30000" dirty="0"/>
              <a:t>nd</a:t>
            </a:r>
            <a:r>
              <a:rPr lang="en-US" dirty="0"/>
              <a:t> Amendment (1951) set a limit of 2 terms</a:t>
            </a:r>
          </a:p>
          <a:p>
            <a:r>
              <a:rPr lang="en-US" dirty="0"/>
              <a:t>A term is defined as 1 day past 2 years</a:t>
            </a:r>
          </a:p>
          <a:p>
            <a:pPr lvl="1"/>
            <a:r>
              <a:rPr lang="en-US" dirty="0"/>
              <a:t>Example:  if a person assumed the office 1 day past the 2-year mark in the previous person’s term, the new person could complete that term and serve 2 more terms of their own (10-year max)</a:t>
            </a: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6095999" y="2514600"/>
            <a:ext cx="2444306" cy="3200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2229733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from="(-#ppt_w/2)" to="(#ppt_x)" calcmode="lin" valueType="num">
                                      <p:cBhvr>
                                        <p:cTn id="7" dur="600" fill="hold">
                                          <p:stCondLst>
                                            <p:cond delay="0"/>
                                          </p:stCondLst>
                                        </p:cTn>
                                        <p:tgtEl>
                                          <p:spTgt spid="3">
                                            <p:txEl>
                                              <p:pRg st="0" end="0"/>
                                            </p:txEl>
                                          </p:spTgt>
                                        </p:tgtEl>
                                        <p:attrNameLst>
                                          <p:attrName>ppt_x</p:attrName>
                                        </p:attrNameLst>
                                      </p:cBhvr>
                                    </p:anim>
                                    <p:anim from="0" to="-1.0" calcmode="lin" valueType="num">
                                      <p:cBhvr>
                                        <p:cTn id="8" dur="200" decel="50000" autoRev="1" fill="hold">
                                          <p:stCondLst>
                                            <p:cond delay="600"/>
                                          </p:stCondLst>
                                        </p:cTn>
                                        <p:tgtEl>
                                          <p:spTgt spid="3">
                                            <p:txEl>
                                              <p:pRg st="0" end="0"/>
                                            </p:txEl>
                                          </p:spTgt>
                                        </p:tgtEl>
                                        <p:attrNameLst>
                                          <p:attrName>xshear</p:attrName>
                                        </p:attrNameLst>
                                      </p:cBhvr>
                                    </p:anim>
                                    <p:animScale>
                                      <p:cBhvr>
                                        <p:cTn id="9" dur="200" decel="100000" autoRev="1" fill="hold">
                                          <p:stCondLst>
                                            <p:cond delay="600"/>
                                          </p:stCondLst>
                                        </p:cTn>
                                        <p:tgtEl>
                                          <p:spTgt spid="3">
                                            <p:txEl>
                                              <p:pRg st="0" end="0"/>
                                            </p:txEl>
                                          </p:spTgt>
                                        </p:tgtEl>
                                      </p:cBhvr>
                                      <p:from x="100000" y="100000"/>
                                      <p:to x="80000" y="100000"/>
                                    </p:animScale>
                                    <p:anim by="(#ppt_h/3+#ppt_w*0.1)" calcmode="lin" valueType="num">
                                      <p:cBhvr additive="sum">
                                        <p:cTn id="10" dur="200" decel="100000" autoRev="1" fill="hold">
                                          <p:stCondLst>
                                            <p:cond delay="600"/>
                                          </p:stCondLst>
                                        </p:cTn>
                                        <p:tgtEl>
                                          <p:spTgt spid="3">
                                            <p:txEl>
                                              <p:pRg st="0" end="0"/>
                                            </p:txEl>
                                          </p:spTgt>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34"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from="(-#ppt_w/2)" to="(#ppt_x)" calcmode="lin" valueType="num">
                                      <p:cBhvr>
                                        <p:cTn id="15" dur="600" fill="hold">
                                          <p:stCondLst>
                                            <p:cond delay="0"/>
                                          </p:stCondLst>
                                        </p:cTn>
                                        <p:tgtEl>
                                          <p:spTgt spid="3">
                                            <p:txEl>
                                              <p:pRg st="1" end="1"/>
                                            </p:txEl>
                                          </p:spTgt>
                                        </p:tgtEl>
                                        <p:attrNameLst>
                                          <p:attrName>ppt_x</p:attrName>
                                        </p:attrNameLst>
                                      </p:cBhvr>
                                    </p:anim>
                                    <p:anim from="0" to="-1.0" calcmode="lin" valueType="num">
                                      <p:cBhvr>
                                        <p:cTn id="16" dur="200" decel="50000" autoRev="1" fill="hold">
                                          <p:stCondLst>
                                            <p:cond delay="600"/>
                                          </p:stCondLst>
                                        </p:cTn>
                                        <p:tgtEl>
                                          <p:spTgt spid="3">
                                            <p:txEl>
                                              <p:pRg st="1" end="1"/>
                                            </p:txEl>
                                          </p:spTgt>
                                        </p:tgtEl>
                                        <p:attrNameLst>
                                          <p:attrName>xshear</p:attrName>
                                        </p:attrNameLst>
                                      </p:cBhvr>
                                    </p:anim>
                                    <p:animScale>
                                      <p:cBhvr>
                                        <p:cTn id="17" dur="200" decel="100000" autoRev="1" fill="hold">
                                          <p:stCondLst>
                                            <p:cond delay="600"/>
                                          </p:stCondLst>
                                        </p:cTn>
                                        <p:tgtEl>
                                          <p:spTgt spid="3">
                                            <p:txEl>
                                              <p:pRg st="1" end="1"/>
                                            </p:txEl>
                                          </p:spTgt>
                                        </p:tgtEl>
                                      </p:cBhvr>
                                      <p:from x="100000" y="100000"/>
                                      <p:to x="80000" y="100000"/>
                                    </p:animScale>
                                    <p:anim by="(#ppt_h/3+#ppt_w*0.1)" calcmode="lin" valueType="num">
                                      <p:cBhvr additive="sum">
                                        <p:cTn id="18" dur="200" decel="100000" autoRev="1" fill="hold">
                                          <p:stCondLst>
                                            <p:cond delay="600"/>
                                          </p:stCondLst>
                                        </p:cTn>
                                        <p:tgtEl>
                                          <p:spTgt spid="3">
                                            <p:txEl>
                                              <p:pRg st="1" end="1"/>
                                            </p:txEl>
                                          </p:spTgt>
                                        </p:tgtEl>
                                        <p:attrNameLst>
                                          <p:attrName>ppt_x</p:attrName>
                                        </p:attrNameLst>
                                      </p:cBhvr>
                                    </p:anim>
                                  </p:childTnLst>
                                </p:cTn>
                              </p:par>
                            </p:childTnLst>
                          </p:cTn>
                        </p:par>
                      </p:childTnLst>
                    </p:cTn>
                  </p:par>
                  <p:par>
                    <p:cTn id="19" fill="hold">
                      <p:stCondLst>
                        <p:cond delay="indefinite"/>
                      </p:stCondLst>
                      <p:childTnLst>
                        <p:par>
                          <p:cTn id="20" fill="hold">
                            <p:stCondLst>
                              <p:cond delay="0"/>
                            </p:stCondLst>
                            <p:childTnLst>
                              <p:par>
                                <p:cTn id="21" presetID="34"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from="(-#ppt_w/2)" to="(#ppt_x)" calcmode="lin" valueType="num">
                                      <p:cBhvr>
                                        <p:cTn id="23" dur="600" fill="hold">
                                          <p:stCondLst>
                                            <p:cond delay="0"/>
                                          </p:stCondLst>
                                        </p:cTn>
                                        <p:tgtEl>
                                          <p:spTgt spid="3">
                                            <p:txEl>
                                              <p:pRg st="2" end="2"/>
                                            </p:txEl>
                                          </p:spTgt>
                                        </p:tgtEl>
                                        <p:attrNameLst>
                                          <p:attrName>ppt_x</p:attrName>
                                        </p:attrNameLst>
                                      </p:cBhvr>
                                    </p:anim>
                                    <p:anim from="0" to="-1.0" calcmode="lin" valueType="num">
                                      <p:cBhvr>
                                        <p:cTn id="24" dur="200" decel="50000" autoRev="1" fill="hold">
                                          <p:stCondLst>
                                            <p:cond delay="600"/>
                                          </p:stCondLst>
                                        </p:cTn>
                                        <p:tgtEl>
                                          <p:spTgt spid="3">
                                            <p:txEl>
                                              <p:pRg st="2" end="2"/>
                                            </p:txEl>
                                          </p:spTgt>
                                        </p:tgtEl>
                                        <p:attrNameLst>
                                          <p:attrName>xshear</p:attrName>
                                        </p:attrNameLst>
                                      </p:cBhvr>
                                    </p:anim>
                                    <p:animScale>
                                      <p:cBhvr>
                                        <p:cTn id="25" dur="200" decel="100000" autoRev="1" fill="hold">
                                          <p:stCondLst>
                                            <p:cond delay="600"/>
                                          </p:stCondLst>
                                        </p:cTn>
                                        <p:tgtEl>
                                          <p:spTgt spid="3">
                                            <p:txEl>
                                              <p:pRg st="2" end="2"/>
                                            </p:txEl>
                                          </p:spTgt>
                                        </p:tgtEl>
                                      </p:cBhvr>
                                      <p:from x="100000" y="100000"/>
                                      <p:to x="80000" y="100000"/>
                                    </p:animScale>
                                    <p:anim by="(#ppt_h/3+#ppt_w*0.1)" calcmode="lin" valueType="num">
                                      <p:cBhvr additive="sum">
                                        <p:cTn id="26" dur="200" decel="100000" autoRev="1" fill="hold">
                                          <p:stCondLst>
                                            <p:cond delay="600"/>
                                          </p:stCondLst>
                                        </p:cTn>
                                        <p:tgtEl>
                                          <p:spTgt spid="3">
                                            <p:txEl>
                                              <p:pRg st="2" end="2"/>
                                            </p:txEl>
                                          </p:spTgt>
                                        </p:tgtEl>
                                        <p:attrNameLst>
                                          <p:attrName>ppt_x</p:attrName>
                                        </p:attrNameLst>
                                      </p:cBhvr>
                                    </p:anim>
                                  </p:childTnLst>
                                </p:cTn>
                              </p:par>
                            </p:childTnLst>
                          </p:cTn>
                        </p:par>
                      </p:childTnLst>
                    </p:cTn>
                  </p:par>
                  <p:par>
                    <p:cTn id="27" fill="hold">
                      <p:stCondLst>
                        <p:cond delay="indefinite"/>
                      </p:stCondLst>
                      <p:childTnLst>
                        <p:par>
                          <p:cTn id="28" fill="hold">
                            <p:stCondLst>
                              <p:cond delay="0"/>
                            </p:stCondLst>
                            <p:childTnLst>
                              <p:par>
                                <p:cTn id="29" presetID="34"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from="(-#ppt_w/2)" to="(#ppt_x)" calcmode="lin" valueType="num">
                                      <p:cBhvr>
                                        <p:cTn id="31" dur="600" fill="hold">
                                          <p:stCondLst>
                                            <p:cond delay="0"/>
                                          </p:stCondLst>
                                        </p:cTn>
                                        <p:tgtEl>
                                          <p:spTgt spid="3">
                                            <p:txEl>
                                              <p:pRg st="3" end="3"/>
                                            </p:txEl>
                                          </p:spTgt>
                                        </p:tgtEl>
                                        <p:attrNameLst>
                                          <p:attrName>ppt_x</p:attrName>
                                        </p:attrNameLst>
                                      </p:cBhvr>
                                    </p:anim>
                                    <p:anim from="0" to="-1.0" calcmode="lin" valueType="num">
                                      <p:cBhvr>
                                        <p:cTn id="32" dur="200" decel="50000" autoRev="1" fill="hold">
                                          <p:stCondLst>
                                            <p:cond delay="600"/>
                                          </p:stCondLst>
                                        </p:cTn>
                                        <p:tgtEl>
                                          <p:spTgt spid="3">
                                            <p:txEl>
                                              <p:pRg st="3" end="3"/>
                                            </p:txEl>
                                          </p:spTgt>
                                        </p:tgtEl>
                                        <p:attrNameLst>
                                          <p:attrName>xshear</p:attrName>
                                        </p:attrNameLst>
                                      </p:cBhvr>
                                    </p:anim>
                                    <p:animScale>
                                      <p:cBhvr>
                                        <p:cTn id="33" dur="200" decel="100000" autoRev="1" fill="hold">
                                          <p:stCondLst>
                                            <p:cond delay="600"/>
                                          </p:stCondLst>
                                        </p:cTn>
                                        <p:tgtEl>
                                          <p:spTgt spid="3">
                                            <p:txEl>
                                              <p:pRg st="3" end="3"/>
                                            </p:txEl>
                                          </p:spTgt>
                                        </p:tgtEl>
                                      </p:cBhvr>
                                      <p:from x="100000" y="100000"/>
                                      <p:to x="80000" y="100000"/>
                                    </p:animScale>
                                    <p:anim by="(#ppt_h/3+#ppt_w*0.1)" calcmode="lin" valueType="num">
                                      <p:cBhvr additive="sum">
                                        <p:cTn id="34" dur="200" decel="100000" autoRev="1" fill="hold">
                                          <p:stCondLst>
                                            <p:cond delay="600"/>
                                          </p:stCondLst>
                                        </p:cTn>
                                        <p:tgtEl>
                                          <p:spTgt spid="3">
                                            <p:txEl>
                                              <p:pRg st="3" end="3"/>
                                            </p:txEl>
                                          </p:spTgt>
                                        </p:tgtEl>
                                        <p:attrNameLst>
                                          <p:attrName>ppt_x</p:attrName>
                                        </p:attrNameLst>
                                      </p:cBhvr>
                                    </p:anim>
                                  </p:childTnLst>
                                </p:cTn>
                              </p:par>
                            </p:childTnLst>
                          </p:cTn>
                        </p:par>
                      </p:childTnLst>
                    </p:cTn>
                  </p:par>
                  <p:par>
                    <p:cTn id="35" fill="hold">
                      <p:stCondLst>
                        <p:cond delay="indefinite"/>
                      </p:stCondLst>
                      <p:childTnLst>
                        <p:par>
                          <p:cTn id="36" fill="hold">
                            <p:stCondLst>
                              <p:cond delay="0"/>
                            </p:stCondLst>
                            <p:childTnLst>
                              <p:par>
                                <p:cTn id="37" presetID="34" presetClass="entr" presetSubtype="0" fill="hold"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from="(-#ppt_w/2)" to="(#ppt_x)" calcmode="lin" valueType="num">
                                      <p:cBhvr>
                                        <p:cTn id="39" dur="600" fill="hold">
                                          <p:stCondLst>
                                            <p:cond delay="0"/>
                                          </p:stCondLst>
                                        </p:cTn>
                                        <p:tgtEl>
                                          <p:spTgt spid="3">
                                            <p:txEl>
                                              <p:pRg st="4" end="4"/>
                                            </p:txEl>
                                          </p:spTgt>
                                        </p:tgtEl>
                                        <p:attrNameLst>
                                          <p:attrName>ppt_x</p:attrName>
                                        </p:attrNameLst>
                                      </p:cBhvr>
                                    </p:anim>
                                    <p:anim from="0" to="-1.0" calcmode="lin" valueType="num">
                                      <p:cBhvr>
                                        <p:cTn id="40" dur="200" decel="50000" autoRev="1" fill="hold">
                                          <p:stCondLst>
                                            <p:cond delay="600"/>
                                          </p:stCondLst>
                                        </p:cTn>
                                        <p:tgtEl>
                                          <p:spTgt spid="3">
                                            <p:txEl>
                                              <p:pRg st="4" end="4"/>
                                            </p:txEl>
                                          </p:spTgt>
                                        </p:tgtEl>
                                        <p:attrNameLst>
                                          <p:attrName>xshear</p:attrName>
                                        </p:attrNameLst>
                                      </p:cBhvr>
                                    </p:anim>
                                    <p:animScale>
                                      <p:cBhvr>
                                        <p:cTn id="41" dur="200" decel="100000" autoRev="1" fill="hold">
                                          <p:stCondLst>
                                            <p:cond delay="600"/>
                                          </p:stCondLst>
                                        </p:cTn>
                                        <p:tgtEl>
                                          <p:spTgt spid="3">
                                            <p:txEl>
                                              <p:pRg st="4" end="4"/>
                                            </p:txEl>
                                          </p:spTgt>
                                        </p:tgtEl>
                                      </p:cBhvr>
                                      <p:from x="100000" y="100000"/>
                                      <p:to x="80000" y="100000"/>
                                    </p:animScale>
                                    <p:anim by="(#ppt_h/3+#ppt_w*0.1)" calcmode="lin" valueType="num">
                                      <p:cBhvr additive="sum">
                                        <p:cTn id="42" dur="200" decel="100000" autoRev="1" fill="hold">
                                          <p:stCondLst>
                                            <p:cond delay="600"/>
                                          </p:stCondLst>
                                        </p:cTn>
                                        <p:tgtEl>
                                          <p:spTgt spid="3">
                                            <p:txEl>
                                              <p:pRg st="4" end="4"/>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THE PRESIDENT’S TERM</a:t>
            </a:r>
            <a:endParaRPr lang="en-US" dirty="0"/>
          </a:p>
        </p:txBody>
      </p:sp>
      <p:sp>
        <p:nvSpPr>
          <p:cNvPr id="3" name="Content Placeholder 2"/>
          <p:cNvSpPr>
            <a:spLocks noGrp="1"/>
          </p:cNvSpPr>
          <p:nvPr>
            <p:ph idx="1"/>
          </p:nvPr>
        </p:nvSpPr>
        <p:spPr/>
        <p:txBody>
          <a:bodyPr/>
          <a:lstStyle/>
          <a:p>
            <a:r>
              <a:rPr lang="en-US" dirty="0"/>
              <a:t>Many people, including Truman, Eisenhower, and Reagan have called for repeal of the </a:t>
            </a:r>
            <a:r>
              <a:rPr lang="en-US" dirty="0">
                <a:solidFill>
                  <a:srgbClr val="FF0000"/>
                </a:solidFill>
              </a:rPr>
              <a:t>22</a:t>
            </a:r>
            <a:r>
              <a:rPr lang="en-US" baseline="30000" dirty="0">
                <a:solidFill>
                  <a:srgbClr val="FF0000"/>
                </a:solidFill>
              </a:rPr>
              <a:t>nd</a:t>
            </a:r>
            <a:r>
              <a:rPr lang="en-US" dirty="0">
                <a:solidFill>
                  <a:srgbClr val="FF0000"/>
                </a:solidFill>
              </a:rPr>
              <a:t> Amendment </a:t>
            </a:r>
            <a:r>
              <a:rPr lang="en-US" dirty="0"/>
              <a:t>because they say it takes away the people’s ability to choose who is President</a:t>
            </a:r>
          </a:p>
          <a:p>
            <a:r>
              <a:rPr lang="en-US" dirty="0"/>
              <a:t>Several Presidents have called for a single 6-year term.  This would free up the President from having to worry about getting re-elected</a:t>
            </a:r>
          </a:p>
        </p:txBody>
      </p:sp>
    </p:spTree>
    <p:extLst>
      <p:ext uri="{BB962C8B-B14F-4D97-AF65-F5344CB8AC3E}">
        <p14:creationId xmlns:p14="http://schemas.microsoft.com/office/powerpoint/2010/main" val="2681181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trips(down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PAY AND BENEFITS</a:t>
            </a:r>
          </a:p>
        </p:txBody>
      </p:sp>
      <p:sp>
        <p:nvSpPr>
          <p:cNvPr id="3" name="Content Placeholder 2"/>
          <p:cNvSpPr>
            <a:spLocks noGrp="1"/>
          </p:cNvSpPr>
          <p:nvPr>
            <p:ph idx="1"/>
          </p:nvPr>
        </p:nvSpPr>
        <p:spPr/>
        <p:txBody>
          <a:bodyPr>
            <a:normAutofit lnSpcReduction="10000"/>
          </a:bodyPr>
          <a:lstStyle/>
          <a:p>
            <a:r>
              <a:rPr lang="en-US" dirty="0"/>
              <a:t>President’s salary determined by Congress</a:t>
            </a:r>
          </a:p>
          <a:p>
            <a:r>
              <a:rPr lang="en-US" dirty="0"/>
              <a:t>It can neither be increased nor decreased during his term (Article II, Section 1, Clause 7)</a:t>
            </a:r>
          </a:p>
          <a:p>
            <a:r>
              <a:rPr lang="en-US" dirty="0"/>
              <a:t>Salary:1789-$25,000; 2001-$400,000</a:t>
            </a:r>
          </a:p>
          <a:p>
            <a:r>
              <a:rPr lang="en-US" dirty="0"/>
              <a:t>$50,000 expense allowance was added to salary and subject to income tax</a:t>
            </a:r>
          </a:p>
          <a:p>
            <a:r>
              <a:rPr lang="en-US" dirty="0"/>
              <a:t>Constitution prohibits any other emolument (pay)</a:t>
            </a:r>
          </a:p>
        </p:txBody>
      </p:sp>
    </p:spTree>
    <p:extLst>
      <p:ext uri="{BB962C8B-B14F-4D97-AF65-F5344CB8AC3E}">
        <p14:creationId xmlns:p14="http://schemas.microsoft.com/office/powerpoint/2010/main" val="2363461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amond(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PAY AND BENEFITS</a:t>
            </a:r>
          </a:p>
        </p:txBody>
      </p:sp>
      <p:sp>
        <p:nvSpPr>
          <p:cNvPr id="3" name="Content Placeholder 2"/>
          <p:cNvSpPr>
            <a:spLocks noGrp="1"/>
          </p:cNvSpPr>
          <p:nvPr>
            <p:ph idx="1"/>
          </p:nvPr>
        </p:nvSpPr>
        <p:spPr>
          <a:xfrm>
            <a:off x="685800" y="2286000"/>
            <a:ext cx="5738308" cy="4153348"/>
          </a:xfrm>
        </p:spPr>
        <p:txBody>
          <a:bodyPr>
            <a:normAutofit fontScale="92500" lnSpcReduction="20000"/>
          </a:bodyPr>
          <a:lstStyle/>
          <a:p>
            <a:r>
              <a:rPr lang="en-US" dirty="0"/>
              <a:t>Non-pay benefits the president has access to: </a:t>
            </a:r>
          </a:p>
          <a:p>
            <a:pPr lvl="1"/>
            <a:r>
              <a:rPr lang="en-US" dirty="0"/>
              <a:t>The White House is a 132-room mansion</a:t>
            </a:r>
          </a:p>
          <a:p>
            <a:pPr lvl="1"/>
            <a:r>
              <a:rPr lang="en-US" dirty="0"/>
              <a:t>A sizable suite of offices and a large staff</a:t>
            </a:r>
          </a:p>
          <a:p>
            <a:pPr lvl="1"/>
            <a:r>
              <a:rPr lang="en-US" dirty="0"/>
              <a:t>A fleet of automobiles</a:t>
            </a:r>
          </a:p>
          <a:p>
            <a:pPr lvl="1"/>
            <a:r>
              <a:rPr lang="en-US" dirty="0"/>
              <a:t>Air Force 1, and other planes and helicopters</a:t>
            </a:r>
          </a:p>
          <a:p>
            <a:pPr lvl="1"/>
            <a:r>
              <a:rPr lang="en-US" dirty="0"/>
              <a:t>Camp David a resort hideaway in the Catoctin Mountains, MD</a:t>
            </a:r>
          </a:p>
          <a:p>
            <a:pPr lvl="1"/>
            <a:r>
              <a:rPr lang="en-US" dirty="0"/>
              <a:t>The finest medical, dental, and other health care</a:t>
            </a:r>
          </a:p>
          <a:p>
            <a:pPr lvl="1"/>
            <a:r>
              <a:rPr lang="en-US" dirty="0"/>
              <a:t>Generous travel and entertainment funds and much more</a:t>
            </a:r>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48400" y="3271157"/>
            <a:ext cx="2274031" cy="1828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756542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heckerboard(across)">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ox(i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4"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from="(-#ppt_w/2)" to="(#ppt_x)" calcmode="lin" valueType="num">
                                      <p:cBhvr>
                                        <p:cTn id="17" dur="600" fill="hold">
                                          <p:stCondLst>
                                            <p:cond delay="0"/>
                                          </p:stCondLst>
                                        </p:cTn>
                                        <p:tgtEl>
                                          <p:spTgt spid="3">
                                            <p:txEl>
                                              <p:pRg st="3" end="3"/>
                                            </p:txEl>
                                          </p:spTgt>
                                        </p:tgtEl>
                                        <p:attrNameLst>
                                          <p:attrName>ppt_x</p:attrName>
                                        </p:attrNameLst>
                                      </p:cBhvr>
                                    </p:anim>
                                    <p:anim from="0" to="-1.0" calcmode="lin" valueType="num">
                                      <p:cBhvr>
                                        <p:cTn id="18" dur="200" decel="50000" autoRev="1" fill="hold">
                                          <p:stCondLst>
                                            <p:cond delay="600"/>
                                          </p:stCondLst>
                                        </p:cTn>
                                        <p:tgtEl>
                                          <p:spTgt spid="3">
                                            <p:txEl>
                                              <p:pRg st="3" end="3"/>
                                            </p:txEl>
                                          </p:spTgt>
                                        </p:tgtEl>
                                        <p:attrNameLst>
                                          <p:attrName>xshear</p:attrName>
                                        </p:attrNameLst>
                                      </p:cBhvr>
                                    </p:anim>
                                    <p:animScale>
                                      <p:cBhvr>
                                        <p:cTn id="19" dur="200" decel="100000" autoRev="1" fill="hold">
                                          <p:stCondLst>
                                            <p:cond delay="600"/>
                                          </p:stCondLst>
                                        </p:cTn>
                                        <p:tgtEl>
                                          <p:spTgt spid="3">
                                            <p:txEl>
                                              <p:pRg st="3" end="3"/>
                                            </p:txEl>
                                          </p:spTgt>
                                        </p:tgtEl>
                                      </p:cBhvr>
                                      <p:from x="100000" y="100000"/>
                                      <p:to x="80000" y="100000"/>
                                    </p:animScale>
                                    <p:anim by="(#ppt_h/3+#ppt_w*0.1)" calcmode="lin" valueType="num">
                                      <p:cBhvr additive="sum">
                                        <p:cTn id="20" dur="200" decel="100000" autoRev="1" fill="hold">
                                          <p:stCondLst>
                                            <p:cond delay="600"/>
                                          </p:stCondLst>
                                        </p:cTn>
                                        <p:tgtEl>
                                          <p:spTgt spid="3">
                                            <p:txEl>
                                              <p:pRg st="3" end="3"/>
                                            </p:txEl>
                                          </p:spTgt>
                                        </p:tgtEl>
                                        <p:attrNameLst>
                                          <p:attrName>ppt_x</p:attrName>
                                        </p:attrNameLst>
                                      </p:cBhvr>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4"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from="(-#ppt_w/2)" to="(#ppt_x)" calcmode="lin" valueType="num">
                                      <p:cBhvr>
                                        <p:cTn id="31" dur="600" fill="hold">
                                          <p:stCondLst>
                                            <p:cond delay="0"/>
                                          </p:stCondLst>
                                        </p:cTn>
                                        <p:tgtEl>
                                          <p:spTgt spid="3">
                                            <p:txEl>
                                              <p:pRg st="5" end="5"/>
                                            </p:txEl>
                                          </p:spTgt>
                                        </p:tgtEl>
                                        <p:attrNameLst>
                                          <p:attrName>ppt_x</p:attrName>
                                        </p:attrNameLst>
                                      </p:cBhvr>
                                    </p:anim>
                                    <p:anim from="0" to="-1.0" calcmode="lin" valueType="num">
                                      <p:cBhvr>
                                        <p:cTn id="32" dur="200" decel="50000" autoRev="1" fill="hold">
                                          <p:stCondLst>
                                            <p:cond delay="600"/>
                                          </p:stCondLst>
                                        </p:cTn>
                                        <p:tgtEl>
                                          <p:spTgt spid="3">
                                            <p:txEl>
                                              <p:pRg st="5" end="5"/>
                                            </p:txEl>
                                          </p:spTgt>
                                        </p:tgtEl>
                                        <p:attrNameLst>
                                          <p:attrName>xshear</p:attrName>
                                        </p:attrNameLst>
                                      </p:cBhvr>
                                    </p:anim>
                                    <p:animScale>
                                      <p:cBhvr>
                                        <p:cTn id="33" dur="200" decel="100000" autoRev="1" fill="hold">
                                          <p:stCondLst>
                                            <p:cond delay="600"/>
                                          </p:stCondLst>
                                        </p:cTn>
                                        <p:tgtEl>
                                          <p:spTgt spid="3">
                                            <p:txEl>
                                              <p:pRg st="5" end="5"/>
                                            </p:txEl>
                                          </p:spTgt>
                                        </p:tgtEl>
                                      </p:cBhvr>
                                      <p:from x="100000" y="100000"/>
                                      <p:to x="80000" y="100000"/>
                                    </p:animScale>
                                    <p:anim by="(#ppt_h/3+#ppt_w*0.1)" calcmode="lin" valueType="num">
                                      <p:cBhvr additive="sum">
                                        <p:cTn id="34" dur="200" decel="100000" autoRev="1" fill="hold">
                                          <p:stCondLst>
                                            <p:cond delay="600"/>
                                          </p:stCondLst>
                                        </p:cTn>
                                        <p:tgtEl>
                                          <p:spTgt spid="3">
                                            <p:txEl>
                                              <p:pRg st="5" end="5"/>
                                            </p:txEl>
                                          </p:spTgt>
                                        </p:tgtEl>
                                        <p:attrNameLst>
                                          <p:attrName>ppt_x</p:attrName>
                                        </p:attrNameLst>
                                      </p:cBhvr>
                                    </p:anim>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blinds(horizontal)">
                                      <p:cBhvr>
                                        <p:cTn id="39" dur="500"/>
                                        <p:tgtEl>
                                          <p:spTgt spid="3">
                                            <p:txEl>
                                              <p:pRg st="6" end="6"/>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34" presetClass="entr" presetSubtype="0" fill="hold" nodeType="click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 from="(-#ppt_w/2)" to="(#ppt_x)" calcmode="lin" valueType="num">
                                      <p:cBhvr>
                                        <p:cTn id="44" dur="600" fill="hold">
                                          <p:stCondLst>
                                            <p:cond delay="0"/>
                                          </p:stCondLst>
                                        </p:cTn>
                                        <p:tgtEl>
                                          <p:spTgt spid="3">
                                            <p:txEl>
                                              <p:pRg st="7" end="7"/>
                                            </p:txEl>
                                          </p:spTgt>
                                        </p:tgtEl>
                                        <p:attrNameLst>
                                          <p:attrName>ppt_x</p:attrName>
                                        </p:attrNameLst>
                                      </p:cBhvr>
                                    </p:anim>
                                    <p:anim from="0" to="-1.0" calcmode="lin" valueType="num">
                                      <p:cBhvr>
                                        <p:cTn id="45" dur="200" decel="50000" autoRev="1" fill="hold">
                                          <p:stCondLst>
                                            <p:cond delay="600"/>
                                          </p:stCondLst>
                                        </p:cTn>
                                        <p:tgtEl>
                                          <p:spTgt spid="3">
                                            <p:txEl>
                                              <p:pRg st="7" end="7"/>
                                            </p:txEl>
                                          </p:spTgt>
                                        </p:tgtEl>
                                        <p:attrNameLst>
                                          <p:attrName>xshear</p:attrName>
                                        </p:attrNameLst>
                                      </p:cBhvr>
                                    </p:anim>
                                    <p:animScale>
                                      <p:cBhvr>
                                        <p:cTn id="46" dur="200" decel="100000" autoRev="1" fill="hold">
                                          <p:stCondLst>
                                            <p:cond delay="600"/>
                                          </p:stCondLst>
                                        </p:cTn>
                                        <p:tgtEl>
                                          <p:spTgt spid="3">
                                            <p:txEl>
                                              <p:pRg st="7" end="7"/>
                                            </p:txEl>
                                          </p:spTgt>
                                        </p:tgtEl>
                                      </p:cBhvr>
                                      <p:from x="100000" y="100000"/>
                                      <p:to x="80000" y="100000"/>
                                    </p:animScale>
                                    <p:anim by="(#ppt_h/3+#ppt_w*0.1)" calcmode="lin" valueType="num">
                                      <p:cBhvr additive="sum">
                                        <p:cTn id="47" dur="200" decel="100000" autoRev="1" fill="hold">
                                          <p:stCondLst>
                                            <p:cond delay="600"/>
                                          </p:stCondLst>
                                        </p:cTn>
                                        <p:tgtEl>
                                          <p:spTgt spid="3">
                                            <p:txEl>
                                              <p:pRg st="7" end="7"/>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762000"/>
            <a:ext cx="8077200" cy="563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006262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027664"/>
            <a:ext cx="7382434" cy="1143000"/>
          </a:xfrm>
        </p:spPr>
        <p:txBody>
          <a:bodyPr>
            <a:normAutofit fontScale="90000"/>
          </a:bodyPr>
          <a:lstStyle/>
          <a:p>
            <a:r>
              <a:rPr lang="en-US" u="sng" dirty="0"/>
              <a:t>THE PRESIDENT’S Top Eight ROLES</a:t>
            </a:r>
          </a:p>
        </p:txBody>
      </p:sp>
      <p:sp>
        <p:nvSpPr>
          <p:cNvPr id="3" name="Content Placeholder 2"/>
          <p:cNvSpPr>
            <a:spLocks noGrp="1"/>
          </p:cNvSpPr>
          <p:nvPr>
            <p:ph idx="1"/>
          </p:nvPr>
        </p:nvSpPr>
        <p:spPr>
          <a:xfrm>
            <a:off x="1043492" y="2323652"/>
            <a:ext cx="6777317" cy="3848548"/>
          </a:xfrm>
        </p:spPr>
        <p:txBody>
          <a:bodyPr>
            <a:normAutofit lnSpcReduction="10000"/>
          </a:bodyPr>
          <a:lstStyle/>
          <a:p>
            <a:r>
              <a:rPr lang="en-US" dirty="0"/>
              <a:t>The President must simultaneously assume many different roles while in office some examples include: </a:t>
            </a:r>
          </a:p>
          <a:p>
            <a:endParaRPr lang="en-US" b="1" dirty="0"/>
          </a:p>
          <a:p>
            <a:r>
              <a:rPr lang="en-US" b="1" dirty="0"/>
              <a:t>1.) </a:t>
            </a:r>
            <a:r>
              <a:rPr lang="en-US" b="1" dirty="0">
                <a:solidFill>
                  <a:srgbClr val="FF0000"/>
                </a:solidFill>
              </a:rPr>
              <a:t>Chief of State</a:t>
            </a:r>
          </a:p>
          <a:p>
            <a:pPr lvl="1"/>
            <a:r>
              <a:rPr lang="en-US" dirty="0"/>
              <a:t>Ceremonial head of government—the symbol of all people in the nation</a:t>
            </a:r>
          </a:p>
          <a:p>
            <a:pPr lvl="1"/>
            <a:r>
              <a:rPr lang="en-US" dirty="0"/>
              <a:t>In some nations, the chief of state reigns but does not rule (ex. Queens in England &amp; Denmark)</a:t>
            </a:r>
          </a:p>
        </p:txBody>
      </p:sp>
    </p:spTree>
    <p:extLst>
      <p:ext uri="{BB962C8B-B14F-4D97-AF65-F5344CB8AC3E}">
        <p14:creationId xmlns:p14="http://schemas.microsoft.com/office/powerpoint/2010/main" val="2919845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THE PRESIDENT’S ROLES</a:t>
            </a:r>
            <a:endParaRPr lang="en-US" dirty="0"/>
          </a:p>
        </p:txBody>
      </p:sp>
      <p:sp>
        <p:nvSpPr>
          <p:cNvPr id="3" name="Content Placeholder 2"/>
          <p:cNvSpPr>
            <a:spLocks noGrp="1"/>
          </p:cNvSpPr>
          <p:nvPr>
            <p:ph idx="1"/>
          </p:nvPr>
        </p:nvSpPr>
        <p:spPr/>
        <p:txBody>
          <a:bodyPr/>
          <a:lstStyle/>
          <a:p>
            <a:r>
              <a:rPr lang="en-US" b="1" dirty="0"/>
              <a:t>2.) </a:t>
            </a:r>
            <a:r>
              <a:rPr lang="en-US" b="1" dirty="0">
                <a:solidFill>
                  <a:srgbClr val="002060"/>
                </a:solidFill>
              </a:rPr>
              <a:t>Chief Executive</a:t>
            </a:r>
          </a:p>
          <a:p>
            <a:pPr lvl="1"/>
            <a:r>
              <a:rPr lang="en-US" dirty="0"/>
              <a:t>Constitution give President “</a:t>
            </a:r>
            <a:r>
              <a:rPr lang="en-US" dirty="0">
                <a:solidFill>
                  <a:schemeClr val="accent1">
                    <a:lumMod val="50000"/>
                  </a:schemeClr>
                </a:solidFill>
              </a:rPr>
              <a:t>executive power</a:t>
            </a:r>
            <a:r>
              <a:rPr lang="en-US" dirty="0"/>
              <a:t>”</a:t>
            </a:r>
          </a:p>
          <a:p>
            <a:pPr lvl="1"/>
            <a:r>
              <a:rPr lang="en-US" dirty="0"/>
              <a:t>Immensely broad in both domestic and foreign affairs</a:t>
            </a:r>
          </a:p>
          <a:p>
            <a:pPr lvl="1"/>
            <a:r>
              <a:rPr lang="en-US" dirty="0"/>
              <a:t>“</a:t>
            </a:r>
            <a:r>
              <a:rPr lang="en-US" dirty="0">
                <a:solidFill>
                  <a:srgbClr val="002060"/>
                </a:solidFill>
              </a:rPr>
              <a:t>The most powerful office in the world</a:t>
            </a:r>
            <a:r>
              <a:rPr lang="en-US" dirty="0"/>
              <a:t>”</a:t>
            </a:r>
          </a:p>
          <a:p>
            <a:pPr lvl="1"/>
            <a:r>
              <a:rPr lang="en-US" dirty="0"/>
              <a:t>The President IS NOT all-powerful</a:t>
            </a:r>
          </a:p>
          <a:p>
            <a:pPr lvl="1"/>
            <a:r>
              <a:rPr lang="en-US" dirty="0"/>
              <a:t>Checks and balances regulate power</a:t>
            </a:r>
          </a:p>
        </p:txBody>
      </p:sp>
    </p:spTree>
    <p:extLst>
      <p:ext uri="{BB962C8B-B14F-4D97-AF65-F5344CB8AC3E}">
        <p14:creationId xmlns:p14="http://schemas.microsoft.com/office/powerpoint/2010/main" val="1633397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ox(i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ox(i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ox(in)">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THE PRESIDENT’S ROLES</a:t>
            </a:r>
            <a:endParaRPr lang="en-US" dirty="0"/>
          </a:p>
        </p:txBody>
      </p:sp>
      <p:sp>
        <p:nvSpPr>
          <p:cNvPr id="3" name="Content Placeholder 2"/>
          <p:cNvSpPr>
            <a:spLocks noGrp="1"/>
          </p:cNvSpPr>
          <p:nvPr>
            <p:ph idx="1"/>
          </p:nvPr>
        </p:nvSpPr>
        <p:spPr/>
        <p:txBody>
          <a:bodyPr/>
          <a:lstStyle/>
          <a:p>
            <a:r>
              <a:rPr lang="en-US" b="1" dirty="0"/>
              <a:t>3.) </a:t>
            </a:r>
            <a:r>
              <a:rPr lang="en-US" b="1" dirty="0">
                <a:solidFill>
                  <a:srgbClr val="FF0000"/>
                </a:solidFill>
              </a:rPr>
              <a:t>Chief Administrator</a:t>
            </a:r>
          </a:p>
          <a:p>
            <a:pPr lvl="1"/>
            <a:r>
              <a:rPr lang="en-US" dirty="0"/>
              <a:t>Director of the Executive Branch</a:t>
            </a:r>
          </a:p>
          <a:p>
            <a:pPr lvl="1"/>
            <a:r>
              <a:rPr lang="en-US" dirty="0"/>
              <a:t>Administration employs more than 2.7 million civilians and spends $3 trillion per year</a:t>
            </a:r>
          </a:p>
          <a:p>
            <a:endParaRPr lang="en-US" dirty="0"/>
          </a:p>
          <a:p>
            <a:r>
              <a:rPr lang="en-US" b="1" dirty="0"/>
              <a:t>4.) </a:t>
            </a:r>
            <a:r>
              <a:rPr lang="en-US" b="1" dirty="0">
                <a:solidFill>
                  <a:srgbClr val="002060"/>
                </a:solidFill>
              </a:rPr>
              <a:t>Chief Diplomat</a:t>
            </a:r>
          </a:p>
          <a:p>
            <a:pPr lvl="1"/>
            <a:r>
              <a:rPr lang="en-US" dirty="0"/>
              <a:t>Main architect of American foreign policy</a:t>
            </a:r>
          </a:p>
        </p:txBody>
      </p:sp>
    </p:spTree>
    <p:extLst>
      <p:ext uri="{BB962C8B-B14F-4D97-AF65-F5344CB8AC3E}">
        <p14:creationId xmlns:p14="http://schemas.microsoft.com/office/powerpoint/2010/main" val="1985509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heckerboard(across)">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checkerboard(across)">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THE PRESIDENT’S ROLES</a:t>
            </a:r>
            <a:endParaRPr lang="en-US" dirty="0"/>
          </a:p>
        </p:txBody>
      </p:sp>
      <p:sp>
        <p:nvSpPr>
          <p:cNvPr id="3" name="Content Placeholder 2"/>
          <p:cNvSpPr>
            <a:spLocks noGrp="1"/>
          </p:cNvSpPr>
          <p:nvPr>
            <p:ph idx="1"/>
          </p:nvPr>
        </p:nvSpPr>
        <p:spPr/>
        <p:txBody>
          <a:bodyPr>
            <a:normAutofit lnSpcReduction="10000"/>
          </a:bodyPr>
          <a:lstStyle/>
          <a:p>
            <a:r>
              <a:rPr lang="en-US" b="1" dirty="0"/>
              <a:t>5.) </a:t>
            </a:r>
            <a:r>
              <a:rPr lang="en-US" b="1" dirty="0">
                <a:solidFill>
                  <a:srgbClr val="FF0000"/>
                </a:solidFill>
              </a:rPr>
              <a:t>Commander in Chief</a:t>
            </a:r>
          </a:p>
          <a:p>
            <a:pPr lvl="1"/>
            <a:r>
              <a:rPr lang="en-US" dirty="0"/>
              <a:t>1.4 million men and women in armed forces and nation’s entire military arsenal are subject to direct and immediate control</a:t>
            </a:r>
          </a:p>
          <a:p>
            <a:endParaRPr lang="en-US" dirty="0"/>
          </a:p>
          <a:p>
            <a:r>
              <a:rPr lang="en-US" b="1" dirty="0"/>
              <a:t>6.) </a:t>
            </a:r>
            <a:r>
              <a:rPr lang="en-US" b="1" dirty="0">
                <a:solidFill>
                  <a:srgbClr val="002060"/>
                </a:solidFill>
              </a:rPr>
              <a:t>Chief Legislator</a:t>
            </a:r>
          </a:p>
          <a:p>
            <a:pPr lvl="1"/>
            <a:r>
              <a:rPr lang="en-US" dirty="0"/>
              <a:t>Main architect of public policy</a:t>
            </a:r>
          </a:p>
          <a:p>
            <a:pPr lvl="1"/>
            <a:r>
              <a:rPr lang="en-US" dirty="0"/>
              <a:t>President sets the overall shape of Congressional agenda</a:t>
            </a:r>
          </a:p>
        </p:txBody>
      </p:sp>
    </p:spTree>
    <p:extLst>
      <p:ext uri="{BB962C8B-B14F-4D97-AF65-F5344CB8AC3E}">
        <p14:creationId xmlns:p14="http://schemas.microsoft.com/office/powerpoint/2010/main" val="2567240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iterate type="lt">
                                    <p:tmPct val="5000"/>
                                  </p:iterate>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iterate type="lt">
                                    <p:tmPct val="5000"/>
                                  </p:iterate>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p:cTn id="23"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iterate type="lt">
                                    <p:tmPct val="5000"/>
                                  </p:iterate>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iterate type="lt">
                                    <p:tmPct val="5000"/>
                                  </p:iterate>
                                  <p:childTnLst>
                                    <p:set>
                                      <p:cBhvr>
                                        <p:cTn id="38" dur="1" fill="hold">
                                          <p:stCondLst>
                                            <p:cond delay="0"/>
                                          </p:stCondLst>
                                        </p:cTn>
                                        <p:tgtEl>
                                          <p:spTgt spid="3">
                                            <p:txEl>
                                              <p:pRg st="5" end="5"/>
                                            </p:txEl>
                                          </p:spTgt>
                                        </p:tgtEl>
                                        <p:attrNameLst>
                                          <p:attrName>style.visibility</p:attrName>
                                        </p:attrNameLst>
                                      </p:cBhvr>
                                      <p:to>
                                        <p:strVal val="visible"/>
                                      </p:to>
                                    </p:set>
                                    <p:anim calcmode="lin" valueType="num">
                                      <p:cBhvr>
                                        <p:cTn id="39"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THE PRESIDENT’S ROLES</a:t>
            </a:r>
            <a:endParaRPr lang="en-US" dirty="0"/>
          </a:p>
        </p:txBody>
      </p:sp>
      <p:sp>
        <p:nvSpPr>
          <p:cNvPr id="3" name="Content Placeholder 2"/>
          <p:cNvSpPr>
            <a:spLocks noGrp="1"/>
          </p:cNvSpPr>
          <p:nvPr>
            <p:ph idx="1"/>
          </p:nvPr>
        </p:nvSpPr>
        <p:spPr/>
        <p:txBody>
          <a:bodyPr>
            <a:normAutofit fontScale="92500"/>
          </a:bodyPr>
          <a:lstStyle/>
          <a:p>
            <a:r>
              <a:rPr lang="en-US" dirty="0"/>
              <a:t>President initiates, suggests, requests, insists, and demands that Congress enact much of the major legislation proposed</a:t>
            </a:r>
          </a:p>
          <a:p>
            <a:r>
              <a:rPr lang="en-US" dirty="0"/>
              <a:t>The first </a:t>
            </a:r>
            <a:r>
              <a:rPr lang="en-US" b="1" dirty="0">
                <a:solidFill>
                  <a:srgbClr val="FF0000"/>
                </a:solidFill>
              </a:rPr>
              <a:t>six</a:t>
            </a:r>
            <a:r>
              <a:rPr lang="en-US" dirty="0"/>
              <a:t> roles come directly from the Constitution but they do not complete the list</a:t>
            </a:r>
          </a:p>
          <a:p>
            <a:endParaRPr lang="en-US" dirty="0"/>
          </a:p>
          <a:p>
            <a:r>
              <a:rPr lang="en-US" b="1" dirty="0"/>
              <a:t>7.) </a:t>
            </a:r>
            <a:r>
              <a:rPr lang="en-US" b="1" dirty="0">
                <a:solidFill>
                  <a:srgbClr val="002060"/>
                </a:solidFill>
              </a:rPr>
              <a:t>Chief of Party</a:t>
            </a:r>
          </a:p>
          <a:p>
            <a:pPr lvl="1"/>
            <a:r>
              <a:rPr lang="en-US" dirty="0"/>
              <a:t>Acknowledged leader of the political party that controls the executive branch</a:t>
            </a:r>
          </a:p>
        </p:txBody>
      </p:sp>
    </p:spTree>
    <p:extLst>
      <p:ext uri="{BB962C8B-B14F-4D97-AF65-F5344CB8AC3E}">
        <p14:creationId xmlns:p14="http://schemas.microsoft.com/office/powerpoint/2010/main" val="85631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THE PRESIDENT’S ROLES</a:t>
            </a:r>
            <a:endParaRPr lang="en-US" dirty="0"/>
          </a:p>
        </p:txBody>
      </p:sp>
      <p:sp>
        <p:nvSpPr>
          <p:cNvPr id="3" name="Content Placeholder 2"/>
          <p:cNvSpPr>
            <a:spLocks noGrp="1"/>
          </p:cNvSpPr>
          <p:nvPr>
            <p:ph idx="1"/>
          </p:nvPr>
        </p:nvSpPr>
        <p:spPr>
          <a:xfrm>
            <a:off x="1043493" y="2323652"/>
            <a:ext cx="5281108" cy="3924748"/>
          </a:xfrm>
        </p:spPr>
        <p:txBody>
          <a:bodyPr>
            <a:normAutofit fontScale="92500"/>
          </a:bodyPr>
          <a:lstStyle/>
          <a:p>
            <a:r>
              <a:rPr lang="en-US" b="1" dirty="0"/>
              <a:t>8.) </a:t>
            </a:r>
            <a:r>
              <a:rPr lang="en-US" b="1" dirty="0">
                <a:solidFill>
                  <a:srgbClr val="FF0000"/>
                </a:solidFill>
              </a:rPr>
              <a:t>Chief Citizen</a:t>
            </a:r>
          </a:p>
          <a:p>
            <a:pPr lvl="1"/>
            <a:r>
              <a:rPr lang="en-US" dirty="0"/>
              <a:t>President is expected to be the “</a:t>
            </a:r>
            <a:r>
              <a:rPr lang="en-US" dirty="0">
                <a:solidFill>
                  <a:srgbClr val="002060"/>
                </a:solidFill>
              </a:rPr>
              <a:t>representative of all the people</a:t>
            </a:r>
            <a:r>
              <a:rPr lang="en-US" dirty="0"/>
              <a:t>”</a:t>
            </a:r>
          </a:p>
          <a:p>
            <a:pPr lvl="1"/>
            <a:r>
              <a:rPr lang="en-US" dirty="0"/>
              <a:t>Work for and represent the public interest</a:t>
            </a:r>
          </a:p>
          <a:p>
            <a:pPr lvl="1"/>
            <a:r>
              <a:rPr lang="en-US" dirty="0"/>
              <a:t>FDR said the office was “pre-eminently a place of moral leadership”</a:t>
            </a:r>
          </a:p>
          <a:p>
            <a:endParaRPr lang="en-US" dirty="0"/>
          </a:p>
          <a:p>
            <a:r>
              <a:rPr lang="en-US" dirty="0"/>
              <a:t>President </a:t>
            </a:r>
            <a:r>
              <a:rPr lang="en-US" b="1" dirty="0">
                <a:solidFill>
                  <a:srgbClr val="FF0000"/>
                </a:solidFill>
              </a:rPr>
              <a:t>must</a:t>
            </a:r>
            <a:r>
              <a:rPr lang="en-US" b="1" dirty="0"/>
              <a:t> </a:t>
            </a:r>
            <a:r>
              <a:rPr lang="en-US" dirty="0"/>
              <a:t>play these roles simultaneously</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2489835"/>
            <a:ext cx="2432050" cy="37433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503918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from="(-#ppt_w/2)" to="(#ppt_x)" calcmode="lin" valueType="num">
                                      <p:cBhvr>
                                        <p:cTn id="7" dur="600" fill="hold">
                                          <p:stCondLst>
                                            <p:cond delay="0"/>
                                          </p:stCondLst>
                                        </p:cTn>
                                        <p:tgtEl>
                                          <p:spTgt spid="3">
                                            <p:txEl>
                                              <p:pRg st="0" end="0"/>
                                            </p:txEl>
                                          </p:spTgt>
                                        </p:tgtEl>
                                        <p:attrNameLst>
                                          <p:attrName>ppt_x</p:attrName>
                                        </p:attrNameLst>
                                      </p:cBhvr>
                                    </p:anim>
                                    <p:anim from="0" to="-1.0" calcmode="lin" valueType="num">
                                      <p:cBhvr>
                                        <p:cTn id="8" dur="200" decel="50000" autoRev="1" fill="hold">
                                          <p:stCondLst>
                                            <p:cond delay="600"/>
                                          </p:stCondLst>
                                        </p:cTn>
                                        <p:tgtEl>
                                          <p:spTgt spid="3">
                                            <p:txEl>
                                              <p:pRg st="0" end="0"/>
                                            </p:txEl>
                                          </p:spTgt>
                                        </p:tgtEl>
                                        <p:attrNameLst>
                                          <p:attrName>xshear</p:attrName>
                                        </p:attrNameLst>
                                      </p:cBhvr>
                                    </p:anim>
                                    <p:animScale>
                                      <p:cBhvr>
                                        <p:cTn id="9" dur="200" decel="100000" autoRev="1" fill="hold">
                                          <p:stCondLst>
                                            <p:cond delay="600"/>
                                          </p:stCondLst>
                                        </p:cTn>
                                        <p:tgtEl>
                                          <p:spTgt spid="3">
                                            <p:txEl>
                                              <p:pRg st="0" end="0"/>
                                            </p:txEl>
                                          </p:spTgt>
                                        </p:tgtEl>
                                      </p:cBhvr>
                                      <p:from x="100000" y="100000"/>
                                      <p:to x="80000" y="100000"/>
                                    </p:animScale>
                                    <p:anim by="(#ppt_h/3+#ppt_w*0.1)" calcmode="lin" valueType="num">
                                      <p:cBhvr additive="sum">
                                        <p:cTn id="10" dur="200" decel="100000" autoRev="1" fill="hold">
                                          <p:stCondLst>
                                            <p:cond delay="600"/>
                                          </p:stCondLst>
                                        </p:cTn>
                                        <p:tgtEl>
                                          <p:spTgt spid="3">
                                            <p:txEl>
                                              <p:pRg st="0" end="0"/>
                                            </p:txEl>
                                          </p:spTgt>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34"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from="(-#ppt_w/2)" to="(#ppt_x)" calcmode="lin" valueType="num">
                                      <p:cBhvr>
                                        <p:cTn id="15" dur="600" fill="hold">
                                          <p:stCondLst>
                                            <p:cond delay="0"/>
                                          </p:stCondLst>
                                        </p:cTn>
                                        <p:tgtEl>
                                          <p:spTgt spid="3">
                                            <p:txEl>
                                              <p:pRg st="1" end="1"/>
                                            </p:txEl>
                                          </p:spTgt>
                                        </p:tgtEl>
                                        <p:attrNameLst>
                                          <p:attrName>ppt_x</p:attrName>
                                        </p:attrNameLst>
                                      </p:cBhvr>
                                    </p:anim>
                                    <p:anim from="0" to="-1.0" calcmode="lin" valueType="num">
                                      <p:cBhvr>
                                        <p:cTn id="16" dur="200" decel="50000" autoRev="1" fill="hold">
                                          <p:stCondLst>
                                            <p:cond delay="600"/>
                                          </p:stCondLst>
                                        </p:cTn>
                                        <p:tgtEl>
                                          <p:spTgt spid="3">
                                            <p:txEl>
                                              <p:pRg st="1" end="1"/>
                                            </p:txEl>
                                          </p:spTgt>
                                        </p:tgtEl>
                                        <p:attrNameLst>
                                          <p:attrName>xshear</p:attrName>
                                        </p:attrNameLst>
                                      </p:cBhvr>
                                    </p:anim>
                                    <p:animScale>
                                      <p:cBhvr>
                                        <p:cTn id="17" dur="200" decel="100000" autoRev="1" fill="hold">
                                          <p:stCondLst>
                                            <p:cond delay="600"/>
                                          </p:stCondLst>
                                        </p:cTn>
                                        <p:tgtEl>
                                          <p:spTgt spid="3">
                                            <p:txEl>
                                              <p:pRg st="1" end="1"/>
                                            </p:txEl>
                                          </p:spTgt>
                                        </p:tgtEl>
                                      </p:cBhvr>
                                      <p:from x="100000" y="100000"/>
                                      <p:to x="80000" y="100000"/>
                                    </p:animScale>
                                    <p:anim by="(#ppt_h/3+#ppt_w*0.1)" calcmode="lin" valueType="num">
                                      <p:cBhvr additive="sum">
                                        <p:cTn id="18" dur="200" decel="100000" autoRev="1" fill="hold">
                                          <p:stCondLst>
                                            <p:cond delay="600"/>
                                          </p:stCondLst>
                                        </p:cTn>
                                        <p:tgtEl>
                                          <p:spTgt spid="3">
                                            <p:txEl>
                                              <p:pRg st="1" end="1"/>
                                            </p:txEl>
                                          </p:spTgt>
                                        </p:tgtEl>
                                        <p:attrNameLst>
                                          <p:attrName>ppt_x</p:attrName>
                                        </p:attrNameLst>
                                      </p:cBhvr>
                                    </p:anim>
                                  </p:childTnLst>
                                </p:cTn>
                              </p:par>
                            </p:childTnLst>
                          </p:cTn>
                        </p:par>
                      </p:childTnLst>
                    </p:cTn>
                  </p:par>
                  <p:par>
                    <p:cTn id="19" fill="hold">
                      <p:stCondLst>
                        <p:cond delay="indefinite"/>
                      </p:stCondLst>
                      <p:childTnLst>
                        <p:par>
                          <p:cTn id="20" fill="hold">
                            <p:stCondLst>
                              <p:cond delay="0"/>
                            </p:stCondLst>
                            <p:childTnLst>
                              <p:par>
                                <p:cTn id="21" presetID="34"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from="(-#ppt_w/2)" to="(#ppt_x)" calcmode="lin" valueType="num">
                                      <p:cBhvr>
                                        <p:cTn id="23" dur="600" fill="hold">
                                          <p:stCondLst>
                                            <p:cond delay="0"/>
                                          </p:stCondLst>
                                        </p:cTn>
                                        <p:tgtEl>
                                          <p:spTgt spid="3">
                                            <p:txEl>
                                              <p:pRg st="2" end="2"/>
                                            </p:txEl>
                                          </p:spTgt>
                                        </p:tgtEl>
                                        <p:attrNameLst>
                                          <p:attrName>ppt_x</p:attrName>
                                        </p:attrNameLst>
                                      </p:cBhvr>
                                    </p:anim>
                                    <p:anim from="0" to="-1.0" calcmode="lin" valueType="num">
                                      <p:cBhvr>
                                        <p:cTn id="24" dur="200" decel="50000" autoRev="1" fill="hold">
                                          <p:stCondLst>
                                            <p:cond delay="600"/>
                                          </p:stCondLst>
                                        </p:cTn>
                                        <p:tgtEl>
                                          <p:spTgt spid="3">
                                            <p:txEl>
                                              <p:pRg st="2" end="2"/>
                                            </p:txEl>
                                          </p:spTgt>
                                        </p:tgtEl>
                                        <p:attrNameLst>
                                          <p:attrName>xshear</p:attrName>
                                        </p:attrNameLst>
                                      </p:cBhvr>
                                    </p:anim>
                                    <p:animScale>
                                      <p:cBhvr>
                                        <p:cTn id="25" dur="200" decel="100000" autoRev="1" fill="hold">
                                          <p:stCondLst>
                                            <p:cond delay="600"/>
                                          </p:stCondLst>
                                        </p:cTn>
                                        <p:tgtEl>
                                          <p:spTgt spid="3">
                                            <p:txEl>
                                              <p:pRg st="2" end="2"/>
                                            </p:txEl>
                                          </p:spTgt>
                                        </p:tgtEl>
                                      </p:cBhvr>
                                      <p:from x="100000" y="100000"/>
                                      <p:to x="80000" y="100000"/>
                                    </p:animScale>
                                    <p:anim by="(#ppt_h/3+#ppt_w*0.1)" calcmode="lin" valueType="num">
                                      <p:cBhvr additive="sum">
                                        <p:cTn id="26" dur="200" decel="100000" autoRev="1" fill="hold">
                                          <p:stCondLst>
                                            <p:cond delay="600"/>
                                          </p:stCondLst>
                                        </p:cTn>
                                        <p:tgtEl>
                                          <p:spTgt spid="3">
                                            <p:txEl>
                                              <p:pRg st="2" end="2"/>
                                            </p:txEl>
                                          </p:spTgt>
                                        </p:tgtEl>
                                        <p:attrNameLst>
                                          <p:attrName>ppt_x</p:attrName>
                                        </p:attrNameLst>
                                      </p:cBhvr>
                                    </p:anim>
                                  </p:childTnLst>
                                </p:cTn>
                              </p:par>
                            </p:childTnLst>
                          </p:cTn>
                        </p:par>
                      </p:childTnLst>
                    </p:cTn>
                  </p:par>
                  <p:par>
                    <p:cTn id="27" fill="hold">
                      <p:stCondLst>
                        <p:cond delay="indefinite"/>
                      </p:stCondLst>
                      <p:childTnLst>
                        <p:par>
                          <p:cTn id="28" fill="hold">
                            <p:stCondLst>
                              <p:cond delay="0"/>
                            </p:stCondLst>
                            <p:childTnLst>
                              <p:par>
                                <p:cTn id="29" presetID="34"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from="(-#ppt_w/2)" to="(#ppt_x)" calcmode="lin" valueType="num">
                                      <p:cBhvr>
                                        <p:cTn id="31" dur="600" fill="hold">
                                          <p:stCondLst>
                                            <p:cond delay="0"/>
                                          </p:stCondLst>
                                        </p:cTn>
                                        <p:tgtEl>
                                          <p:spTgt spid="3">
                                            <p:txEl>
                                              <p:pRg st="3" end="3"/>
                                            </p:txEl>
                                          </p:spTgt>
                                        </p:tgtEl>
                                        <p:attrNameLst>
                                          <p:attrName>ppt_x</p:attrName>
                                        </p:attrNameLst>
                                      </p:cBhvr>
                                    </p:anim>
                                    <p:anim from="0" to="-1.0" calcmode="lin" valueType="num">
                                      <p:cBhvr>
                                        <p:cTn id="32" dur="200" decel="50000" autoRev="1" fill="hold">
                                          <p:stCondLst>
                                            <p:cond delay="600"/>
                                          </p:stCondLst>
                                        </p:cTn>
                                        <p:tgtEl>
                                          <p:spTgt spid="3">
                                            <p:txEl>
                                              <p:pRg st="3" end="3"/>
                                            </p:txEl>
                                          </p:spTgt>
                                        </p:tgtEl>
                                        <p:attrNameLst>
                                          <p:attrName>xshear</p:attrName>
                                        </p:attrNameLst>
                                      </p:cBhvr>
                                    </p:anim>
                                    <p:animScale>
                                      <p:cBhvr>
                                        <p:cTn id="33" dur="200" decel="100000" autoRev="1" fill="hold">
                                          <p:stCondLst>
                                            <p:cond delay="600"/>
                                          </p:stCondLst>
                                        </p:cTn>
                                        <p:tgtEl>
                                          <p:spTgt spid="3">
                                            <p:txEl>
                                              <p:pRg st="3" end="3"/>
                                            </p:txEl>
                                          </p:spTgt>
                                        </p:tgtEl>
                                      </p:cBhvr>
                                      <p:from x="100000" y="100000"/>
                                      <p:to x="80000" y="100000"/>
                                    </p:animScale>
                                    <p:anim by="(#ppt_h/3+#ppt_w*0.1)" calcmode="lin" valueType="num">
                                      <p:cBhvr additive="sum">
                                        <p:cTn id="34" dur="200" decel="100000" autoRev="1" fill="hold">
                                          <p:stCondLst>
                                            <p:cond delay="600"/>
                                          </p:stCondLst>
                                        </p:cTn>
                                        <p:tgtEl>
                                          <p:spTgt spid="3">
                                            <p:txEl>
                                              <p:pRg st="3" end="3"/>
                                            </p:txEl>
                                          </p:spTgt>
                                        </p:tgtEl>
                                        <p:attrNameLst>
                                          <p:attrName>ppt_x</p:attrName>
                                        </p:attrNameLst>
                                      </p:cBhvr>
                                    </p:anim>
                                  </p:childTnLst>
                                </p:cTn>
                              </p:par>
                            </p:childTnLst>
                          </p:cTn>
                        </p:par>
                      </p:childTnLst>
                    </p:cTn>
                  </p:par>
                  <p:par>
                    <p:cTn id="35" fill="hold">
                      <p:stCondLst>
                        <p:cond delay="indefinite"/>
                      </p:stCondLst>
                      <p:childTnLst>
                        <p:par>
                          <p:cTn id="36" fill="hold">
                            <p:stCondLst>
                              <p:cond delay="0"/>
                            </p:stCondLst>
                            <p:childTnLst>
                              <p:par>
                                <p:cTn id="37" presetID="34" presetClass="entr" presetSubtype="0" fill="hold"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 from="(-#ppt_w/2)" to="(#ppt_x)" calcmode="lin" valueType="num">
                                      <p:cBhvr>
                                        <p:cTn id="39" dur="600" fill="hold">
                                          <p:stCondLst>
                                            <p:cond delay="0"/>
                                          </p:stCondLst>
                                        </p:cTn>
                                        <p:tgtEl>
                                          <p:spTgt spid="3">
                                            <p:txEl>
                                              <p:pRg st="5" end="5"/>
                                            </p:txEl>
                                          </p:spTgt>
                                        </p:tgtEl>
                                        <p:attrNameLst>
                                          <p:attrName>ppt_x</p:attrName>
                                        </p:attrNameLst>
                                      </p:cBhvr>
                                    </p:anim>
                                    <p:anim from="0" to="-1.0" calcmode="lin" valueType="num">
                                      <p:cBhvr>
                                        <p:cTn id="40" dur="200" decel="50000" autoRev="1" fill="hold">
                                          <p:stCondLst>
                                            <p:cond delay="600"/>
                                          </p:stCondLst>
                                        </p:cTn>
                                        <p:tgtEl>
                                          <p:spTgt spid="3">
                                            <p:txEl>
                                              <p:pRg st="5" end="5"/>
                                            </p:txEl>
                                          </p:spTgt>
                                        </p:tgtEl>
                                        <p:attrNameLst>
                                          <p:attrName>xshear</p:attrName>
                                        </p:attrNameLst>
                                      </p:cBhvr>
                                    </p:anim>
                                    <p:animScale>
                                      <p:cBhvr>
                                        <p:cTn id="41" dur="200" decel="100000" autoRev="1" fill="hold">
                                          <p:stCondLst>
                                            <p:cond delay="600"/>
                                          </p:stCondLst>
                                        </p:cTn>
                                        <p:tgtEl>
                                          <p:spTgt spid="3">
                                            <p:txEl>
                                              <p:pRg st="5" end="5"/>
                                            </p:txEl>
                                          </p:spTgt>
                                        </p:tgtEl>
                                      </p:cBhvr>
                                      <p:from x="100000" y="100000"/>
                                      <p:to x="80000" y="100000"/>
                                    </p:animScale>
                                    <p:anim by="(#ppt_h/3+#ppt_w*0.1)" calcmode="lin" valueType="num">
                                      <p:cBhvr additive="sum">
                                        <p:cTn id="42" dur="200" decel="100000" autoRev="1" fill="hold">
                                          <p:stCondLst>
                                            <p:cond delay="600"/>
                                          </p:stCondLst>
                                        </p:cTn>
                                        <p:tgtEl>
                                          <p:spTgt spid="3">
                                            <p:txEl>
                                              <p:pRg st="5" end="5"/>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a:t>The Struggles of Playing Duel Roles </a:t>
            </a:r>
          </a:p>
        </p:txBody>
      </p:sp>
      <p:sp>
        <p:nvSpPr>
          <p:cNvPr id="3" name="Content Placeholder 2"/>
          <p:cNvSpPr>
            <a:spLocks noGrp="1"/>
          </p:cNvSpPr>
          <p:nvPr>
            <p:ph idx="1"/>
          </p:nvPr>
        </p:nvSpPr>
        <p:spPr>
          <a:xfrm>
            <a:off x="1043493" y="2323652"/>
            <a:ext cx="4595308" cy="4153348"/>
          </a:xfrm>
        </p:spPr>
        <p:txBody>
          <a:bodyPr>
            <a:normAutofit fontScale="92500"/>
          </a:bodyPr>
          <a:lstStyle/>
          <a:p>
            <a:r>
              <a:rPr lang="en-US" b="1" dirty="0">
                <a:solidFill>
                  <a:srgbClr val="002060"/>
                </a:solidFill>
              </a:rPr>
              <a:t>Two Illustrations</a:t>
            </a:r>
          </a:p>
          <a:p>
            <a:r>
              <a:rPr lang="en-US" dirty="0"/>
              <a:t>Presidents Lyndon Johnson and Richard Nixon</a:t>
            </a:r>
          </a:p>
          <a:p>
            <a:r>
              <a:rPr lang="en-US" dirty="0"/>
              <a:t>Each was a strong and relatively effective President during their early years</a:t>
            </a:r>
          </a:p>
          <a:p>
            <a:r>
              <a:rPr lang="en-US" dirty="0"/>
              <a:t>LBJ’s actions as commander in chief during the Vietnam War seriously damaged he credibility that he chose not to run for re-election in 1968</a:t>
            </a:r>
          </a:p>
        </p:txBody>
      </p:sp>
      <p:pic>
        <p:nvPicPr>
          <p:cNvPr id="2050" name="Picture 2" descr="http://media-cache-ak0.pinimg.com/736x/b6/4a/9a/b64a9a2ec2a285c5e747b3a72a3668b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12050" y="2971800"/>
            <a:ext cx="3041399" cy="20478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843465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strips(down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strips(down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strips(downLeft)">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a:t>The Struggles of Playing Duel Roles </a:t>
            </a:r>
            <a:endParaRPr lang="en-US" dirty="0"/>
          </a:p>
        </p:txBody>
      </p:sp>
      <p:sp>
        <p:nvSpPr>
          <p:cNvPr id="3" name="Content Placeholder 2"/>
          <p:cNvSpPr>
            <a:spLocks noGrp="1"/>
          </p:cNvSpPr>
          <p:nvPr>
            <p:ph idx="1"/>
          </p:nvPr>
        </p:nvSpPr>
        <p:spPr>
          <a:xfrm>
            <a:off x="1043493" y="2323652"/>
            <a:ext cx="4595307" cy="3924748"/>
          </a:xfrm>
        </p:spPr>
        <p:txBody>
          <a:bodyPr>
            <a:normAutofit lnSpcReduction="10000"/>
          </a:bodyPr>
          <a:lstStyle/>
          <a:p>
            <a:r>
              <a:rPr lang="en-US" dirty="0"/>
              <a:t>The Watergate Scandal proved to be Nixon’s downfall.</a:t>
            </a:r>
          </a:p>
          <a:p>
            <a:r>
              <a:rPr lang="en-US" dirty="0"/>
              <a:t>The way he filled the roles of party leader and chief citizen so destroyed Mr. Nixon’s presidency that he was forced to resign the office in disgrace in 1974 or face certain impeachment and removal</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62600" y="2667000"/>
            <a:ext cx="3036957" cy="20955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2764541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Perspective">
      <a:dk1>
        <a:sysClr val="windowText" lastClr="000000"/>
      </a:dk1>
      <a:lt1>
        <a:sysClr val="window" lastClr="FFFFFF"/>
      </a:lt1>
      <a:dk2>
        <a:srgbClr val="283138"/>
      </a:dk2>
      <a:lt2>
        <a:srgbClr val="FF8600"/>
      </a:lt2>
      <a:accent1>
        <a:srgbClr val="838D9B"/>
      </a:accent1>
      <a:accent2>
        <a:srgbClr val="D2610C"/>
      </a:accent2>
      <a:accent3>
        <a:srgbClr val="80716A"/>
      </a:accent3>
      <a:accent4>
        <a:srgbClr val="94147C"/>
      </a:accent4>
      <a:accent5>
        <a:srgbClr val="5D5AD2"/>
      </a:accent5>
      <a:accent6>
        <a:srgbClr val="6F6C7D"/>
      </a:accent6>
      <a:hlink>
        <a:srgbClr val="6187E3"/>
      </a:hlink>
      <a:folHlink>
        <a:srgbClr val="7B8EB8"/>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2</TotalTime>
  <Words>901</Words>
  <Application>Microsoft Office PowerPoint</Application>
  <PresentationFormat>On-screen Show (4:3)</PresentationFormat>
  <Paragraphs>92</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Austin</vt:lpstr>
      <vt:lpstr>Section 1- The President’s Job Description</vt:lpstr>
      <vt:lpstr>THE PRESIDENT’S Top Eight ROLES</vt:lpstr>
      <vt:lpstr>THE PRESIDENT’S ROLES</vt:lpstr>
      <vt:lpstr>THE PRESIDENT’S ROLES</vt:lpstr>
      <vt:lpstr>THE PRESIDENT’S ROLES</vt:lpstr>
      <vt:lpstr>THE PRESIDENT’S ROLES</vt:lpstr>
      <vt:lpstr>THE PRESIDENT’S ROLES</vt:lpstr>
      <vt:lpstr>The Struggles of Playing Duel Roles </vt:lpstr>
      <vt:lpstr>The Struggles of Playing Duel Roles </vt:lpstr>
      <vt:lpstr>FORMAL QUALIFICATIONS</vt:lpstr>
      <vt:lpstr>FORMAL QUALIFICATIONS</vt:lpstr>
      <vt:lpstr>FORMAL QUALIFICATIONS</vt:lpstr>
      <vt:lpstr>THE PRESIDENT’S TERM</vt:lpstr>
      <vt:lpstr>THE PRESIDENT’S TERM</vt:lpstr>
      <vt:lpstr>THE PRESIDENT’S TERM</vt:lpstr>
      <vt:lpstr>PAY AND BENEFITS</vt:lpstr>
      <vt:lpstr>PAY AND BENEFITS</vt:lpstr>
      <vt:lpstr>PowerPoint Presentation</vt:lpstr>
    </vt:vector>
  </TitlesOfParts>
  <Company>Dearborn Public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Section 1- The President’s Job Description</dc:title>
  <dc:creator>Windows User</dc:creator>
  <cp:lastModifiedBy>Windows User</cp:lastModifiedBy>
  <cp:revision>1</cp:revision>
  <dcterms:created xsi:type="dcterms:W3CDTF">2018-12-13T14:14:23Z</dcterms:created>
  <dcterms:modified xsi:type="dcterms:W3CDTF">2018-12-13T14:17:12Z</dcterms:modified>
</cp:coreProperties>
</file>