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E6D7248-08D7-4FCD-9009-F87D05047D9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4CF882D-E8AD-4303-8DF4-2B4F0EA7A6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6324600" cy="2743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dirty="0" smtClean="0">
                <a:solidFill>
                  <a:srgbClr val="FF0000"/>
                </a:solidFill>
                <a:latin typeface="Goudy Old Style" pitchFamily="18" charset="0"/>
              </a:rPr>
              <a:t>The House </a:t>
            </a: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of Representatives </a:t>
            </a:r>
            <a:b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</a:br>
            <a:r>
              <a:rPr lang="en-US" altLang="en-US" sz="4800" dirty="0" smtClean="0">
                <a:solidFill>
                  <a:srgbClr val="FF0000"/>
                </a:solidFill>
                <a:latin typeface="Goudy Old Style" pitchFamily="18" charset="0"/>
              </a:rPr>
              <a:t>and </a:t>
            </a: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/>
            </a:r>
            <a:b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</a:b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The Senate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066800" y="4800601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Goudy Old Style" pitchFamily="18" charset="0"/>
              </a:rPr>
              <a:t>Chapter 10-Section 2 and 3</a:t>
            </a:r>
          </a:p>
        </p:txBody>
      </p:sp>
      <p:pic>
        <p:nvPicPr>
          <p:cNvPr id="2050" name="Picture 2" descr="http://www.thisissierraleone.com/wp-content/uploads/2012/05/The-United-States-House-of-Representati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7442"/>
            <a:ext cx="1833618" cy="188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78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3581400" cy="49032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Goudy Old Style" pitchFamily="18" charset="0"/>
              </a:rPr>
              <a:t>435</a:t>
            </a:r>
            <a:r>
              <a:rPr lang="en-US" altLang="en-US" sz="4000" dirty="0">
                <a:latin typeface="Goudy Old Style" pitchFamily="18" charset="0"/>
              </a:rPr>
              <a:t> members; each state’s delegation is determined by its population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05400" y="1752600"/>
            <a:ext cx="37338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  <a:endParaRPr lang="en-US" altLang="en-US" sz="4000" b="1" u="sng" dirty="0">
              <a:solidFill>
                <a:schemeClr val="accent3">
                  <a:lumMod val="50000"/>
                </a:schemeClr>
              </a:solidFill>
              <a:latin typeface="Goudy Old Style" pitchFamily="18" charset="0"/>
            </a:endParaRP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100</a:t>
            </a:r>
            <a:r>
              <a:rPr lang="en-US" altLang="en-US" sz="4000" dirty="0">
                <a:latin typeface="Goudy Old Style" pitchFamily="18" charset="0"/>
              </a:rPr>
              <a:t> members (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two per state</a:t>
            </a:r>
            <a:r>
              <a:rPr lang="en-US" altLang="en-US" sz="4000" dirty="0">
                <a:latin typeface="Goudy Old Style" pitchFamily="18" charset="0"/>
              </a:rPr>
              <a:t>)</a:t>
            </a:r>
          </a:p>
          <a:p>
            <a:pPr eaLnBrk="1" hangingPunct="1"/>
            <a:endParaRPr lang="en-US" altLang="en-US" sz="40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7144" cy="1305421"/>
          </a:xfrm>
        </p:spPr>
        <p:txBody>
          <a:bodyPr/>
          <a:lstStyle/>
          <a:p>
            <a:pPr eaLnBrk="1" hangingPunct="1"/>
            <a:r>
              <a:rPr lang="en-US" altLang="en-US" sz="4800" b="1" u="sng" dirty="0">
                <a:latin typeface="Goudy Old Style" pitchFamily="18" charset="0"/>
              </a:rPr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38045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4191000" cy="477669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Need to be at least 25 years old, U.S. citizen for 7 years, resident of the state represented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1676400"/>
            <a:ext cx="3733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3600" dirty="0">
                <a:latin typeface="Goudy Old Style" pitchFamily="18" charset="0"/>
              </a:rPr>
              <a:t>Need to be at least 30 years old, U.S. citizen for 9 years, resident of the state represented</a:t>
            </a:r>
          </a:p>
        </p:txBody>
      </p:sp>
      <p:sp>
        <p:nvSpPr>
          <p:cNvPr id="5122" name="AutoShap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2944" cy="1695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300" b="1" dirty="0">
                <a:latin typeface="Goudy Old Style" pitchFamily="18" charset="0"/>
              </a:rPr>
              <a:t>What are the </a:t>
            </a:r>
            <a:r>
              <a:rPr lang="en-US" altLang="en-US" sz="4300" b="1" u="sng" dirty="0">
                <a:latin typeface="Goudy Old Style" pitchFamily="18" charset="0"/>
              </a:rPr>
              <a:t>Qualifications?</a:t>
            </a:r>
          </a:p>
        </p:txBody>
      </p:sp>
    </p:spTree>
    <p:extLst>
      <p:ext uri="{BB962C8B-B14F-4D97-AF65-F5344CB8AC3E}">
        <p14:creationId xmlns:p14="http://schemas.microsoft.com/office/powerpoint/2010/main" val="31141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1752600"/>
            <a:ext cx="3733800" cy="48016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Goudy Old Style" pitchFamily="18" charset="0"/>
              </a:rPr>
              <a:t>2</a:t>
            </a:r>
            <a:r>
              <a:rPr lang="en-US" altLang="en-US" sz="4000" dirty="0">
                <a:latin typeface="Goudy Old Style" pitchFamily="18" charset="0"/>
              </a:rPr>
              <a:t> years, entire House must be elected every two years</a:t>
            </a:r>
          </a:p>
          <a:p>
            <a:pPr eaLnBrk="1" hangingPunct="1"/>
            <a:endParaRPr lang="en-US" altLang="en-US" sz="4000" dirty="0">
              <a:latin typeface="Goudy Old Style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95800" y="1676400"/>
            <a:ext cx="40386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6</a:t>
            </a:r>
            <a:r>
              <a:rPr lang="en-US" altLang="en-US" sz="4000" dirty="0">
                <a:latin typeface="Goudy Old Style" pitchFamily="18" charset="0"/>
              </a:rPr>
              <a:t> years with staggered elections, 1/3 of the members elected every 2 years</a:t>
            </a:r>
          </a:p>
        </p:txBody>
      </p:sp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8381260" cy="93955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itchFamily="18" charset="0"/>
              </a:rPr>
              <a:t>How Long Are the </a:t>
            </a:r>
            <a:r>
              <a:rPr lang="en-US" altLang="en-US" sz="4800" b="1" u="sng" dirty="0">
                <a:latin typeface="Goudy Old Style" pitchFamily="18" charset="0"/>
              </a:rPr>
              <a:t>Terms?</a:t>
            </a:r>
          </a:p>
        </p:txBody>
      </p:sp>
    </p:spTree>
    <p:extLst>
      <p:ext uri="{BB962C8B-B14F-4D97-AF65-F5344CB8AC3E}">
        <p14:creationId xmlns:p14="http://schemas.microsoft.com/office/powerpoint/2010/main" val="5070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365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Directly </a:t>
            </a:r>
            <a:r>
              <a:rPr lang="en-US" altLang="en-US" sz="4000" dirty="0" smtClean="0">
                <a:latin typeface="Goudy Old Style" pitchFamily="18" charset="0"/>
              </a:rPr>
              <a:t>chosen by </a:t>
            </a:r>
            <a:r>
              <a:rPr lang="en-US" altLang="en-US" sz="4000" dirty="0">
                <a:latin typeface="Goudy Old Style" pitchFamily="18" charset="0"/>
              </a:rPr>
              <a:t>the voters of a district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1676400"/>
            <a:ext cx="4419600" cy="4953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3600" dirty="0">
                <a:latin typeface="Goudy Old Style" pitchFamily="18" charset="0"/>
              </a:rPr>
              <a:t>Directly </a:t>
            </a:r>
            <a:r>
              <a:rPr lang="en-US" altLang="en-US" sz="3600" dirty="0" smtClean="0">
                <a:latin typeface="Goudy Old Style" pitchFamily="18" charset="0"/>
              </a:rPr>
              <a:t>chosen by </a:t>
            </a:r>
            <a:r>
              <a:rPr lang="en-US" altLang="en-US" sz="3600" dirty="0">
                <a:latin typeface="Goudy Old Style" pitchFamily="18" charset="0"/>
              </a:rPr>
              <a:t>the voters of a state (</a:t>
            </a:r>
            <a:r>
              <a:rPr lang="en-US" altLang="en-US" sz="3600" dirty="0">
                <a:solidFill>
                  <a:srgbClr val="FF0000"/>
                </a:solidFill>
                <a:latin typeface="Goudy Old Style" pitchFamily="18" charset="0"/>
              </a:rPr>
              <a:t>17</a:t>
            </a:r>
            <a:r>
              <a:rPr lang="en-US" altLang="en-US" sz="3600" baseline="30000" dirty="0">
                <a:solidFill>
                  <a:srgbClr val="FF0000"/>
                </a:solidFill>
                <a:latin typeface="Goudy Old Style" pitchFamily="18" charset="0"/>
              </a:rPr>
              <a:t>th</a:t>
            </a:r>
            <a:r>
              <a:rPr lang="en-US" altLang="en-US" sz="3600" dirty="0">
                <a:solidFill>
                  <a:srgbClr val="FF0000"/>
                </a:solidFill>
                <a:latin typeface="Goudy Old Style" pitchFamily="18" charset="0"/>
              </a:rPr>
              <a:t> amendment</a:t>
            </a:r>
            <a:r>
              <a:rPr lang="en-US" altLang="en-US" sz="3600" dirty="0">
                <a:latin typeface="Goudy Old Style" pitchFamily="18" charset="0"/>
              </a:rPr>
              <a:t>), originally, state legislature chose them</a:t>
            </a:r>
          </a:p>
        </p:txBody>
      </p:sp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u="sng" dirty="0">
                <a:latin typeface="Goudy Old Style" pitchFamily="18" charset="0"/>
              </a:rPr>
              <a:t>How Are They Elected?</a:t>
            </a:r>
          </a:p>
        </p:txBody>
      </p:sp>
    </p:spTree>
    <p:extLst>
      <p:ext uri="{BB962C8B-B14F-4D97-AF65-F5344CB8AC3E}">
        <p14:creationId xmlns:p14="http://schemas.microsoft.com/office/powerpoint/2010/main" val="1402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657365"/>
            <a:ext cx="3505200" cy="497203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Goudy Old Style" pitchFamily="18" charset="0"/>
              </a:rPr>
              <a:t>Speaker of the House </a:t>
            </a:r>
            <a:r>
              <a:rPr lang="en-US" altLang="en-US" sz="3600" dirty="0">
                <a:latin typeface="Goudy Old Style" pitchFamily="18" charset="0"/>
              </a:rPr>
              <a:t>must be elected every two years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76800" y="1676400"/>
            <a:ext cx="3622077" cy="48768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Goudy Old Style" pitchFamily="18" charset="0"/>
              </a:rPr>
              <a:t>Vice-President</a:t>
            </a:r>
            <a:r>
              <a:rPr lang="en-US" altLang="en-US" sz="3600" dirty="0">
                <a:latin typeface="Goudy Old Style" pitchFamily="18" charset="0"/>
              </a:rPr>
              <a:t> of the U.S. is assigned by the Constitution to be the “</a:t>
            </a:r>
            <a:r>
              <a:rPr lang="en-US" altLang="en-US" sz="3600" dirty="0">
                <a:solidFill>
                  <a:srgbClr val="FF0000"/>
                </a:solidFill>
                <a:latin typeface="Goudy Old Style" pitchFamily="18" charset="0"/>
              </a:rPr>
              <a:t>President of the Senate</a:t>
            </a:r>
            <a:r>
              <a:rPr lang="en-US" altLang="en-US" sz="3600" dirty="0">
                <a:latin typeface="Goudy Old Style" pitchFamily="18" charset="0"/>
              </a:rPr>
              <a:t>”</a:t>
            </a:r>
          </a:p>
        </p:txBody>
      </p:sp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itchFamily="18" charset="0"/>
              </a:rPr>
              <a:t>Who is the Presiding </a:t>
            </a:r>
            <a:r>
              <a:rPr lang="en-US" altLang="en-US" sz="4800" b="1" u="sng" dirty="0">
                <a:latin typeface="Goudy Old Style" pitchFamily="18" charset="0"/>
              </a:rPr>
              <a:t>Officer?</a:t>
            </a:r>
          </a:p>
        </p:txBody>
      </p:sp>
    </p:spTree>
    <p:extLst>
      <p:ext uri="{BB962C8B-B14F-4D97-AF65-F5344CB8AC3E}">
        <p14:creationId xmlns:p14="http://schemas.microsoft.com/office/powerpoint/2010/main" val="31703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676400"/>
            <a:ext cx="4114800" cy="485667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Goudy Old Style" pitchFamily="18" charset="0"/>
              </a:rPr>
              <a:t>Brings</a:t>
            </a:r>
            <a:r>
              <a:rPr lang="en-US" altLang="en-US" sz="3200" dirty="0">
                <a:latin typeface="Goudy Old Style" pitchFamily="18" charset="0"/>
              </a:rPr>
              <a:t> impeachment charges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May choose the </a:t>
            </a:r>
            <a:r>
              <a:rPr lang="en-US" altLang="en-US" sz="3200" dirty="0">
                <a:solidFill>
                  <a:srgbClr val="002060"/>
                </a:solidFill>
                <a:latin typeface="Goudy Old Style" pitchFamily="18" charset="0"/>
              </a:rPr>
              <a:t>President</a:t>
            </a:r>
            <a:r>
              <a:rPr lang="en-US" altLang="en-US" sz="3200" dirty="0">
                <a:latin typeface="Goudy Old Style" pitchFamily="18" charset="0"/>
              </a:rPr>
              <a:t> if there is no majority in the electoral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Must start all revenue bills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1676400"/>
            <a:ext cx="4137074" cy="50263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Goudy Old Style" pitchFamily="18" charset="0"/>
              </a:rPr>
              <a:t>Acts as jury </a:t>
            </a:r>
            <a:r>
              <a:rPr lang="en-US" altLang="en-US" sz="2400" dirty="0">
                <a:latin typeface="Goudy Old Style" pitchFamily="18" charset="0"/>
              </a:rPr>
              <a:t>in impeachment trials (2/3 vote needed)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itchFamily="18" charset="0"/>
              </a:rPr>
              <a:t>May choose the </a:t>
            </a:r>
            <a:r>
              <a:rPr lang="en-US" altLang="en-US" sz="2400" dirty="0">
                <a:solidFill>
                  <a:srgbClr val="FF0000"/>
                </a:solidFill>
                <a:latin typeface="Goudy Old Style" pitchFamily="18" charset="0"/>
              </a:rPr>
              <a:t>Vice President</a:t>
            </a:r>
            <a:r>
              <a:rPr lang="en-US" altLang="en-US" sz="2400" dirty="0">
                <a:latin typeface="Goudy Old Style" pitchFamily="18" charset="0"/>
              </a:rPr>
              <a:t> if there is no majority in the electoral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itchFamily="18" charset="0"/>
              </a:rPr>
              <a:t>Must ratify treaties with foreign nations by 2/3 vote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itchFamily="18" charset="0"/>
              </a:rPr>
              <a:t>Must approves Presidential appointments (majority needed)</a:t>
            </a:r>
          </a:p>
        </p:txBody>
      </p:sp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Do They Have Any </a:t>
            </a:r>
            <a:r>
              <a:rPr lang="en-US" altLang="en-US" sz="4800" b="1" u="sng" dirty="0">
                <a:latin typeface="Goudy Old Style" panose="02020502050305020303" pitchFamily="18" charset="0"/>
              </a:rPr>
              <a:t>Special Powers?</a:t>
            </a:r>
          </a:p>
        </p:txBody>
      </p:sp>
    </p:spTree>
    <p:extLst>
      <p:ext uri="{BB962C8B-B14F-4D97-AF65-F5344CB8AC3E}">
        <p14:creationId xmlns:p14="http://schemas.microsoft.com/office/powerpoint/2010/main" val="7911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76400"/>
            <a:ext cx="8560676" cy="496613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The Constitution sets out that the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States</a:t>
            </a:r>
            <a:r>
              <a:rPr lang="en-US" sz="2800" dirty="0" smtClean="0">
                <a:latin typeface="Goudy Old Style" panose="02020502050305020303" pitchFamily="18" charset="0"/>
              </a:rPr>
              <a:t> are responsible for running the </a:t>
            </a:r>
            <a:r>
              <a:rPr lang="en-US" sz="2800" dirty="0">
                <a:latin typeface="Goudy Old Style" panose="02020502050305020303" pitchFamily="18" charset="0"/>
              </a:rPr>
              <a:t>national elections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Since </a:t>
            </a:r>
            <a:r>
              <a:rPr lang="en-US" sz="2800" dirty="0">
                <a:latin typeface="Goudy Old Style" panose="02020502050305020303" pitchFamily="18" charset="0"/>
              </a:rPr>
              <a:t>1872 Congress has required that national elections are held on the same day in all states with the exception of Alaska.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Tuesday</a:t>
            </a:r>
            <a:r>
              <a:rPr lang="en-US" sz="2600" dirty="0">
                <a:latin typeface="Goudy Old Style" panose="02020502050305020303" pitchFamily="18" charset="0"/>
              </a:rPr>
              <a:t> following the first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Monday</a:t>
            </a:r>
            <a:r>
              <a:rPr lang="en-US" sz="2600" dirty="0">
                <a:latin typeface="Goudy Old Style" panose="02020502050305020303" pitchFamily="18" charset="0"/>
              </a:rPr>
              <a:t> in the </a:t>
            </a:r>
            <a:r>
              <a:rPr 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November</a:t>
            </a:r>
            <a:r>
              <a:rPr lang="en-US" sz="2600" dirty="0">
                <a:latin typeface="Goudy Old Style" panose="02020502050305020303" pitchFamily="18" charset="0"/>
              </a:rPr>
              <a:t> of each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even-numbered year</a:t>
            </a:r>
            <a:r>
              <a:rPr lang="en-US" sz="2600" dirty="0">
                <a:latin typeface="Goudy Old Style" panose="02020502050305020303" pitchFamily="18" charset="0"/>
              </a:rPr>
              <a:t>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Congress also calls that representatives be chosen by </a:t>
            </a:r>
            <a:r>
              <a:rPr 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written</a:t>
            </a:r>
            <a:r>
              <a:rPr lang="en-US" sz="2600" dirty="0">
                <a:latin typeface="Goudy Old Style" panose="02020502050305020303" pitchFamily="18" charset="0"/>
              </a:rPr>
              <a:t> or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printed ballots</a:t>
            </a:r>
            <a:r>
              <a:rPr lang="en-US" sz="2600" dirty="0">
                <a:latin typeface="Goudy Old Style" panose="02020502050305020303" pitchFamily="18" charset="0"/>
              </a:rPr>
              <a:t>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Voting machines were approved in 1899.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Off-Year Elections</a:t>
            </a:r>
            <a:r>
              <a:rPr lang="en-US" sz="2800" dirty="0" smtClean="0">
                <a:latin typeface="Goudy Old Style" panose="02020502050305020303" pitchFamily="18" charset="0"/>
              </a:rPr>
              <a:t>-Congressional </a:t>
            </a:r>
            <a:r>
              <a:rPr lang="en-US" sz="2800" dirty="0">
                <a:latin typeface="Goudy Old Style" panose="02020502050305020303" pitchFamily="18" charset="0"/>
              </a:rPr>
              <a:t>elections that occur in the </a:t>
            </a:r>
            <a:r>
              <a:rPr lang="en-US" sz="2800" dirty="0" smtClean="0">
                <a:latin typeface="Goudy Old Style" panose="02020502050305020303" pitchFamily="18" charset="0"/>
              </a:rPr>
              <a:t>non-presidential </a:t>
            </a:r>
            <a:r>
              <a:rPr lang="en-US" sz="2800" dirty="0">
                <a:latin typeface="Goudy Old Style" panose="02020502050305020303" pitchFamily="18" charset="0"/>
              </a:rPr>
              <a:t>years, that is, between presidential elections known as 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Mid-term elections</a:t>
            </a:r>
            <a:r>
              <a:rPr lang="en-US" sz="2800" dirty="0">
                <a:latin typeface="Goudy Old Style" panose="02020502050305020303" pitchFamily="18" charset="0"/>
              </a:rPr>
              <a:t>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More often than not, the party in power that holds the presidency loses seats in the off-year elections.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Congressional Elections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6394811"/>
            <a:ext cx="114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Section 2</a:t>
            </a:r>
            <a:endParaRPr lang="en-US" sz="14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7184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oudy Old Style" panose="02020502050305020303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435 members of the House </a:t>
            </a:r>
            <a:r>
              <a:rPr lang="en-US" sz="2800" dirty="0">
                <a:latin typeface="Goudy Old Style" panose="02020502050305020303" pitchFamily="18" charset="0"/>
              </a:rPr>
              <a:t>are chosen by the voters in 435 separate congressional districts.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7 </a:t>
            </a:r>
            <a:r>
              <a:rPr lang="en-US" sz="2800" dirty="0">
                <a:latin typeface="Goudy Old Style" panose="02020502050305020303" pitchFamily="18" charset="0"/>
              </a:rPr>
              <a:t>states have only one representative.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There </a:t>
            </a:r>
            <a:r>
              <a:rPr lang="en-US" sz="2800" dirty="0">
                <a:latin typeface="Goudy Old Style" panose="02020502050305020303" pitchFamily="18" charset="0"/>
              </a:rPr>
              <a:t>are 428 congressional districts in the other 43 States.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The Constitution makes no mention of Congressional districts, and until 1842 each state was allowed to decide how they would elect their </a:t>
            </a:r>
            <a:r>
              <a:rPr lang="en-US" sz="2600" dirty="0" smtClean="0">
                <a:latin typeface="Goudy Old Style" panose="02020502050305020303" pitchFamily="18" charset="0"/>
              </a:rPr>
              <a:t>own members </a:t>
            </a:r>
            <a:r>
              <a:rPr lang="en-US" sz="2600" dirty="0">
                <a:latin typeface="Goudy Old Style" panose="02020502050305020303" pitchFamily="18" charset="0"/>
              </a:rPr>
              <a:t>to the House.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Congressional Districts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6394811"/>
            <a:ext cx="114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Section 2</a:t>
            </a:r>
            <a:endParaRPr lang="en-US" sz="14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52600"/>
            <a:ext cx="8421414" cy="4868917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Types of Congressional Districts</a:t>
            </a:r>
            <a:r>
              <a:rPr lang="en-US" sz="2600" dirty="0" smtClean="0">
                <a:latin typeface="Goudy Old Style" panose="02020502050305020303" pitchFamily="18" charset="0"/>
              </a:rPr>
              <a:t>-</a:t>
            </a:r>
            <a:endParaRPr lang="en-US" sz="2600" dirty="0">
              <a:latin typeface="Goudy Old Style" panose="02020502050305020303" pitchFamily="18" charset="0"/>
            </a:endParaRPr>
          </a:p>
          <a:p>
            <a:pPr lvl="1"/>
            <a:r>
              <a:rPr lang="en-US" sz="2600" dirty="0" smtClean="0">
                <a:latin typeface="Goudy Old Style" panose="02020502050305020303" pitchFamily="18" charset="0"/>
              </a:rPr>
              <a:t>I. </a:t>
            </a:r>
            <a:r>
              <a:rPr lang="en-US" sz="2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Single-member District</a:t>
            </a:r>
            <a:r>
              <a:rPr lang="en-US" sz="2600" dirty="0" smtClean="0">
                <a:latin typeface="Goudy Old Style" panose="02020502050305020303" pitchFamily="18" charset="0"/>
              </a:rPr>
              <a:t>-</a:t>
            </a:r>
            <a:endParaRPr lang="en-US" sz="2600" dirty="0">
              <a:latin typeface="Goudy Old Style" panose="02020502050305020303" pitchFamily="18" charset="0"/>
            </a:endParaRPr>
          </a:p>
          <a:p>
            <a:pPr lvl="2"/>
            <a:r>
              <a:rPr lang="en-US" sz="2600" dirty="0">
                <a:latin typeface="Goudy Old Style" panose="02020502050305020303" pitchFamily="18" charset="0"/>
              </a:rPr>
              <a:t>Voters in each district elect one of the State’s representatives from a field of candidates running for a seat in the House from that district</a:t>
            </a:r>
            <a:r>
              <a:rPr lang="en-US" sz="2600" dirty="0" smtClean="0">
                <a:latin typeface="Goudy Old Style" panose="02020502050305020303" pitchFamily="18" charset="0"/>
              </a:rPr>
              <a:t>.</a:t>
            </a:r>
          </a:p>
          <a:p>
            <a:pPr lvl="1"/>
            <a:endParaRPr lang="en-US" sz="26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600" dirty="0" smtClean="0">
                <a:latin typeface="Goudy Old Style" panose="02020502050305020303" pitchFamily="18" charset="0"/>
              </a:rPr>
              <a:t>II. </a:t>
            </a:r>
            <a:r>
              <a:rPr 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At-Large Districts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-</a:t>
            </a: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Goudy Old Style" panose="02020502050305020303" pitchFamily="18" charset="0"/>
            </a:endParaRP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The state’s seats are filled by electing them as a whole, rather than from a particular district. Every voter could vote for a candidate for each one of the State’s seats in the House.</a:t>
            </a:r>
          </a:p>
          <a:p>
            <a:pPr lvl="3"/>
            <a:r>
              <a:rPr lang="en-US" sz="2200" dirty="0">
                <a:latin typeface="Goudy Old Style" panose="02020502050305020303" pitchFamily="18" charset="0"/>
              </a:rPr>
              <a:t>This proved to be unfair because a party with a very small plurality of voters statewide could win all of a state’s seats in the House.</a:t>
            </a:r>
          </a:p>
          <a:p>
            <a:pPr lvl="3"/>
            <a:r>
              <a:rPr lang="en-US" sz="2200" dirty="0">
                <a:latin typeface="Goudy Old Style" panose="02020502050305020303" pitchFamily="18" charset="0"/>
              </a:rPr>
              <a:t>Congress did away with this system with a 1842 law. Today all states have to use the single member districts to elect their House members. Only the 7 states with one member can use the at-large system</a:t>
            </a:r>
            <a:r>
              <a:rPr lang="en-US" sz="2200" dirty="0" smtClean="0">
                <a:latin typeface="Goudy Old Style" panose="02020502050305020303" pitchFamily="18" charset="0"/>
              </a:rPr>
              <a:t>.</a:t>
            </a:r>
            <a:endParaRPr lang="en-US" sz="2000" dirty="0"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Congressional Districts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420352"/>
            <a:ext cx="130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Section 2</a:t>
            </a:r>
            <a:endParaRPr lang="en-US" sz="14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9773"/>
            <a:ext cx="8610600" cy="4976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Around the early 1800’s many States had began to draw Congressional </a:t>
            </a:r>
            <a:r>
              <a:rPr lang="en-US" dirty="0">
                <a:latin typeface="Goudy Old Style" panose="02020502050305020303" pitchFamily="18" charset="0"/>
              </a:rPr>
              <a:t>districts </a:t>
            </a:r>
            <a:r>
              <a:rPr lang="en-US" dirty="0" smtClean="0">
                <a:latin typeface="Goudy Old Style" panose="02020502050305020303" pitchFamily="18" charset="0"/>
              </a:rPr>
              <a:t>in a way that would give an </a:t>
            </a:r>
            <a:r>
              <a:rPr lang="en-US" dirty="0">
                <a:latin typeface="Goudy Old Style" panose="02020502050305020303" pitchFamily="18" charset="0"/>
              </a:rPr>
              <a:t>advantage to the political party that controls the state legislature.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The nickname for these odd looking districts was referred to as </a:t>
            </a:r>
            <a:r>
              <a:rPr lang="en-US" sz="2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Gerrymandering</a:t>
            </a:r>
            <a:r>
              <a:rPr lang="en-US" sz="2000" dirty="0" smtClean="0">
                <a:latin typeface="Goudy Old Style" panose="02020502050305020303" pitchFamily="18" charset="0"/>
              </a:rPr>
              <a:t> named after Governor Elbridge Gerry’s </a:t>
            </a:r>
            <a:r>
              <a:rPr lang="en-US" sz="2000" dirty="0">
                <a:latin typeface="Goudy Old Style" panose="02020502050305020303" pitchFamily="18" charset="0"/>
              </a:rPr>
              <a:t>redistricting </a:t>
            </a:r>
            <a:r>
              <a:rPr lang="en-US" sz="2000" dirty="0" smtClean="0">
                <a:latin typeface="Goudy Old Style" panose="02020502050305020303" pitchFamily="18" charset="0"/>
              </a:rPr>
              <a:t>of </a:t>
            </a:r>
            <a:r>
              <a:rPr lang="en-US" sz="2000" dirty="0">
                <a:latin typeface="Goudy Old Style" panose="02020502050305020303" pitchFamily="18" charset="0"/>
              </a:rPr>
              <a:t>Massachusetts in </a:t>
            </a:r>
            <a:r>
              <a:rPr lang="en-US" sz="2000" dirty="0" smtClean="0">
                <a:latin typeface="Goudy Old Style" panose="02020502050305020303" pitchFamily="18" charset="0"/>
              </a:rPr>
              <a:t>1812</a:t>
            </a:r>
            <a:endParaRPr lang="en-US" sz="2000" dirty="0">
              <a:latin typeface="Goudy Old Style" panose="02020502050305020303" pitchFamily="18" charset="0"/>
            </a:endParaRP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Gerrymandering </a:t>
            </a:r>
            <a:r>
              <a:rPr lang="en-US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takes </a:t>
            </a:r>
            <a:r>
              <a:rPr lang="en-US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two main forms</a:t>
            </a:r>
            <a:r>
              <a:rPr lang="en-US" dirty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I. </a:t>
            </a:r>
            <a:r>
              <a:rPr lang="en-US" sz="2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Packing</a:t>
            </a:r>
            <a:r>
              <a:rPr lang="en-US" sz="2000" dirty="0" smtClean="0">
                <a:latin typeface="Goudy Old Style" panose="02020502050305020303" pitchFamily="18" charset="0"/>
              </a:rPr>
              <a:t>-Which concentrates </a:t>
            </a:r>
            <a:r>
              <a:rPr lang="en-US" sz="2000" dirty="0">
                <a:latin typeface="Goudy Old Style" panose="02020502050305020303" pitchFamily="18" charset="0"/>
              </a:rPr>
              <a:t>the opposition’s voters in one or a few districts leaving the others safe for the dominant party.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II. </a:t>
            </a: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Cracking</a:t>
            </a:r>
            <a:r>
              <a:rPr lang="en-US" sz="2000" dirty="0" smtClean="0">
                <a:latin typeface="Goudy Old Style" panose="02020502050305020303" pitchFamily="18" charset="0"/>
              </a:rPr>
              <a:t>-Which spreads </a:t>
            </a:r>
            <a:r>
              <a:rPr lang="en-US" sz="2000" dirty="0">
                <a:latin typeface="Goudy Old Style" panose="02020502050305020303" pitchFamily="18" charset="0"/>
              </a:rPr>
              <a:t>the opposition as thinly as possible among many districts limiting their ability to win anywhere.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Effects of Gerrymandering</a:t>
            </a:r>
            <a:r>
              <a:rPr lang="en-US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This </a:t>
            </a:r>
            <a:r>
              <a:rPr lang="en-US" sz="2000" dirty="0">
                <a:latin typeface="Goudy Old Style" panose="02020502050305020303" pitchFamily="18" charset="0"/>
              </a:rPr>
              <a:t>produced districts that were different in size </a:t>
            </a:r>
            <a:r>
              <a:rPr lang="en-US" sz="2000" dirty="0" smtClean="0">
                <a:latin typeface="Goudy Old Style" panose="02020502050305020303" pitchFamily="18" charset="0"/>
              </a:rPr>
              <a:t>that failed to properly represent all of </a:t>
            </a:r>
            <a:r>
              <a:rPr lang="en-US" sz="2000" dirty="0">
                <a:latin typeface="Goudy Old Style" panose="02020502050305020303" pitchFamily="18" charset="0"/>
              </a:rPr>
              <a:t>people living in them.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55" y="152400"/>
            <a:ext cx="8760373" cy="1219200"/>
          </a:xfrm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What is Gerrymandering? 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6394811"/>
            <a:ext cx="1374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Section 2</a:t>
            </a:r>
            <a:endParaRPr lang="en-US" sz="14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" y="0"/>
            <a:ext cx="9134721" cy="68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Michigan’s Congressional Districts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610600" cy="48768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Goudy Old Style" panose="02020502050305020303" pitchFamily="18" charset="0"/>
              </a:rPr>
              <a:t>In 1964 the </a:t>
            </a:r>
            <a:r>
              <a:rPr lang="en-US" sz="2400" dirty="0">
                <a:latin typeface="Goudy Old Style" panose="02020502050305020303" pitchFamily="18" charset="0"/>
              </a:rPr>
              <a:t>Supreme Court </a:t>
            </a:r>
            <a:r>
              <a:rPr lang="en-US" sz="2400" dirty="0" smtClean="0">
                <a:latin typeface="Goudy Old Style" panose="02020502050305020303" pitchFamily="18" charset="0"/>
              </a:rPr>
              <a:t>put </a:t>
            </a:r>
            <a:r>
              <a:rPr lang="en-US" sz="2400" dirty="0">
                <a:latin typeface="Goudy Old Style" panose="02020502050305020303" pitchFamily="18" charset="0"/>
              </a:rPr>
              <a:t>limits on Gerrymandering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</a:t>
            </a:r>
            <a:r>
              <a:rPr lang="en-US" sz="2400" dirty="0">
                <a:latin typeface="Goudy Old Style" panose="02020502050305020303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Goudy Old Style" panose="02020502050305020303" pitchFamily="18" charset="0"/>
              </a:rPr>
              <a:t>Wesberry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v. 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Sanders </a:t>
            </a:r>
            <a:r>
              <a:rPr lang="en-US" sz="2400" dirty="0" smtClean="0">
                <a:latin typeface="Goudy Old Style" panose="02020502050305020303" pitchFamily="18" charset="0"/>
              </a:rPr>
              <a:t>(1964)-The </a:t>
            </a:r>
            <a:r>
              <a:rPr lang="en-US" sz="2400" dirty="0">
                <a:latin typeface="Goudy Old Style" panose="02020502050305020303" pitchFamily="18" charset="0"/>
              </a:rPr>
              <a:t>population of each district had to be </a:t>
            </a:r>
            <a:r>
              <a:rPr lang="en-US" sz="2400" dirty="0" smtClean="0">
                <a:latin typeface="Goudy Old Style" panose="02020502050305020303" pitchFamily="18" charset="0"/>
              </a:rPr>
              <a:t>as close as possible to each other or </a:t>
            </a:r>
            <a:r>
              <a:rPr lang="en-US" sz="2400" dirty="0">
                <a:latin typeface="Goudy Old Style" panose="02020502050305020303" pitchFamily="18" charset="0"/>
              </a:rPr>
              <a:t>it was a violation of the Constitutions call for </a:t>
            </a:r>
            <a:r>
              <a:rPr lang="en-US" sz="2400" dirty="0" smtClean="0">
                <a:latin typeface="Goudy Old Style" panose="02020502050305020303" pitchFamily="18" charset="0"/>
              </a:rPr>
              <a:t>“</a:t>
            </a:r>
            <a:r>
              <a:rPr lang="en-US" sz="24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one </a:t>
            </a:r>
            <a:r>
              <a:rPr lang="en-US" sz="2400" i="1" dirty="0">
                <a:solidFill>
                  <a:srgbClr val="FF0000"/>
                </a:solidFill>
                <a:latin typeface="Goudy Old Style" panose="02020502050305020303" pitchFamily="18" charset="0"/>
              </a:rPr>
              <a:t>man one </a:t>
            </a:r>
            <a:r>
              <a:rPr lang="en-US" sz="24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vot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</a:t>
            </a:r>
            <a:r>
              <a:rPr lang="en-US" sz="2400" dirty="0" smtClean="0">
                <a:latin typeface="Goudy Old Style" panose="02020502050305020303" pitchFamily="18" charset="0"/>
              </a:rPr>
              <a:t>”.</a:t>
            </a:r>
            <a:endParaRPr lang="en-US" sz="2400" dirty="0">
              <a:latin typeface="Goudy Old Style" panose="02020502050305020303" pitchFamily="18" charset="0"/>
            </a:endParaRPr>
          </a:p>
          <a:p>
            <a:pPr lvl="1"/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II</a:t>
            </a:r>
            <a:r>
              <a:rPr lang="en-US" sz="2400" dirty="0">
                <a:latin typeface="Goudy Old Style" panose="02020502050305020303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Gomillion</a:t>
            </a: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v. Lightfoot </a:t>
            </a:r>
            <a:r>
              <a:rPr lang="en-US" sz="2400" dirty="0" smtClean="0">
                <a:latin typeface="Goudy Old Style" panose="02020502050305020303" pitchFamily="18" charset="0"/>
              </a:rPr>
              <a:t>(1996)-Could </a:t>
            </a:r>
            <a:r>
              <a:rPr lang="en-US" sz="2400" dirty="0">
                <a:latin typeface="Goudy Old Style" panose="02020502050305020303" pitchFamily="18" charset="0"/>
              </a:rPr>
              <a:t>not gerrymander based on race </a:t>
            </a:r>
            <a:r>
              <a:rPr lang="en-US" sz="2400" dirty="0" smtClean="0">
                <a:latin typeface="Goudy Old Style" panose="02020502050305020303" pitchFamily="18" charset="0"/>
              </a:rPr>
              <a:t>or it would be a </a:t>
            </a:r>
            <a:r>
              <a:rPr lang="en-US" sz="2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violation of the </a:t>
            </a: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15</a:t>
            </a:r>
            <a:r>
              <a:rPr lang="en-US" sz="2400" baseline="30000" dirty="0">
                <a:solidFill>
                  <a:srgbClr val="002060"/>
                </a:solidFill>
                <a:latin typeface="Goudy Old Style" panose="02020502050305020303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 Amendment </a:t>
            </a:r>
            <a:endParaRPr lang="en-US" sz="2400" dirty="0" smtClean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lvl="1"/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III</a:t>
            </a:r>
            <a:r>
              <a:rPr lang="en-US" sz="2400" dirty="0" smtClean="0">
                <a:latin typeface="Goudy Old Style" panose="02020502050305020303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Bush v. Vera</a:t>
            </a:r>
            <a:r>
              <a:rPr lang="en-US" sz="2400" dirty="0" smtClean="0">
                <a:latin typeface="Goudy Old Style" panose="02020502050305020303" pitchFamily="18" charset="0"/>
              </a:rPr>
              <a:t>(1999)-Ruled that the drawing of districts could not be based on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race</a:t>
            </a:r>
            <a:r>
              <a:rPr lang="en-US" sz="2400" dirty="0" smtClean="0">
                <a:latin typeface="Goudy Old Style" panose="02020502050305020303" pitchFamily="18" charset="0"/>
              </a:rPr>
              <a:t> </a:t>
            </a:r>
          </a:p>
          <a:p>
            <a:pPr lvl="2"/>
            <a:r>
              <a:rPr lang="en-US" sz="2400" dirty="0" smtClean="0">
                <a:latin typeface="Goudy Old Style" panose="02020502050305020303" pitchFamily="18" charset="0"/>
              </a:rPr>
              <a:t>However, the Supreme Court </a:t>
            </a:r>
            <a:r>
              <a:rPr lang="en-US" sz="2400" dirty="0">
                <a:latin typeface="Goudy Old Style" panose="02020502050305020303" pitchFamily="18" charset="0"/>
              </a:rPr>
              <a:t>more recently has held while race cannot be the controlling factor in drawing district lines, race can be one of the mix of factors that make those lines.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784021" cy="933562"/>
          </a:xfrm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Limiting the Power of Gerrymandering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6394811"/>
            <a:ext cx="1374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Section 2</a:t>
            </a:r>
            <a:endParaRPr lang="en-US" sz="14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287</TotalTime>
  <Words>850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The House of Representatives  and  The Senate</vt:lpstr>
      <vt:lpstr>Congressional Elections</vt:lpstr>
      <vt:lpstr>Congressional Districts</vt:lpstr>
      <vt:lpstr>Congressional Districts</vt:lpstr>
      <vt:lpstr>What is Gerrymandering? </vt:lpstr>
      <vt:lpstr>PowerPoint Presentation</vt:lpstr>
      <vt:lpstr>PowerPoint Presentation</vt:lpstr>
      <vt:lpstr>Michigan’s Congressional Districts</vt:lpstr>
      <vt:lpstr>Limiting the Power of Gerrymandering</vt:lpstr>
      <vt:lpstr>Membership</vt:lpstr>
      <vt:lpstr>What are the Qualifications?</vt:lpstr>
      <vt:lpstr>How Long Are the Terms?</vt:lpstr>
      <vt:lpstr>How Are They Elected?</vt:lpstr>
      <vt:lpstr>Who is the Presiding Officer?</vt:lpstr>
      <vt:lpstr>Do They Have Any Special Powers?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 of Representatives  and  The Senate</dc:title>
  <dc:creator>Windows User</dc:creator>
  <cp:lastModifiedBy>Windows User</cp:lastModifiedBy>
  <cp:revision>6</cp:revision>
  <dcterms:created xsi:type="dcterms:W3CDTF">2018-11-29T15:26:24Z</dcterms:created>
  <dcterms:modified xsi:type="dcterms:W3CDTF">2018-11-30T18:01:15Z</dcterms:modified>
</cp:coreProperties>
</file>