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8FD2AEB-4D11-4E30-8283-33249CBF070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FAD805-878D-448C-9184-2AF63C2747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2AEB-4D11-4E30-8283-33249CBF070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D805-878D-448C-9184-2AF63C274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2AEB-4D11-4E30-8283-33249CBF070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FAD805-878D-448C-9184-2AF63C274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2AEB-4D11-4E30-8283-33249CBF070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D805-878D-448C-9184-2AF63C2747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FD2AEB-4D11-4E30-8283-33249CBF070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FAD805-878D-448C-9184-2AF63C2747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2AEB-4D11-4E30-8283-33249CBF070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D805-878D-448C-9184-2AF63C2747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2AEB-4D11-4E30-8283-33249CBF070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D805-878D-448C-9184-2AF63C2747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2AEB-4D11-4E30-8283-33249CBF070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D805-878D-448C-9184-2AF63C2747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2AEB-4D11-4E30-8283-33249CBF070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D805-878D-448C-9184-2AF63C274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2AEB-4D11-4E30-8283-33249CBF070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FAD805-878D-448C-9184-2AF63C2747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2AEB-4D11-4E30-8283-33249CBF070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D805-878D-448C-9184-2AF63C2747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8FD2AEB-4D11-4E30-8283-33249CBF070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4FAD805-878D-448C-9184-2AF63C2747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856" y="5181600"/>
            <a:ext cx="4876800" cy="12954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Chapter 10-Section </a:t>
            </a:r>
            <a:r>
              <a:rPr lang="en-US" sz="3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4</a:t>
            </a:r>
            <a:endParaRPr lang="en-US" sz="3600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56" y="762000"/>
            <a:ext cx="6324600" cy="18288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Members of Congress</a:t>
            </a:r>
            <a:endParaRPr lang="en-US" b="1" u="sng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36511"/>
            <a:ext cx="1905312" cy="200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92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00872" cy="4724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200" dirty="0">
                <a:latin typeface="Goudy Old Style" panose="02020502050305020303" pitchFamily="18" charset="0"/>
              </a:rPr>
              <a:t>Members of Congress cannot be arrested for </a:t>
            </a:r>
            <a:r>
              <a:rPr lang="en-US" alt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civil crimes </a:t>
            </a:r>
            <a:r>
              <a:rPr lang="en-US" altLang="en-US" sz="3200" dirty="0">
                <a:latin typeface="Goudy Old Style" panose="02020502050305020303" pitchFamily="18" charset="0"/>
              </a:rPr>
              <a:t>while taking part in </a:t>
            </a:r>
            <a:r>
              <a:rPr lang="en-US" alt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congressional business</a:t>
            </a:r>
            <a:r>
              <a:rPr lang="en-US" altLang="en-US" sz="3200" dirty="0">
                <a:latin typeface="Goudy Old Style" panose="02020502050305020303" pitchFamily="18" charset="0"/>
              </a:rPr>
              <a:t>.</a:t>
            </a:r>
          </a:p>
          <a:p>
            <a:endParaRPr lang="en-US" altLang="en-US" sz="3200" dirty="0" smtClean="0">
              <a:latin typeface="Goudy Old Style" panose="02020502050305020303" pitchFamily="18" charset="0"/>
            </a:endParaRPr>
          </a:p>
          <a:p>
            <a:r>
              <a:rPr lang="en-US" altLang="en-US" sz="3200" dirty="0" smtClean="0">
                <a:latin typeface="Goudy Old Style" panose="02020502050305020303" pitchFamily="18" charset="0"/>
              </a:rPr>
              <a:t>Members </a:t>
            </a:r>
            <a:r>
              <a:rPr lang="en-US" altLang="en-US" sz="3200" dirty="0">
                <a:latin typeface="Goudy Old Style" panose="02020502050305020303" pitchFamily="18" charset="0"/>
              </a:rPr>
              <a:t>of Congress cannot be charged with </a:t>
            </a:r>
            <a:r>
              <a:rPr lang="en-US" alt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libel</a:t>
            </a:r>
            <a:r>
              <a:rPr lang="en-US" altLang="en-US" sz="3200" dirty="0">
                <a:latin typeface="Goudy Old Style" panose="02020502050305020303" pitchFamily="18" charset="0"/>
              </a:rPr>
              <a:t> or </a:t>
            </a:r>
            <a:r>
              <a:rPr lang="en-US" alt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slander</a:t>
            </a:r>
            <a:r>
              <a:rPr lang="en-US" altLang="en-US" sz="3200" dirty="0">
                <a:latin typeface="Goudy Old Style" panose="02020502050305020303" pitchFamily="18" charset="0"/>
              </a:rPr>
              <a:t> for anything they say while conducting official business in Congress.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This protects the </a:t>
            </a:r>
            <a:r>
              <a:rPr lang="en-US" alt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freedom of discussion </a:t>
            </a:r>
            <a:r>
              <a:rPr lang="en-US" altLang="en-US" sz="2800" dirty="0">
                <a:latin typeface="Goudy Old Style" panose="02020502050305020303" pitchFamily="18" charset="0"/>
              </a:rPr>
              <a:t>and </a:t>
            </a:r>
            <a:r>
              <a:rPr lang="en-US" alt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debate</a:t>
            </a:r>
            <a:r>
              <a:rPr lang="en-US" altLang="en-US" sz="2800" dirty="0">
                <a:latin typeface="Goudy Old Style" panose="02020502050305020303" pitchFamily="18" charset="0"/>
              </a:rPr>
              <a:t> in Congress.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Members can still be punished for simply making </a:t>
            </a:r>
            <a:r>
              <a:rPr lang="en-US" alt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false accusations </a:t>
            </a:r>
            <a:r>
              <a:rPr lang="en-US" altLang="en-US" sz="2800" dirty="0">
                <a:latin typeface="Goudy Old Style" panose="02020502050305020303" pitchFamily="18" charset="0"/>
              </a:rPr>
              <a:t>against people verbally or in writing.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Privileges of Membership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5257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Delegate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Trustee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Partisan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Politico</a:t>
            </a:r>
            <a:r>
              <a:rPr lang="en-US" sz="4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Bills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Floor Consideration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Oversight Function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Franking Privilege </a:t>
            </a:r>
            <a:endParaRPr lang="en-US" sz="40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Key Terms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2819400"/>
            <a:ext cx="2363499" cy="2237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576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2702"/>
            <a:ext cx="6629400" cy="478429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Goudy Old Style" panose="02020502050305020303" pitchFamily="18" charset="0"/>
              </a:rPr>
              <a:t>Members of Congress have </a:t>
            </a:r>
            <a:r>
              <a:rPr lang="en-US" sz="36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five major roles</a:t>
            </a:r>
            <a:r>
              <a:rPr lang="en-US" sz="3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in which they can fill:</a:t>
            </a:r>
          </a:p>
          <a:p>
            <a:pPr lvl="2"/>
            <a:r>
              <a:rPr lang="en-US" altLang="en-US" sz="36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Legislators</a:t>
            </a:r>
            <a:endParaRPr lang="en-US" altLang="en-US" sz="3600" dirty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Goudy Old Style" panose="02020502050305020303" pitchFamily="18" charset="0"/>
              </a:rPr>
              <a:t>Representatives of their constituents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2060"/>
                </a:solidFill>
                <a:latin typeface="Goudy Old Style" panose="02020502050305020303" pitchFamily="18" charset="0"/>
              </a:rPr>
              <a:t>Committee members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Goudy Old Style" panose="02020502050305020303" pitchFamily="18" charset="0"/>
              </a:rPr>
              <a:t>Servants of their constituents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Politicians</a:t>
            </a:r>
            <a:endParaRPr lang="en-US" altLang="en-US" sz="36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Roles &amp; Functions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25" y="2544078"/>
            <a:ext cx="1683384" cy="2843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149662" y="5502740"/>
            <a:ext cx="1606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Michigan Senator-Gary Peters (D)</a:t>
            </a:r>
            <a:endParaRPr lang="en-US" sz="11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0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31151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Demographics of Congress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-</a:t>
            </a:r>
            <a:endParaRPr lang="en-US" altLang="en-US" sz="22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Most of the </a:t>
            </a:r>
            <a:r>
              <a:rPr lang="en-US" altLang="en-US" sz="2400" dirty="0">
                <a:solidFill>
                  <a:srgbClr val="002060"/>
                </a:solidFill>
                <a:latin typeface="Goudy Old Style" panose="02020502050305020303" pitchFamily="18" charset="0"/>
              </a:rPr>
              <a:t>535</a:t>
            </a:r>
            <a:r>
              <a:rPr lang="en-US" altLang="en-US" sz="2400" dirty="0">
                <a:latin typeface="Goudy Old Style" panose="02020502050305020303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Goudy Old Style" panose="02020502050305020303" pitchFamily="18" charset="0"/>
              </a:rPr>
              <a:t>members</a:t>
            </a:r>
            <a:r>
              <a:rPr lang="en-US" altLang="en-US" sz="2400" dirty="0">
                <a:latin typeface="Goudy Old Style" panose="02020502050305020303" pitchFamily="18" charset="0"/>
              </a:rPr>
              <a:t> of Congress are married white men aged 50 or older who have college degrees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and who </a:t>
            </a:r>
            <a:r>
              <a:rPr lang="en-US" altLang="en-US" sz="2400" dirty="0">
                <a:latin typeface="Goudy Old Style" panose="02020502050305020303" pitchFamily="18" charset="0"/>
              </a:rPr>
              <a:t>identify themselves as Christians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Most tend to be </a:t>
            </a:r>
            <a:r>
              <a:rPr lang="en-US" alt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upper-middle-class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 citizens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Goudy Old Style" panose="02020502050305020303" pitchFamily="18" charset="0"/>
              </a:rPr>
              <a:t>Congress </a:t>
            </a:r>
            <a:r>
              <a:rPr lang="en-US" altLang="en-US" sz="2400" dirty="0" smtClean="0">
                <a:solidFill>
                  <a:srgbClr val="000000"/>
                </a:solidFill>
                <a:latin typeface="Goudy Old Style" panose="02020502050305020303" pitchFamily="18" charset="0"/>
              </a:rPr>
              <a:t>currently has 88 </a:t>
            </a:r>
            <a:r>
              <a:rPr lang="en-US" altLang="en-US" sz="2400" dirty="0">
                <a:solidFill>
                  <a:srgbClr val="000000"/>
                </a:solidFill>
                <a:latin typeface="Goudy Old Style" panose="02020502050305020303" pitchFamily="18" charset="0"/>
              </a:rPr>
              <a:t>women, 42 African </a:t>
            </a:r>
            <a:r>
              <a:rPr lang="en-US" altLang="en-US" sz="2400" dirty="0" smtClean="0">
                <a:solidFill>
                  <a:srgbClr val="000000"/>
                </a:solidFill>
                <a:latin typeface="Goudy Old Style" panose="02020502050305020303" pitchFamily="18" charset="0"/>
              </a:rPr>
              <a:t>Americans, 24 </a:t>
            </a:r>
            <a:r>
              <a:rPr lang="en-US" altLang="en-US" sz="2400" dirty="0">
                <a:solidFill>
                  <a:srgbClr val="000000"/>
                </a:solidFill>
                <a:latin typeface="Goudy Old Style" panose="02020502050305020303" pitchFamily="18" charset="0"/>
              </a:rPr>
              <a:t>Hispanics, eight Asian Americans, </a:t>
            </a:r>
            <a:r>
              <a:rPr lang="en-US" altLang="en-US" sz="2400" dirty="0" smtClean="0">
                <a:solidFill>
                  <a:srgbClr val="000000"/>
                </a:solidFill>
                <a:latin typeface="Goudy Old Style" panose="02020502050305020303" pitchFamily="18" charset="0"/>
              </a:rPr>
              <a:t>  one </a:t>
            </a:r>
            <a:r>
              <a:rPr lang="en-US" altLang="en-US" sz="2400" dirty="0">
                <a:solidFill>
                  <a:srgbClr val="000000"/>
                </a:solidFill>
                <a:latin typeface="Goudy Old Style" panose="02020502050305020303" pitchFamily="18" charset="0"/>
              </a:rPr>
              <a:t>Native American, and one Native Hawaiian.</a:t>
            </a:r>
            <a:r>
              <a:rPr lang="en-US" altLang="en-US" sz="2400" dirty="0">
                <a:latin typeface="Goudy Old Style" panose="02020502050305020303" pitchFamily="18" charset="0"/>
              </a:rPr>
              <a:t>  </a:t>
            </a:r>
          </a:p>
          <a:p>
            <a:pPr lvl="2">
              <a:lnSpc>
                <a:spcPct val="90000"/>
              </a:lnSpc>
            </a:pPr>
            <a:endParaRPr lang="en-US" altLang="en-US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The typical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Senator </a:t>
            </a:r>
            <a:r>
              <a:rPr lang="en-US" altLang="en-US" sz="2400" dirty="0">
                <a:latin typeface="Goudy Old Style" panose="02020502050305020303" pitchFamily="18" charset="0"/>
              </a:rPr>
              <a:t>is serving a second term, while the average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member of the House of Representative </a:t>
            </a:r>
            <a:r>
              <a:rPr lang="en-US" altLang="en-US" sz="2400" dirty="0">
                <a:latin typeface="Goudy Old Style" panose="02020502050305020303" pitchFamily="18" charset="0"/>
              </a:rPr>
              <a:t>has served four terms.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Overview of Members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2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91621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200" dirty="0">
                <a:latin typeface="Goudy Old Style" panose="02020502050305020303" pitchFamily="18" charset="0"/>
              </a:rPr>
              <a:t>There are </a:t>
            </a:r>
            <a:r>
              <a:rPr lang="en-US" alt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four</a:t>
            </a:r>
            <a:r>
              <a:rPr lang="en-US" altLang="en-US" sz="3200" dirty="0">
                <a:latin typeface="Goudy Old Style" panose="02020502050305020303" pitchFamily="18" charset="0"/>
              </a:rPr>
              <a:t> broad ways in which lawmakers choose to represent the people when they vote.</a:t>
            </a:r>
          </a:p>
          <a:p>
            <a:pPr lvl="1"/>
            <a:r>
              <a:rPr lang="en-US" alt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Delegates</a:t>
            </a:r>
            <a:r>
              <a:rPr lang="en-US" alt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-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They believe </a:t>
            </a:r>
            <a:r>
              <a:rPr lang="en-US" altLang="en-US" sz="2400" dirty="0">
                <a:latin typeface="Goudy Old Style" panose="02020502050305020303" pitchFamily="18" charset="0"/>
              </a:rPr>
              <a:t>they should vote however their constituents want them to, even if it means going against the delegate’s personal views or those of his or her party.</a:t>
            </a:r>
          </a:p>
          <a:p>
            <a:pPr lvl="1"/>
            <a:endParaRPr lang="en-US" altLang="en-US" sz="2800" b="1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lvl="1"/>
            <a:r>
              <a:rPr lang="en-US" alt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Trustees</a:t>
            </a:r>
            <a:r>
              <a:rPr lang="en-US" alt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-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They are most often guided </a:t>
            </a:r>
            <a:r>
              <a:rPr lang="en-US" altLang="en-US" sz="2400" dirty="0">
                <a:latin typeface="Goudy Old Style" panose="02020502050305020303" pitchFamily="18" charset="0"/>
              </a:rPr>
              <a:t>by their personal views on each specific issue, even if it may mean voting differently than their constituents might want </a:t>
            </a:r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 lvl="1"/>
            <a:endParaRPr lang="en-US" altLang="en-US" sz="2400" b="1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lvl="1"/>
            <a:r>
              <a:rPr lang="en-US" alt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Partisans</a:t>
            </a:r>
            <a:r>
              <a:rPr lang="en-US" alt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-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Place </a:t>
            </a:r>
            <a:r>
              <a:rPr lang="en-US" altLang="en-US" sz="2200" dirty="0">
                <a:latin typeface="Goudy Old Style" panose="02020502050305020303" pitchFamily="18" charset="0"/>
              </a:rPr>
              <a:t>their loyalty to their political party first when deciding how to vote. They support the party platform and party leaders.</a:t>
            </a:r>
          </a:p>
          <a:p>
            <a:pPr lvl="1"/>
            <a:endParaRPr lang="en-US" altLang="en-US" sz="2400" b="1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lvl="1"/>
            <a:r>
              <a:rPr lang="en-US" alt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Politicos</a:t>
            </a:r>
            <a:r>
              <a:rPr lang="en-US" alt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-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Try </a:t>
            </a:r>
            <a:r>
              <a:rPr lang="en-US" altLang="en-US" sz="2200" dirty="0">
                <a:latin typeface="Goudy Old Style" panose="02020502050305020303" pitchFamily="18" charset="0"/>
              </a:rPr>
              <a:t>to balance the other three approaches—personal views, party loyalty, and the wishes of constituents—when deciding how to vote.</a:t>
            </a:r>
          </a:p>
          <a:p>
            <a:r>
              <a:rPr lang="en-US" altLang="en-US" sz="2800" dirty="0">
                <a:latin typeface="Goudy Old Style" panose="02020502050305020303" pitchFamily="18" charset="0"/>
              </a:rPr>
              <a:t>Any of these approaches can place a congressperson in a difficult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situation because it’s hard </a:t>
            </a:r>
            <a:r>
              <a:rPr lang="en-US" altLang="en-US" sz="2800" dirty="0">
                <a:latin typeface="Goudy Old Style" panose="02020502050305020303" pitchFamily="18" charset="0"/>
              </a:rPr>
              <a:t>to make everyone happy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.</a:t>
            </a:r>
            <a:endParaRPr lang="en-US" altLang="en-US" sz="2800" dirty="0">
              <a:latin typeface="Goudy Old Style" panose="020205020503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u="sng" dirty="0" smtClean="0">
                <a:latin typeface="Goudy Old Style" panose="02020502050305020303" pitchFamily="18" charset="0"/>
              </a:rPr>
              <a:t>Ways in Which Congress Represents their Constituents </a:t>
            </a:r>
            <a:endParaRPr lang="en-US" sz="3300" b="1" u="sng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10_s04_p287_re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08" y="2054443"/>
            <a:ext cx="6790383" cy="3736539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Goudy Old Style" panose="02020502050305020303" pitchFamily="18" charset="0"/>
              </a:rPr>
              <a:t>Ways in Which Congress Represents their Constituents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5641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Members of Congress do much of their work in committees.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Committee members must decide which </a:t>
            </a:r>
            <a:r>
              <a:rPr lang="en-US" alt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bills will die in committee</a:t>
            </a:r>
            <a:r>
              <a:rPr lang="en-US" altLang="en-US" sz="3200" dirty="0">
                <a:latin typeface="Goudy Old Style" panose="02020502050305020303" pitchFamily="18" charset="0"/>
              </a:rPr>
              <a:t> and </a:t>
            </a:r>
            <a:r>
              <a:rPr lang="en-US" alt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which ones will move ahead to be voted on</a:t>
            </a:r>
            <a:r>
              <a:rPr lang="en-US" altLang="en-US" sz="3200" dirty="0">
                <a:latin typeface="Goudy Old Style" panose="02020502050305020303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Committee members also provide </a:t>
            </a:r>
            <a:r>
              <a:rPr lang="en-US" alt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oversight</a:t>
            </a:r>
            <a:r>
              <a:rPr lang="en-US" altLang="en-US" sz="3200" dirty="0">
                <a:latin typeface="Goudy Old Style" panose="02020502050305020303" pitchFamily="18" charset="0"/>
              </a:rPr>
              <a:t> of executive branch agencies, making sure that they carry out the public policies set </a:t>
            </a:r>
            <a:br>
              <a:rPr lang="en-US" altLang="en-US" sz="3200" dirty="0">
                <a:latin typeface="Goudy Old Style" panose="02020502050305020303" pitchFamily="18" charset="0"/>
              </a:rPr>
            </a:br>
            <a:r>
              <a:rPr lang="en-US" altLang="en-US" sz="3200" dirty="0">
                <a:latin typeface="Goudy Old Style" panose="02020502050305020303" pitchFamily="18" charset="0"/>
              </a:rPr>
              <a:t>by law.</a:t>
            </a:r>
            <a:endParaRPr lang="en-US" altLang="en-US" sz="3600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Committee Members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9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6600498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>
                <a:latin typeface="Goudy Old Style" panose="02020502050305020303" pitchFamily="18" charset="0"/>
              </a:rPr>
              <a:t>Members of Congress and their staffs help citizens of their districts and states deal with the federal bureaucracy. 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There are many kinds of request for aid from </a:t>
            </a:r>
            <a:r>
              <a:rPr lang="en-US" altLang="en-US" sz="2600" dirty="0">
                <a:solidFill>
                  <a:srgbClr val="FF0000"/>
                </a:solidFill>
                <a:latin typeface="Goudy Old Style" panose="02020502050305020303" pitchFamily="18" charset="0"/>
              </a:rPr>
              <a:t>constituents</a:t>
            </a:r>
            <a:r>
              <a:rPr lang="en-US" altLang="en-US" sz="2600" dirty="0">
                <a:latin typeface="Goudy Old Style" panose="02020502050305020303" pitchFamily="18" charset="0"/>
              </a:rPr>
              <a:t>. Some involve finding information or submitting it through proper channels, while many requests involve putting in a good word or recommendation on behalf of a constituent. </a:t>
            </a:r>
          </a:p>
          <a:p>
            <a:pPr lvl="1">
              <a:lnSpc>
                <a:spcPct val="90000"/>
              </a:lnSpc>
            </a:pPr>
            <a:endParaRPr lang="en-US" altLang="en-US" sz="26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Failing to fulfill such requests can cost members votes in the next election.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Serving the People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18" y="1902372"/>
            <a:ext cx="1579970" cy="3163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7149661" y="5203214"/>
            <a:ext cx="16061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Michigan House of Representatives Member-Brenda Lawrence (D)</a:t>
            </a:r>
            <a:endParaRPr lang="en-US" sz="11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8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“Fringe </a:t>
            </a:r>
            <a:r>
              <a:rPr lang="en-US" altLang="en-US" sz="3600" dirty="0">
                <a:solidFill>
                  <a:srgbClr val="FF0000"/>
                </a:solidFill>
                <a:latin typeface="Goudy Old Style" panose="02020502050305020303" pitchFamily="18" charset="0"/>
              </a:rPr>
              <a:t>B</a:t>
            </a:r>
            <a:r>
              <a:rPr lang="en-US" altLang="en-US" sz="3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enefits</a:t>
            </a:r>
            <a:r>
              <a:rPr lang="en-US" altLang="en-US" sz="3600" dirty="0">
                <a:solidFill>
                  <a:srgbClr val="FF0000"/>
                </a:solidFill>
                <a:latin typeface="Goudy Old Style" panose="02020502050305020303" pitchFamily="18" charset="0"/>
              </a:rPr>
              <a:t>” </a:t>
            </a:r>
            <a:r>
              <a:rPr lang="en-US" alt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Goudy Old Style" panose="02020502050305020303" pitchFamily="18" charset="0"/>
              </a:rPr>
              <a:t>for members of </a:t>
            </a:r>
            <a:r>
              <a:rPr lang="en-US" alt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oudy Old Style" panose="02020502050305020303" pitchFamily="18" charset="0"/>
              </a:rPr>
              <a:t>Congress often include:</a:t>
            </a:r>
            <a:endParaRPr lang="en-US" altLang="en-US" sz="3600" dirty="0">
              <a:solidFill>
                <a:schemeClr val="tx2">
                  <a:lumMod val="90000"/>
                  <a:lumOff val="10000"/>
                </a:schemeClr>
              </a:solidFill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latin typeface="Goudy Old Style" panose="02020502050305020303" pitchFamily="18" charset="0"/>
              </a:rPr>
              <a:t>A</a:t>
            </a:r>
            <a:r>
              <a:rPr lang="en-US" altLang="en-US" sz="3000" dirty="0" smtClean="0">
                <a:latin typeface="Goudy Old Style" panose="02020502050305020303" pitchFamily="18" charset="0"/>
              </a:rPr>
              <a:t>ccess </a:t>
            </a:r>
            <a:r>
              <a:rPr lang="en-US" altLang="en-US" sz="3000" dirty="0">
                <a:latin typeface="Goudy Old Style" panose="02020502050305020303" pitchFamily="18" charset="0"/>
              </a:rPr>
              <a:t>to inexpensive health care, fine dining, free parking, </a:t>
            </a:r>
            <a:r>
              <a:rPr lang="en-US" altLang="en-US" sz="3000" dirty="0" smtClean="0">
                <a:latin typeface="Goudy Old Style" panose="02020502050305020303" pitchFamily="18" charset="0"/>
              </a:rPr>
              <a:t>travel and </a:t>
            </a:r>
            <a:r>
              <a:rPr lang="en-US" altLang="en-US" sz="3000" dirty="0">
                <a:latin typeface="Goudy Old Style" panose="02020502050305020303" pitchFamily="18" charset="0"/>
              </a:rPr>
              <a:t>generous </a:t>
            </a:r>
            <a:r>
              <a:rPr lang="en-US" altLang="en-US" sz="3000" dirty="0" smtClean="0">
                <a:latin typeface="Goudy Old Style" panose="02020502050305020303" pitchFamily="18" charset="0"/>
              </a:rPr>
              <a:t>retirement pensions.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 smtClean="0">
                <a:latin typeface="Goudy Old Style" panose="02020502050305020303" pitchFamily="18" charset="0"/>
              </a:rPr>
              <a:t>Members </a:t>
            </a:r>
            <a:r>
              <a:rPr lang="en-US" altLang="en-US" sz="3000" dirty="0">
                <a:latin typeface="Goudy Old Style" panose="02020502050305020303" pitchFamily="18" charset="0"/>
              </a:rPr>
              <a:t>receive funds to hire staff and run their rent-free offices. </a:t>
            </a:r>
            <a:endParaRPr lang="en-US" altLang="en-US" sz="3000" dirty="0" smtClean="0">
              <a:latin typeface="Goudy Old Style" panose="02020502050305020303" pitchFamily="18" charset="0"/>
            </a:endParaRPr>
          </a:p>
          <a:p>
            <a:pPr lvl="2"/>
            <a:r>
              <a:rPr lang="en-US" altLang="en-US" sz="2800" dirty="0" smtClean="0">
                <a:latin typeface="Goudy Old Style" panose="02020502050305020303" pitchFamily="18" charset="0"/>
              </a:rPr>
              <a:t>They </a:t>
            </a:r>
            <a:r>
              <a:rPr lang="en-US" altLang="en-US" sz="2800" dirty="0">
                <a:latin typeface="Goudy Old Style" panose="02020502050305020303" pitchFamily="18" charset="0"/>
              </a:rPr>
              <a:t>can mail letters and other materials without postage, print items for free, and produce radio or television tapes at low cost.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Fringe Benefits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</TotalTime>
  <Words>567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The Members of Congress</vt:lpstr>
      <vt:lpstr>Key Terms</vt:lpstr>
      <vt:lpstr>Roles &amp; Functions</vt:lpstr>
      <vt:lpstr>Overview of Members </vt:lpstr>
      <vt:lpstr>Ways in Which Congress Represents their Constituents </vt:lpstr>
      <vt:lpstr>Ways in Which Congress Represents their Constituents </vt:lpstr>
      <vt:lpstr>Committee Members </vt:lpstr>
      <vt:lpstr>Serving the People</vt:lpstr>
      <vt:lpstr>Fringe Benefits </vt:lpstr>
      <vt:lpstr>Privileges of Membership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Members of Congress</dc:title>
  <dc:creator>Windows User</dc:creator>
  <cp:lastModifiedBy>Windows User</cp:lastModifiedBy>
  <cp:revision>1</cp:revision>
  <dcterms:created xsi:type="dcterms:W3CDTF">2018-05-14T11:52:06Z</dcterms:created>
  <dcterms:modified xsi:type="dcterms:W3CDTF">2018-05-14T11:57:06Z</dcterms:modified>
</cp:coreProperties>
</file>