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9163A69-3589-4567-BCA9-3D7340F2B5ED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A6F591-F976-4DE9-A491-6D322A02AC1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3A69-3589-4567-BCA9-3D7340F2B5ED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F591-F976-4DE9-A491-6D322A02AC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3A69-3589-4567-BCA9-3D7340F2B5ED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5A6F591-F976-4DE9-A491-6D322A02AC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3A69-3589-4567-BCA9-3D7340F2B5ED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F591-F976-4DE9-A491-6D322A02AC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9163A69-3589-4567-BCA9-3D7340F2B5ED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5A6F591-F976-4DE9-A491-6D322A02AC1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3A69-3589-4567-BCA9-3D7340F2B5ED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F591-F976-4DE9-A491-6D322A02AC1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3A69-3589-4567-BCA9-3D7340F2B5ED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F591-F976-4DE9-A491-6D322A02AC1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3A69-3589-4567-BCA9-3D7340F2B5ED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F591-F976-4DE9-A491-6D322A02AC1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3A69-3589-4567-BCA9-3D7340F2B5ED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F591-F976-4DE9-A491-6D322A02AC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3A69-3589-4567-BCA9-3D7340F2B5ED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A6F591-F976-4DE9-A491-6D322A02AC1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3A69-3589-4567-BCA9-3D7340F2B5ED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F591-F976-4DE9-A491-6D322A02AC1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59163A69-3589-4567-BCA9-3D7340F2B5ED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D5A6F591-F976-4DE9-A491-6D322A02AC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600" dirty="0">
                <a:solidFill>
                  <a:srgbClr val="FF0000"/>
                </a:solidFill>
                <a:latin typeface="Goudy Old Style" panose="02020502050305020303" pitchFamily="18" charset="0"/>
              </a:rPr>
              <a:t>Chapter 10-Section 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Goudy Old Style" panose="02020502050305020303" pitchFamily="18" charset="0"/>
              </a:rPr>
              <a:t>The National Legislature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886200"/>
            <a:ext cx="1871446" cy="22649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89286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534400" cy="4782206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In theory we </a:t>
            </a:r>
            <a:r>
              <a:rPr lang="en-US" sz="3200" dirty="0">
                <a:solidFill>
                  <a:srgbClr val="FF0000"/>
                </a:solidFill>
                <a:latin typeface="Goudy Old Style" panose="02020502050305020303" pitchFamily="18" charset="0"/>
              </a:rPr>
              <a:t>live in a democracy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What </a:t>
            </a:r>
            <a:r>
              <a:rPr lang="en-US" sz="3200" dirty="0">
                <a:solidFill>
                  <a:srgbClr val="002060"/>
                </a:solidFill>
                <a:latin typeface="Goudy Old Style" panose="02020502050305020303" pitchFamily="18" charset="0"/>
              </a:rPr>
              <a:t>does this mean</a:t>
            </a:r>
            <a:r>
              <a:rPr lang="en-US" sz="3200" dirty="0" smtClean="0">
                <a:latin typeface="Goudy Old Style" panose="02020502050305020303" pitchFamily="18" charset="0"/>
              </a:rPr>
              <a:t>?</a:t>
            </a:r>
          </a:p>
          <a:p>
            <a:pPr lvl="1"/>
            <a:r>
              <a:rPr lang="en-US" sz="3000" dirty="0">
                <a:latin typeface="Goudy Old Style" panose="02020502050305020303" pitchFamily="18" charset="0"/>
              </a:rPr>
              <a:t>In a </a:t>
            </a:r>
            <a:r>
              <a:rPr lang="en-US" sz="3000" dirty="0">
                <a:solidFill>
                  <a:srgbClr val="002060"/>
                </a:solidFill>
                <a:latin typeface="Goudy Old Style" panose="02020502050305020303" pitchFamily="18" charset="0"/>
              </a:rPr>
              <a:t>democracy</a:t>
            </a:r>
            <a:r>
              <a:rPr lang="en-US" sz="3000" dirty="0">
                <a:latin typeface="Goudy Old Style" panose="02020502050305020303" pitchFamily="18" charset="0"/>
              </a:rPr>
              <a:t>, the </a:t>
            </a:r>
            <a:r>
              <a:rPr lang="en-US" sz="3000" dirty="0">
                <a:solidFill>
                  <a:srgbClr val="FF0000"/>
                </a:solidFill>
                <a:latin typeface="Goudy Old Style" panose="02020502050305020303" pitchFamily="18" charset="0"/>
              </a:rPr>
              <a:t>people</a:t>
            </a:r>
            <a:r>
              <a:rPr lang="en-US" sz="3000" dirty="0">
                <a:latin typeface="Goudy Old Style" panose="02020502050305020303" pitchFamily="18" charset="0"/>
              </a:rPr>
              <a:t> </a:t>
            </a:r>
            <a:r>
              <a:rPr lang="en-US" sz="3000" dirty="0" smtClean="0">
                <a:latin typeface="Goudy Old Style" panose="02020502050305020303" pitchFamily="18" charset="0"/>
              </a:rPr>
              <a:t>rule</a:t>
            </a:r>
            <a:endParaRPr lang="en-US" sz="3000" dirty="0">
              <a:latin typeface="Goudy Old Style" panose="02020502050305020303" pitchFamily="18" charset="0"/>
            </a:endParaRPr>
          </a:p>
          <a:p>
            <a:endParaRPr lang="en-US" sz="3200" dirty="0" smtClean="0">
              <a:latin typeface="Goudy Old Style" panose="02020502050305020303" pitchFamily="18" charset="0"/>
            </a:endParaRPr>
          </a:p>
          <a:p>
            <a:r>
              <a:rPr lang="en-US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Goudy Old Style" panose="02020502050305020303" pitchFamily="18" charset="0"/>
              </a:rPr>
              <a:t>However, we more accurately live in a “</a:t>
            </a:r>
            <a:r>
              <a:rPr lang="en-US" sz="3200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Representative Democracy</a:t>
            </a:r>
            <a:r>
              <a:rPr lang="en-US" sz="3200" dirty="0" smtClean="0">
                <a:latin typeface="Goudy Old Style" panose="02020502050305020303" pitchFamily="18" charset="0"/>
              </a:rPr>
              <a:t>”</a:t>
            </a:r>
          </a:p>
          <a:p>
            <a:pPr lvl="1"/>
            <a:r>
              <a:rPr lang="en-US" sz="3000" dirty="0" smtClean="0">
                <a:latin typeface="Goudy Old Style" panose="02020502050305020303" pitchFamily="18" charset="0"/>
              </a:rPr>
              <a:t>This is because you </a:t>
            </a:r>
            <a:r>
              <a:rPr lang="en-US" sz="3000" dirty="0">
                <a:latin typeface="Goudy Old Style" panose="02020502050305020303" pitchFamily="18" charset="0"/>
              </a:rPr>
              <a:t>do not </a:t>
            </a:r>
            <a:r>
              <a:rPr lang="en-US" sz="3000" dirty="0" smtClean="0">
                <a:latin typeface="Goudy Old Style" panose="02020502050305020303" pitchFamily="18" charset="0"/>
              </a:rPr>
              <a:t>personally make </a:t>
            </a:r>
            <a:r>
              <a:rPr lang="en-US" sz="3000" dirty="0">
                <a:latin typeface="Goudy Old Style" panose="02020502050305020303" pitchFamily="18" charset="0"/>
              </a:rPr>
              <a:t>laws, </a:t>
            </a:r>
            <a:r>
              <a:rPr lang="en-US" sz="3000" dirty="0" smtClean="0">
                <a:latin typeface="Goudy Old Style" panose="02020502050305020303" pitchFamily="18" charset="0"/>
              </a:rPr>
              <a:t>conduct foreign policy, collect taxes or arrest criminals you elect people to do that for you </a:t>
            </a:r>
            <a:endParaRPr lang="en-US" sz="3000" dirty="0">
              <a:latin typeface="Goudy Old Style" panose="02020502050305020303" pitchFamily="18" charset="0"/>
            </a:endParaRPr>
          </a:p>
          <a:p>
            <a:endParaRPr lang="en-US" sz="3200" dirty="0" smtClean="0">
              <a:latin typeface="Goudy Old Style" panose="02020502050305020303" pitchFamily="18" charset="0"/>
            </a:endParaRPr>
          </a:p>
          <a:p>
            <a:r>
              <a:rPr lang="en-US" sz="3200" dirty="0" smtClean="0">
                <a:latin typeface="Goudy Old Style" panose="02020502050305020303" pitchFamily="18" charset="0"/>
              </a:rPr>
              <a:t>James </a:t>
            </a:r>
            <a:r>
              <a:rPr lang="en-US" sz="3200" dirty="0">
                <a:latin typeface="Goudy Old Style" panose="02020502050305020303" pitchFamily="18" charset="0"/>
              </a:rPr>
              <a:t>Madison thought the legislature was the most important branch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latin typeface="Goudy Old Style" panose="02020502050305020303" pitchFamily="18" charset="0"/>
              </a:rPr>
              <a:t>The National Legislature </a:t>
            </a:r>
          </a:p>
        </p:txBody>
      </p:sp>
    </p:spTree>
    <p:extLst>
      <p:ext uri="{BB962C8B-B14F-4D97-AF65-F5344CB8AC3E}">
        <p14:creationId xmlns:p14="http://schemas.microsoft.com/office/powerpoint/2010/main" val="308478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10600" cy="4903076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b="1" u="sng" dirty="0" smtClean="0">
                <a:solidFill>
                  <a:schemeClr val="accent3">
                    <a:lumMod val="50000"/>
                  </a:schemeClr>
                </a:solidFill>
                <a:latin typeface="Goudy Old Style" panose="02020502050305020303" pitchFamily="18" charset="0"/>
              </a:rPr>
              <a:t>Bicameral Legislature</a:t>
            </a:r>
            <a:r>
              <a:rPr lang="en-US" sz="3200" dirty="0" smtClean="0">
                <a:latin typeface="Goudy Old Style" panose="02020502050305020303" pitchFamily="18" charset="0"/>
              </a:rPr>
              <a:t>—Means we have </a:t>
            </a:r>
            <a:r>
              <a:rPr lang="en-US" sz="32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two</a:t>
            </a:r>
            <a:r>
              <a:rPr lang="en-US" sz="3200" dirty="0" smtClean="0">
                <a:latin typeface="Goudy Old Style" panose="02020502050305020303" pitchFamily="18" charset="0"/>
              </a:rPr>
              <a:t> houses in Congress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Goudy Old Style" panose="02020502050305020303" pitchFamily="18" charset="0"/>
              </a:rPr>
              <a:t>Senate and the House of Representatives </a:t>
            </a:r>
            <a:endParaRPr lang="en-US" sz="3000" dirty="0">
              <a:latin typeface="Goudy Old Style" panose="02020502050305020303" pitchFamily="18" charset="0"/>
            </a:endParaRPr>
          </a:p>
          <a:p>
            <a:endParaRPr lang="en-US" sz="3200" dirty="0" smtClean="0">
              <a:latin typeface="Goudy Old Style" panose="02020502050305020303" pitchFamily="18" charset="0"/>
            </a:endParaRPr>
          </a:p>
          <a:p>
            <a:r>
              <a:rPr lang="en-US" sz="3200" dirty="0" smtClean="0">
                <a:latin typeface="Goudy Old Style" panose="02020502050305020303" pitchFamily="18" charset="0"/>
              </a:rPr>
              <a:t>The founders of our Constitution created </a:t>
            </a:r>
            <a:r>
              <a:rPr lang="en-US" sz="3200" dirty="0">
                <a:latin typeface="Goudy Old Style" panose="02020502050305020303" pitchFamily="18" charset="0"/>
              </a:rPr>
              <a:t>a </a:t>
            </a:r>
            <a:r>
              <a:rPr lang="en-US" sz="3200" dirty="0">
                <a:solidFill>
                  <a:srgbClr val="002060"/>
                </a:solidFill>
                <a:latin typeface="Goudy Old Style" panose="02020502050305020303" pitchFamily="18" charset="0"/>
              </a:rPr>
              <a:t>bicameral legislature </a:t>
            </a:r>
            <a:r>
              <a:rPr lang="en-US" sz="3200" dirty="0">
                <a:latin typeface="Goudy Old Style" panose="02020502050305020303" pitchFamily="18" charset="0"/>
              </a:rPr>
              <a:t>for three </a:t>
            </a:r>
            <a:r>
              <a:rPr lang="en-US" sz="3200" dirty="0" smtClean="0">
                <a:latin typeface="Goudy Old Style" panose="02020502050305020303" pitchFamily="18" charset="0"/>
              </a:rPr>
              <a:t>reasons:</a:t>
            </a:r>
            <a:endParaRPr lang="en-US" sz="3200" dirty="0">
              <a:latin typeface="Goudy Old Style" panose="02020502050305020303" pitchFamily="18" charset="0"/>
            </a:endParaRPr>
          </a:p>
          <a:p>
            <a:pPr marL="0" indent="0">
              <a:buNone/>
            </a:pPr>
            <a:endParaRPr lang="en-US" sz="3200" dirty="0">
              <a:latin typeface="Goudy Old Style" panose="02020502050305020303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Goudy Old Style" panose="02020502050305020303" pitchFamily="18" charset="0"/>
              </a:rPr>
              <a:t>1.) </a:t>
            </a:r>
            <a:r>
              <a:rPr lang="en-US" sz="3200" b="1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Historical Reasons: </a:t>
            </a:r>
            <a:endParaRPr lang="en-US" sz="3200" b="1" u="sng" dirty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pPr lvl="1"/>
            <a:r>
              <a:rPr lang="en-US" sz="3200" dirty="0" smtClean="0">
                <a:latin typeface="Goudy Old Style" panose="02020502050305020303" pitchFamily="18" charset="0"/>
              </a:rPr>
              <a:t>The British </a:t>
            </a:r>
            <a:r>
              <a:rPr lang="en-US" sz="3200" dirty="0">
                <a:latin typeface="Goudy Old Style" panose="02020502050305020303" pitchFamily="18" charset="0"/>
              </a:rPr>
              <a:t>Parliament has consisted of two houses since the </a:t>
            </a:r>
            <a:r>
              <a:rPr lang="en-US" sz="3200" dirty="0" smtClean="0">
                <a:latin typeface="Goudy Old Style" panose="02020502050305020303" pitchFamily="18" charset="0"/>
              </a:rPr>
              <a:t>1300’s</a:t>
            </a:r>
            <a:endParaRPr lang="en-US" sz="3200" dirty="0">
              <a:latin typeface="Goudy Old Style" panose="02020502050305020303" pitchFamily="18" charset="0"/>
            </a:endParaRPr>
          </a:p>
          <a:p>
            <a:pPr lvl="1"/>
            <a:r>
              <a:rPr lang="en-US" sz="3200" dirty="0">
                <a:latin typeface="Goudy Old Style" panose="02020502050305020303" pitchFamily="18" charset="0"/>
              </a:rPr>
              <a:t>Most colonial and state assemblies consisted of </a:t>
            </a:r>
            <a:r>
              <a:rPr lang="en-US" sz="3200" dirty="0" smtClean="0">
                <a:latin typeface="Goudy Old Style" panose="02020502050305020303" pitchFamily="18" charset="0"/>
              </a:rPr>
              <a:t>two </a:t>
            </a:r>
            <a:r>
              <a:rPr lang="en-US" sz="3200" dirty="0">
                <a:latin typeface="Goudy Old Style" panose="02020502050305020303" pitchFamily="18" charset="0"/>
              </a:rPr>
              <a:t>houses</a:t>
            </a:r>
          </a:p>
          <a:p>
            <a:pPr lvl="1"/>
            <a:r>
              <a:rPr lang="en-US" sz="3200" dirty="0">
                <a:latin typeface="Goudy Old Style" panose="02020502050305020303" pitchFamily="18" charset="0"/>
              </a:rPr>
              <a:t>Today </a:t>
            </a:r>
            <a:r>
              <a:rPr lang="en-US" sz="3200" dirty="0" smtClean="0">
                <a:latin typeface="Goudy Old Style" panose="02020502050305020303" pitchFamily="18" charset="0"/>
              </a:rPr>
              <a:t>forty-nine out of our fifty states have bicameral legislatures </a:t>
            </a:r>
            <a:endParaRPr lang="en-US" sz="3200" dirty="0">
              <a:latin typeface="Goudy Old Style" panose="02020502050305020303" pitchFamily="18" charset="0"/>
            </a:endParaRPr>
          </a:p>
          <a:p>
            <a:pPr lvl="2"/>
            <a:r>
              <a:rPr lang="en-US" sz="3000" dirty="0" smtClean="0">
                <a:latin typeface="Goudy Old Style" panose="02020502050305020303" pitchFamily="18" charset="0"/>
              </a:rPr>
              <a:t>Only </a:t>
            </a:r>
            <a:r>
              <a:rPr lang="en-US" sz="3000" dirty="0">
                <a:latin typeface="Goudy Old Style" panose="02020502050305020303" pitchFamily="18" charset="0"/>
              </a:rPr>
              <a:t>Nebraska has a unicameral legislature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latin typeface="Goudy Old Style" panose="02020502050305020303" pitchFamily="18" charset="0"/>
              </a:rPr>
              <a:t>A Bicameral Congress </a:t>
            </a:r>
          </a:p>
        </p:txBody>
      </p:sp>
    </p:spTree>
    <p:extLst>
      <p:ext uri="{BB962C8B-B14F-4D97-AF65-F5344CB8AC3E}">
        <p14:creationId xmlns:p14="http://schemas.microsoft.com/office/powerpoint/2010/main" val="147326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>
                <a:latin typeface="Goudy Old Style" panose="02020502050305020303" pitchFamily="18" charset="0"/>
              </a:rPr>
              <a:t>2.) </a:t>
            </a:r>
            <a:r>
              <a:rPr lang="en-US" sz="3200" b="1" u="sng" dirty="0" smtClean="0">
                <a:solidFill>
                  <a:schemeClr val="accent3">
                    <a:lumMod val="50000"/>
                  </a:schemeClr>
                </a:solidFill>
                <a:latin typeface="Goudy Old Style" panose="02020502050305020303" pitchFamily="18" charset="0"/>
              </a:rPr>
              <a:t>Practical Reasons: </a:t>
            </a:r>
            <a:endParaRPr lang="en-US" sz="3200" b="1" u="sng" dirty="0">
              <a:solidFill>
                <a:schemeClr val="accent3">
                  <a:lumMod val="50000"/>
                </a:schemeClr>
              </a:solidFill>
              <a:latin typeface="Goudy Old Style" panose="02020502050305020303" pitchFamily="18" charset="0"/>
            </a:endParaRPr>
          </a:p>
          <a:p>
            <a:r>
              <a:rPr lang="en-US" sz="3200" dirty="0">
                <a:latin typeface="Goudy Old Style" panose="02020502050305020303" pitchFamily="18" charset="0"/>
              </a:rPr>
              <a:t>Bicameralism is a reflection of </a:t>
            </a:r>
            <a:r>
              <a:rPr lang="en-US" sz="3200" dirty="0" smtClean="0">
                <a:latin typeface="Goudy Old Style" panose="02020502050305020303" pitchFamily="18" charset="0"/>
              </a:rPr>
              <a:t>federalism</a:t>
            </a:r>
          </a:p>
          <a:p>
            <a:r>
              <a:rPr lang="en-US" sz="3200" dirty="0" smtClean="0">
                <a:latin typeface="Goudy Old Style" panose="02020502050305020303" pitchFamily="18" charset="0"/>
              </a:rPr>
              <a:t>Adopting a Bicameral </a:t>
            </a:r>
            <a:r>
              <a:rPr lang="en-US" sz="3200" dirty="0">
                <a:latin typeface="Goudy Old Style" panose="02020502050305020303" pitchFamily="18" charset="0"/>
              </a:rPr>
              <a:t>legislature settled the conflict between the </a:t>
            </a:r>
            <a:r>
              <a:rPr lang="en-US" sz="3200" dirty="0">
                <a:solidFill>
                  <a:srgbClr val="FF0000"/>
                </a:solidFill>
                <a:latin typeface="Goudy Old Style" panose="02020502050305020303" pitchFamily="18" charset="0"/>
              </a:rPr>
              <a:t>Virginia Plan </a:t>
            </a:r>
            <a:r>
              <a:rPr lang="en-US" sz="3200" dirty="0">
                <a:latin typeface="Goudy Old Style" panose="02020502050305020303" pitchFamily="18" charset="0"/>
              </a:rPr>
              <a:t>and </a:t>
            </a:r>
            <a:r>
              <a:rPr lang="en-US" sz="3200" dirty="0">
                <a:solidFill>
                  <a:srgbClr val="002060"/>
                </a:solidFill>
                <a:latin typeface="Goudy Old Style" panose="02020502050305020303" pitchFamily="18" charset="0"/>
              </a:rPr>
              <a:t>New Jersey Plan</a:t>
            </a:r>
            <a:r>
              <a:rPr lang="en-US" sz="3200" dirty="0">
                <a:latin typeface="Goudy Old Style" panose="02020502050305020303" pitchFamily="18" charset="0"/>
              </a:rPr>
              <a:t> in </a:t>
            </a:r>
            <a:r>
              <a:rPr lang="en-US" sz="3200" dirty="0" smtClean="0">
                <a:latin typeface="Goudy Old Style" panose="02020502050305020303" pitchFamily="18" charset="0"/>
              </a:rPr>
              <a:t>1787</a:t>
            </a:r>
          </a:p>
          <a:p>
            <a:pPr lvl="1"/>
            <a:r>
              <a:rPr lang="en-US" sz="30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The Connecticut Plan </a:t>
            </a:r>
            <a:r>
              <a:rPr lang="en-US" sz="3000" dirty="0" smtClean="0">
                <a:latin typeface="Goudy Old Style" panose="02020502050305020303" pitchFamily="18" charset="0"/>
              </a:rPr>
              <a:t>created a Senate that was equal in representation and a House of Representatives based on proportional representation </a:t>
            </a:r>
            <a:endParaRPr lang="en-US" sz="3000" dirty="0">
              <a:latin typeface="Goudy Old Style" panose="02020502050305020303" pitchFamily="18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latin typeface="Goudy Old Style" panose="02020502050305020303" pitchFamily="18" charset="0"/>
              </a:rPr>
              <a:t>A Bicameral Congress </a:t>
            </a:r>
            <a:endParaRPr lang="en-US" sz="4000" b="1" u="sng" dirty="0"/>
          </a:p>
        </p:txBody>
      </p:sp>
    </p:spTree>
    <p:extLst>
      <p:ext uri="{BB962C8B-B14F-4D97-AF65-F5344CB8AC3E}">
        <p14:creationId xmlns:p14="http://schemas.microsoft.com/office/powerpoint/2010/main" val="346128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>
                <a:latin typeface="Goudy Old Style" panose="02020502050305020303" pitchFamily="18" charset="0"/>
              </a:rPr>
              <a:t>3.) </a:t>
            </a:r>
            <a:r>
              <a:rPr lang="en-US" sz="3200" u="sng" dirty="0">
                <a:solidFill>
                  <a:srgbClr val="FF0000"/>
                </a:solidFill>
                <a:latin typeface="Goudy Old Style" panose="02020502050305020303" pitchFamily="18" charset="0"/>
              </a:rPr>
              <a:t>Theoretical </a:t>
            </a:r>
            <a:r>
              <a:rPr lang="en-US" sz="3200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Reasons</a:t>
            </a:r>
            <a:r>
              <a:rPr lang="en-US" sz="3200" dirty="0" smtClean="0">
                <a:latin typeface="Goudy Old Style" panose="02020502050305020303" pitchFamily="18" charset="0"/>
              </a:rPr>
              <a:t>: </a:t>
            </a:r>
            <a:endParaRPr lang="en-US" sz="3200" dirty="0">
              <a:latin typeface="Goudy Old Style" panose="02020502050305020303" pitchFamily="18" charset="0"/>
            </a:endParaRPr>
          </a:p>
          <a:p>
            <a:r>
              <a:rPr lang="en-US" sz="3200" dirty="0">
                <a:latin typeface="Goudy Old Style" panose="02020502050305020303" pitchFamily="18" charset="0"/>
              </a:rPr>
              <a:t>The Framers favored a bicameral Congress in order that one house should act as a check on the other</a:t>
            </a:r>
          </a:p>
          <a:p>
            <a:pPr lvl="1"/>
            <a:r>
              <a:rPr lang="en-US" sz="3200" dirty="0" smtClean="0">
                <a:latin typeface="Goudy Old Style" panose="02020502050305020303" pitchFamily="18" charset="0"/>
              </a:rPr>
              <a:t>Ex. In the Senate even </a:t>
            </a:r>
            <a:r>
              <a:rPr lang="en-US" sz="3200" dirty="0">
                <a:latin typeface="Goudy Old Style" panose="02020502050305020303" pitchFamily="18" charset="0"/>
              </a:rPr>
              <a:t>though California has 37 million residents it still has the same amount of </a:t>
            </a:r>
            <a:r>
              <a:rPr lang="en-US" sz="3200" dirty="0" smtClean="0">
                <a:latin typeface="Goudy Old Style" panose="02020502050305020303" pitchFamily="18" charset="0"/>
              </a:rPr>
              <a:t>representatives </a:t>
            </a:r>
            <a:r>
              <a:rPr lang="en-US" sz="3200" dirty="0">
                <a:latin typeface="Goudy Old Style" panose="02020502050305020303" pitchFamily="18" charset="0"/>
              </a:rPr>
              <a:t>(</a:t>
            </a:r>
            <a:r>
              <a:rPr lang="en-US" sz="3200" dirty="0" smtClean="0">
                <a:latin typeface="Goudy Old Style" panose="02020502050305020303" pitchFamily="18" charset="0"/>
              </a:rPr>
              <a:t>two Senators) </a:t>
            </a:r>
            <a:r>
              <a:rPr lang="en-US" sz="3200" dirty="0">
                <a:latin typeface="Goudy Old Style" panose="02020502050305020303" pitchFamily="18" charset="0"/>
              </a:rPr>
              <a:t>as Wyoming who has only 500,000 residents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latin typeface="Goudy Old Style" panose="02020502050305020303" pitchFamily="18" charset="0"/>
              </a:rPr>
              <a:t>A Bicameral Congress </a:t>
            </a:r>
            <a:endParaRPr lang="en-US" sz="4000" b="1" u="sng" dirty="0"/>
          </a:p>
        </p:txBody>
      </p:sp>
    </p:spTree>
    <p:extLst>
      <p:ext uri="{BB962C8B-B14F-4D97-AF65-F5344CB8AC3E}">
        <p14:creationId xmlns:p14="http://schemas.microsoft.com/office/powerpoint/2010/main" val="222003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199"/>
            <a:ext cx="8686800" cy="502488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000" b="1" u="sng" dirty="0" smtClean="0">
                <a:solidFill>
                  <a:schemeClr val="accent3">
                    <a:lumMod val="50000"/>
                  </a:schemeClr>
                </a:solidFill>
                <a:latin typeface="Goudy Old Style" panose="02020502050305020303" pitchFamily="18" charset="0"/>
              </a:rPr>
              <a:t>Terms </a:t>
            </a:r>
            <a:r>
              <a:rPr lang="en-US" sz="3000" b="1" u="sng" dirty="0">
                <a:solidFill>
                  <a:schemeClr val="accent3">
                    <a:lumMod val="50000"/>
                  </a:schemeClr>
                </a:solidFill>
                <a:latin typeface="Goudy Old Style" panose="02020502050305020303" pitchFamily="18" charset="0"/>
              </a:rPr>
              <a:t>of Congress</a:t>
            </a:r>
          </a:p>
          <a:p>
            <a:pPr lvl="1"/>
            <a:r>
              <a:rPr lang="en-US" sz="3000" dirty="0">
                <a:latin typeface="Goudy Old Style" panose="02020502050305020303" pitchFamily="18" charset="0"/>
              </a:rPr>
              <a:t>Traditionally since 1789—Congress meets in </a:t>
            </a:r>
            <a:r>
              <a:rPr lang="en-US" sz="3000" dirty="0">
                <a:solidFill>
                  <a:srgbClr val="FF0000"/>
                </a:solidFill>
                <a:latin typeface="Goudy Old Style" panose="02020502050305020303" pitchFamily="18" charset="0"/>
              </a:rPr>
              <a:t>two year </a:t>
            </a:r>
            <a:r>
              <a:rPr lang="en-US" sz="3000" dirty="0" smtClean="0">
                <a:latin typeface="Goudy Old Style" panose="02020502050305020303" pitchFamily="18" charset="0"/>
              </a:rPr>
              <a:t>terms</a:t>
            </a:r>
          </a:p>
          <a:p>
            <a:pPr lvl="1"/>
            <a:r>
              <a:rPr lang="en-US" sz="3000" dirty="0" smtClean="0">
                <a:latin typeface="Goudy Old Style" panose="02020502050305020303" pitchFamily="18" charset="0"/>
              </a:rPr>
              <a:t>Each </a:t>
            </a:r>
            <a:r>
              <a:rPr lang="en-US" sz="3000" dirty="0">
                <a:latin typeface="Goudy Old Style" panose="02020502050305020303" pitchFamily="18" charset="0"/>
              </a:rPr>
              <a:t>term is numbered consecutively</a:t>
            </a:r>
          </a:p>
          <a:p>
            <a:pPr lvl="1"/>
            <a:r>
              <a:rPr lang="en-US" sz="3000" dirty="0">
                <a:latin typeface="Goudy Old Style" panose="02020502050305020303" pitchFamily="18" charset="0"/>
              </a:rPr>
              <a:t>The first national Congress met on March 4, 1789 and ended two years later on March 4, 1791</a:t>
            </a:r>
          </a:p>
          <a:p>
            <a:pPr lvl="1"/>
            <a:r>
              <a:rPr lang="en-US" sz="3000" dirty="0">
                <a:latin typeface="Goudy Old Style" panose="02020502050305020303" pitchFamily="18" charset="0"/>
              </a:rPr>
              <a:t>The </a:t>
            </a:r>
            <a:r>
              <a:rPr lang="en-US" sz="3000" dirty="0">
                <a:solidFill>
                  <a:srgbClr val="FF0000"/>
                </a:solidFill>
                <a:latin typeface="Goudy Old Style" panose="02020502050305020303" pitchFamily="18" charset="0"/>
              </a:rPr>
              <a:t>20</a:t>
            </a:r>
            <a:r>
              <a:rPr lang="en-US" sz="3000" baseline="30000" dirty="0">
                <a:solidFill>
                  <a:srgbClr val="FF0000"/>
                </a:solidFill>
                <a:latin typeface="Goudy Old Style" panose="02020502050305020303" pitchFamily="18" charset="0"/>
              </a:rPr>
              <a:t>th</a:t>
            </a:r>
            <a:r>
              <a:rPr lang="en-US" sz="3000" dirty="0">
                <a:solidFill>
                  <a:srgbClr val="FF0000"/>
                </a:solidFill>
                <a:latin typeface="Goudy Old Style" panose="02020502050305020303" pitchFamily="18" charset="0"/>
              </a:rPr>
              <a:t>  Amendment </a:t>
            </a:r>
            <a:r>
              <a:rPr lang="en-US" sz="3000" dirty="0">
                <a:latin typeface="Goudy Old Style" panose="02020502050305020303" pitchFamily="18" charset="0"/>
              </a:rPr>
              <a:t>changed the start date for Congress which now starts on the 3rd day of January at 12:00 noon EST of every odd-numbered year</a:t>
            </a:r>
          </a:p>
          <a:p>
            <a:pPr lvl="1"/>
            <a:r>
              <a:rPr lang="en-US" sz="3000" dirty="0">
                <a:solidFill>
                  <a:srgbClr val="002060"/>
                </a:solidFill>
                <a:latin typeface="Goudy Old Style" panose="02020502050305020303" pitchFamily="18" charset="0"/>
              </a:rPr>
              <a:t>115th </a:t>
            </a:r>
            <a:r>
              <a:rPr lang="en-US" sz="3000">
                <a:solidFill>
                  <a:srgbClr val="002060"/>
                </a:solidFill>
                <a:latin typeface="Goudy Old Style" panose="02020502050305020303" pitchFamily="18" charset="0"/>
              </a:rPr>
              <a:t>Congress </a:t>
            </a:r>
            <a:r>
              <a:rPr lang="en-US" sz="3000" smtClean="0">
                <a:latin typeface="Goudy Old Style" panose="02020502050305020303" pitchFamily="18" charset="0"/>
              </a:rPr>
              <a:t>opened </a:t>
            </a:r>
            <a:r>
              <a:rPr lang="en-US" sz="3000" dirty="0" smtClean="0">
                <a:latin typeface="Goudy Old Style" panose="02020502050305020303" pitchFamily="18" charset="0"/>
              </a:rPr>
              <a:t>on January </a:t>
            </a:r>
            <a:r>
              <a:rPr lang="en-US" sz="3000" dirty="0">
                <a:latin typeface="Goudy Old Style" panose="02020502050305020303" pitchFamily="18" charset="0"/>
              </a:rPr>
              <a:t>3, 2017 at 12:00 EST </a:t>
            </a:r>
            <a:endParaRPr lang="en-US" sz="3000" dirty="0" smtClean="0">
              <a:latin typeface="Goudy Old Style" panose="02020502050305020303" pitchFamily="18" charset="0"/>
            </a:endParaRPr>
          </a:p>
          <a:p>
            <a:pPr lvl="2"/>
            <a:r>
              <a:rPr lang="en-US" sz="2800" dirty="0" smtClean="0">
                <a:latin typeface="Goudy Old Style" panose="02020502050305020303" pitchFamily="18" charset="0"/>
              </a:rPr>
              <a:t>116th </a:t>
            </a:r>
            <a:r>
              <a:rPr lang="en-US" sz="2800" dirty="0" smtClean="0">
                <a:latin typeface="Goudy Old Style" panose="02020502050305020303" pitchFamily="18" charset="0"/>
              </a:rPr>
              <a:t>Congress </a:t>
            </a:r>
            <a:r>
              <a:rPr lang="en-US" sz="2800" dirty="0" smtClean="0">
                <a:latin typeface="Goudy Old Style" panose="02020502050305020303" pitchFamily="18" charset="0"/>
              </a:rPr>
              <a:t>begin on January </a:t>
            </a:r>
            <a:r>
              <a:rPr lang="en-US" sz="2800" dirty="0">
                <a:latin typeface="Goudy Old Style" panose="02020502050305020303" pitchFamily="18" charset="0"/>
              </a:rPr>
              <a:t>3, </a:t>
            </a:r>
            <a:r>
              <a:rPr lang="en-US" sz="2800" dirty="0" smtClean="0">
                <a:latin typeface="Goudy Old Style" panose="02020502050305020303" pitchFamily="18" charset="0"/>
              </a:rPr>
              <a:t>2019 </a:t>
            </a:r>
            <a:r>
              <a:rPr lang="en-US" sz="2800" dirty="0">
                <a:latin typeface="Goudy Old Style" panose="02020502050305020303" pitchFamily="18" charset="0"/>
              </a:rPr>
              <a:t>at 12:00 EST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latin typeface="Goudy Old Style" panose="02020502050305020303" pitchFamily="18" charset="0"/>
              </a:rPr>
              <a:t>Terms and Sessions </a:t>
            </a:r>
          </a:p>
        </p:txBody>
      </p:sp>
    </p:spTree>
    <p:extLst>
      <p:ext uri="{BB962C8B-B14F-4D97-AF65-F5344CB8AC3E}">
        <p14:creationId xmlns:p14="http://schemas.microsoft.com/office/powerpoint/2010/main" val="308935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584325" cy="489256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b="1" u="sng" dirty="0">
                <a:solidFill>
                  <a:srgbClr val="FF0000"/>
                </a:solidFill>
                <a:latin typeface="Goudy Old Style" panose="02020502050305020303" pitchFamily="18" charset="0"/>
              </a:rPr>
              <a:t>Sessions</a:t>
            </a:r>
            <a:r>
              <a:rPr lang="en-US" sz="3100" dirty="0">
                <a:latin typeface="Goudy Old Style" panose="02020502050305020303" pitchFamily="18" charset="0"/>
              </a:rPr>
              <a:t> </a:t>
            </a:r>
          </a:p>
          <a:p>
            <a:r>
              <a:rPr lang="en-US" sz="3100" b="1" u="sng" dirty="0">
                <a:solidFill>
                  <a:srgbClr val="002060"/>
                </a:solidFill>
                <a:latin typeface="Goudy Old Style" panose="02020502050305020303" pitchFamily="18" charset="0"/>
              </a:rPr>
              <a:t>Session</a:t>
            </a:r>
            <a:r>
              <a:rPr lang="en-US" sz="3100" dirty="0">
                <a:latin typeface="Goudy Old Style" panose="02020502050305020303" pitchFamily="18" charset="0"/>
              </a:rPr>
              <a:t>—A period of time during which, each year, Congress assembles and conducts business.</a:t>
            </a:r>
          </a:p>
          <a:p>
            <a:pPr lvl="1"/>
            <a:r>
              <a:rPr lang="en-US" sz="3100" dirty="0">
                <a:latin typeface="Goudy Old Style" panose="02020502050305020303" pitchFamily="18" charset="0"/>
              </a:rPr>
              <a:t>Congress adjourns (ends) each session when finished</a:t>
            </a:r>
          </a:p>
          <a:p>
            <a:endParaRPr lang="en-US" sz="3100" dirty="0" smtClean="0">
              <a:latin typeface="Goudy Old Style" panose="02020502050305020303" pitchFamily="18" charset="0"/>
            </a:endParaRPr>
          </a:p>
          <a:p>
            <a:r>
              <a:rPr lang="en-US" sz="3100" dirty="0" smtClean="0">
                <a:latin typeface="Goudy Old Style" panose="02020502050305020303" pitchFamily="18" charset="0"/>
              </a:rPr>
              <a:t>Session </a:t>
            </a:r>
            <a:r>
              <a:rPr lang="en-US" sz="3100" dirty="0">
                <a:latin typeface="Goudy Old Style" panose="02020502050305020303" pitchFamily="18" charset="0"/>
              </a:rPr>
              <a:t>used to last four or five months but now it lasts all year with several short breaks </a:t>
            </a:r>
            <a:r>
              <a:rPr lang="en-US" sz="3100" dirty="0" smtClean="0">
                <a:latin typeface="Goudy Old Style" panose="02020502050305020303" pitchFamily="18" charset="0"/>
              </a:rPr>
              <a:t>scheduled</a:t>
            </a:r>
          </a:p>
          <a:p>
            <a:endParaRPr lang="en-US" sz="3100" dirty="0" smtClean="0">
              <a:latin typeface="Goudy Old Style" panose="02020502050305020303" pitchFamily="18" charset="0"/>
            </a:endParaRPr>
          </a:p>
          <a:p>
            <a:r>
              <a:rPr lang="en-US" sz="3100" dirty="0" smtClean="0">
                <a:latin typeface="Goudy Old Style" panose="02020502050305020303" pitchFamily="18" charset="0"/>
              </a:rPr>
              <a:t>One </a:t>
            </a:r>
            <a:r>
              <a:rPr lang="en-US" sz="3100" dirty="0">
                <a:latin typeface="Goudy Old Style" panose="02020502050305020303" pitchFamily="18" charset="0"/>
              </a:rPr>
              <a:t>house cannot adjourn for more than three days without the consent of the other.</a:t>
            </a:r>
          </a:p>
          <a:p>
            <a:endParaRPr lang="en-US" sz="3100" dirty="0" smtClean="0">
              <a:latin typeface="Goudy Old Style" panose="02020502050305020303" pitchFamily="18" charset="0"/>
            </a:endParaRPr>
          </a:p>
          <a:p>
            <a:r>
              <a:rPr lang="en-US" sz="3100" dirty="0" smtClean="0">
                <a:latin typeface="Goudy Old Style" panose="02020502050305020303" pitchFamily="18" charset="0"/>
              </a:rPr>
              <a:t>President </a:t>
            </a:r>
            <a:r>
              <a:rPr lang="en-US" sz="3100" dirty="0">
                <a:latin typeface="Goudy Old Style" panose="02020502050305020303" pitchFamily="18" charset="0"/>
              </a:rPr>
              <a:t>has the power to prorogue (end, discontinue) the session if the houses cannot agree on an ending date. (No President has used this power</a:t>
            </a:r>
            <a:r>
              <a:rPr lang="en-US" sz="3100" dirty="0" smtClean="0">
                <a:latin typeface="Goudy Old Style" panose="02020502050305020303" pitchFamily="18" charset="0"/>
              </a:rPr>
              <a:t>)</a:t>
            </a:r>
            <a:endParaRPr lang="en-US" sz="3600" dirty="0">
              <a:latin typeface="Goudy Old Style" panose="02020502050305020303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latin typeface="Goudy Old Style" panose="02020502050305020303" pitchFamily="18" charset="0"/>
              </a:rPr>
              <a:t>Terms and Sessions </a:t>
            </a:r>
            <a:endParaRPr lang="en-US" sz="4000" b="1" u="sng" dirty="0"/>
          </a:p>
        </p:txBody>
      </p:sp>
    </p:spTree>
    <p:extLst>
      <p:ext uri="{BB962C8B-B14F-4D97-AF65-F5344CB8AC3E}">
        <p14:creationId xmlns:p14="http://schemas.microsoft.com/office/powerpoint/2010/main" val="329451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8820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u="sng" dirty="0" smtClean="0">
                <a:solidFill>
                  <a:schemeClr val="accent3">
                    <a:lumMod val="50000"/>
                  </a:schemeClr>
                </a:solidFill>
                <a:latin typeface="Goudy Old Style" panose="02020502050305020303" pitchFamily="18" charset="0"/>
              </a:rPr>
              <a:t>Special </a:t>
            </a:r>
            <a:r>
              <a:rPr lang="en-US" sz="3200" b="1" u="sng" dirty="0">
                <a:solidFill>
                  <a:schemeClr val="accent3">
                    <a:lumMod val="50000"/>
                  </a:schemeClr>
                </a:solidFill>
                <a:latin typeface="Goudy Old Style" panose="02020502050305020303" pitchFamily="18" charset="0"/>
              </a:rPr>
              <a:t>Session </a:t>
            </a:r>
          </a:p>
          <a:p>
            <a:r>
              <a:rPr lang="en-US" sz="2800" dirty="0">
                <a:latin typeface="Goudy Old Style" panose="02020502050305020303" pitchFamily="18" charset="0"/>
              </a:rPr>
              <a:t>President may call a special session to deal with some emergency or special </a:t>
            </a:r>
            <a:r>
              <a:rPr lang="en-US" sz="2800" dirty="0" smtClean="0">
                <a:latin typeface="Goudy Old Style" panose="02020502050305020303" pitchFamily="18" charset="0"/>
              </a:rPr>
              <a:t>issue</a:t>
            </a:r>
          </a:p>
          <a:p>
            <a:pPr lvl="1"/>
            <a:r>
              <a:rPr lang="en-US" sz="2400" dirty="0">
                <a:latin typeface="Goudy Old Style" panose="02020502050305020303" pitchFamily="18" charset="0"/>
              </a:rPr>
              <a:t>Each house can be called into special session separately</a:t>
            </a:r>
            <a:r>
              <a:rPr lang="en-US" sz="2400" dirty="0" smtClean="0">
                <a:latin typeface="Goudy Old Style" panose="02020502050305020303" pitchFamily="18" charset="0"/>
              </a:rPr>
              <a:t>.</a:t>
            </a:r>
            <a:endParaRPr lang="en-US" sz="2600" dirty="0">
              <a:latin typeface="Goudy Old Style" panose="02020502050305020303" pitchFamily="18" charset="0"/>
            </a:endParaRPr>
          </a:p>
          <a:p>
            <a:r>
              <a:rPr lang="en-US" sz="2800" dirty="0">
                <a:latin typeface="Goudy Old Style" panose="02020502050305020303" pitchFamily="18" charset="0"/>
              </a:rPr>
              <a:t>Only twenty-six special sessions have been called in the history of our nation </a:t>
            </a:r>
          </a:p>
          <a:p>
            <a:pPr lvl="1"/>
            <a:r>
              <a:rPr lang="en-US" sz="2600" dirty="0">
                <a:latin typeface="Goudy Old Style" panose="02020502050305020303" pitchFamily="18" charset="0"/>
              </a:rPr>
              <a:t>President Truman called the most recent one in 1948 to deal with anti-inflation and welfare after WWII.</a:t>
            </a:r>
          </a:p>
          <a:p>
            <a:r>
              <a:rPr lang="en-US" sz="2800" dirty="0" smtClean="0">
                <a:latin typeface="Goudy Old Style" panose="02020502050305020303" pitchFamily="18" charset="0"/>
              </a:rPr>
              <a:t>The </a:t>
            </a:r>
            <a:r>
              <a:rPr lang="en-US" sz="2800" dirty="0">
                <a:latin typeface="Goudy Old Style" panose="02020502050305020303" pitchFamily="18" charset="0"/>
              </a:rPr>
              <a:t>Senate has been called </a:t>
            </a:r>
            <a:r>
              <a:rPr lang="en-US" sz="2800" dirty="0" smtClean="0">
                <a:latin typeface="Goudy Old Style" panose="02020502050305020303" pitchFamily="18" charset="0"/>
              </a:rPr>
              <a:t>twenty-six </a:t>
            </a:r>
            <a:r>
              <a:rPr lang="en-US" sz="2800" dirty="0">
                <a:latin typeface="Goudy Old Style" panose="02020502050305020303" pitchFamily="18" charset="0"/>
              </a:rPr>
              <a:t>times to consider treaties or presidential </a:t>
            </a:r>
            <a:r>
              <a:rPr lang="en-US" sz="2800" dirty="0" smtClean="0">
                <a:latin typeface="Goudy Old Style" panose="02020502050305020303" pitchFamily="18" charset="0"/>
              </a:rPr>
              <a:t>appointments</a:t>
            </a:r>
          </a:p>
          <a:p>
            <a:pPr lvl="1"/>
            <a:r>
              <a:rPr lang="en-US" sz="2600" dirty="0" smtClean="0">
                <a:latin typeface="Goudy Old Style" panose="02020502050305020303" pitchFamily="18" charset="0"/>
              </a:rPr>
              <a:t>The </a:t>
            </a:r>
            <a:r>
              <a:rPr lang="en-US" sz="2600" dirty="0">
                <a:latin typeface="Goudy Old Style" panose="02020502050305020303" pitchFamily="18" charset="0"/>
              </a:rPr>
              <a:t>House has never been called separately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latin typeface="Goudy Old Style" panose="02020502050305020303" pitchFamily="18" charset="0"/>
              </a:rPr>
              <a:t>Terms and Sessions 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39210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519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Grid</vt:lpstr>
      <vt:lpstr>The National Legislature </vt:lpstr>
      <vt:lpstr>The National Legislature </vt:lpstr>
      <vt:lpstr>A Bicameral Congress </vt:lpstr>
      <vt:lpstr>A Bicameral Congress </vt:lpstr>
      <vt:lpstr>A Bicameral Congress </vt:lpstr>
      <vt:lpstr>Terms and Sessions </vt:lpstr>
      <vt:lpstr>Terms and Sessions </vt:lpstr>
      <vt:lpstr>Terms and Sessions 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National Legislature </dc:title>
  <dc:creator>Windows User</dc:creator>
  <cp:lastModifiedBy>Windows User</cp:lastModifiedBy>
  <cp:revision>3</cp:revision>
  <dcterms:created xsi:type="dcterms:W3CDTF">2018-11-29T14:56:11Z</dcterms:created>
  <dcterms:modified xsi:type="dcterms:W3CDTF">2019-04-17T14:53:25Z</dcterms:modified>
</cp:coreProperties>
</file>