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76B58F5-0A0C-42CA-8C63-976C6DD4171C}"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6B58F5-0A0C-42CA-8C63-976C6DD4171C}"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6B58F5-0A0C-42CA-8C63-976C6DD4171C}"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6B58F5-0A0C-42CA-8C63-976C6DD4171C}"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6B58F5-0A0C-42CA-8C63-976C6DD4171C}" type="datetimeFigureOut">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76B58F5-0A0C-42CA-8C63-976C6DD4171C}" type="datetimeFigureOut">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6B58F5-0A0C-42CA-8C63-976C6DD4171C}" type="datetimeFigureOut">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6B58F5-0A0C-42CA-8C63-976C6DD4171C}" type="datetimeFigureOut">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6B58F5-0A0C-42CA-8C63-976C6DD4171C}" type="datetimeFigureOut">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40FD33-F43E-40F6-B1AC-7472D99CAB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6B58F5-0A0C-42CA-8C63-976C6DD4171C}" type="datetimeFigureOut">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40FD33-F43E-40F6-B1AC-7472D99CAB79}"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76B58F5-0A0C-42CA-8C63-976C6DD4171C}" type="datetimeFigureOut">
              <a:rPr lang="en-US" smtClean="0"/>
              <a:t>5/8/2018</a:t>
            </a:fld>
            <a:endParaRPr lang="en-US"/>
          </a:p>
        </p:txBody>
      </p:sp>
      <p:sp>
        <p:nvSpPr>
          <p:cNvPr id="9" name="Slide Number Placeholder 8"/>
          <p:cNvSpPr>
            <a:spLocks noGrp="1"/>
          </p:cNvSpPr>
          <p:nvPr>
            <p:ph type="sldNum" sz="quarter" idx="11"/>
          </p:nvPr>
        </p:nvSpPr>
        <p:spPr/>
        <p:txBody>
          <a:bodyPr/>
          <a:lstStyle/>
          <a:p>
            <a:fld id="{4140FD33-F43E-40F6-B1AC-7472D99CAB7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140FD33-F43E-40F6-B1AC-7472D99CAB79}"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76B58F5-0A0C-42CA-8C63-976C6DD4171C}" type="datetimeFigureOut">
              <a:rPr lang="en-US" smtClean="0"/>
              <a:t>5/8/2018</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eaLnBrk="1" fontAlgn="auto" hangingPunct="1">
              <a:spcAft>
                <a:spcPts val="0"/>
              </a:spcAft>
              <a:defRPr/>
            </a:pPr>
            <a:r>
              <a:rPr lang="en-US" altLang="en-US" b="1" u="sng" dirty="0" smtClean="0">
                <a:latin typeface="Goudy Old Style" panose="02020502050305020303" pitchFamily="18" charset="0"/>
                <a:cs typeface="Times New Roman" pitchFamily="18" charset="0"/>
              </a:rPr>
              <a:t>Chapter 20-Section 3-</a:t>
            </a:r>
            <a:br>
              <a:rPr lang="en-US" altLang="en-US" b="1" u="sng" dirty="0" smtClean="0">
                <a:latin typeface="Goudy Old Style" panose="02020502050305020303" pitchFamily="18" charset="0"/>
                <a:cs typeface="Times New Roman" pitchFamily="18" charset="0"/>
              </a:rPr>
            </a:br>
            <a:r>
              <a:rPr lang="en-US" altLang="en-US" b="1" u="sng" dirty="0" smtClean="0">
                <a:latin typeface="Goudy Old Style" panose="02020502050305020303" pitchFamily="18" charset="0"/>
                <a:cs typeface="Times New Roman" pitchFamily="18" charset="0"/>
              </a:rPr>
              <a:t>The Great Society</a:t>
            </a:r>
            <a:endParaRPr lang="en-US" altLang="en-US" b="1" dirty="0" smtClean="0">
              <a:latin typeface="Goudy Old Style" panose="02020502050305020303" pitchFamily="18" charset="0"/>
            </a:endParaRPr>
          </a:p>
        </p:txBody>
      </p:sp>
      <p:pic>
        <p:nvPicPr>
          <p:cNvPr id="33795" name="Picture 2" descr="LBJ.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890952"/>
            <a:ext cx="3545800" cy="45098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280345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u="sng" dirty="0" smtClean="0">
                <a:latin typeface="Goudy Old Style" panose="02020502050305020303" pitchFamily="18" charset="0"/>
                <a:cs typeface="Times New Roman" pitchFamily="18" charset="0"/>
              </a:rPr>
              <a:t>Reforms of Warren Court</a:t>
            </a:r>
            <a:endParaRPr lang="en-US" sz="4000" dirty="0">
              <a:latin typeface="Goudy Old Style" panose="02020502050305020303" pitchFamily="18" charset="0"/>
            </a:endParaRPr>
          </a:p>
        </p:txBody>
      </p:sp>
      <p:sp>
        <p:nvSpPr>
          <p:cNvPr id="3" name="Content Placeholder 2"/>
          <p:cNvSpPr>
            <a:spLocks noGrp="1"/>
          </p:cNvSpPr>
          <p:nvPr>
            <p:ph idx="1"/>
          </p:nvPr>
        </p:nvSpPr>
        <p:spPr>
          <a:xfrm>
            <a:off x="228600" y="1219200"/>
            <a:ext cx="5562600" cy="5410200"/>
          </a:xfrm>
        </p:spPr>
        <p:txBody>
          <a:bodyPr>
            <a:normAutofit lnSpcReduction="10000"/>
          </a:bodyPr>
          <a:lstStyle/>
          <a:p>
            <a:r>
              <a:rPr lang="en-US" sz="2000" b="1" u="sng" dirty="0" smtClean="0">
                <a:latin typeface="Goudy Old Style" panose="02020502050305020303" pitchFamily="18" charset="0"/>
              </a:rPr>
              <a:t>The Warren court expanded the rights of people accused of crimes</a:t>
            </a:r>
            <a:r>
              <a:rPr lang="en-US" sz="2000" dirty="0" smtClean="0">
                <a:latin typeface="Goudy Old Style" panose="02020502050305020303" pitchFamily="18" charset="0"/>
              </a:rPr>
              <a:t>-</a:t>
            </a:r>
            <a:endParaRPr lang="en-US" sz="2000" b="1" u="sng" dirty="0" smtClean="0">
              <a:solidFill>
                <a:srgbClr val="FF0000"/>
              </a:solidFill>
              <a:latin typeface="Goudy Old Style" panose="02020502050305020303" pitchFamily="18" charset="0"/>
            </a:endParaRPr>
          </a:p>
          <a:p>
            <a:pPr lvl="1"/>
            <a:r>
              <a:rPr lang="en-US" dirty="0" smtClean="0">
                <a:solidFill>
                  <a:srgbClr val="002060"/>
                </a:solidFill>
                <a:latin typeface="Goudy Old Style" panose="02020502050305020303" pitchFamily="18" charset="0"/>
              </a:rPr>
              <a:t>Mapp v. Ohio (1961)</a:t>
            </a:r>
          </a:p>
          <a:p>
            <a:pPr lvl="2"/>
            <a:r>
              <a:rPr lang="en-US" sz="2000" dirty="0" smtClean="0">
                <a:latin typeface="Goudy Old Style" panose="02020502050305020303" pitchFamily="18" charset="0"/>
              </a:rPr>
              <a:t>Which ruled that  illegally seized evidence could not be used in state courts</a:t>
            </a:r>
          </a:p>
          <a:p>
            <a:pPr lvl="1"/>
            <a:r>
              <a:rPr lang="en-US" dirty="0" smtClean="0">
                <a:solidFill>
                  <a:srgbClr val="FF0000"/>
                </a:solidFill>
                <a:latin typeface="Goudy Old Style" panose="02020502050305020303" pitchFamily="18" charset="0"/>
              </a:rPr>
              <a:t>Gideon v. Wainwright (1963)</a:t>
            </a:r>
          </a:p>
          <a:p>
            <a:pPr lvl="2"/>
            <a:r>
              <a:rPr lang="en-US" sz="2000" dirty="0" smtClean="0">
                <a:latin typeface="Goudy Old Style" panose="02020502050305020303" pitchFamily="18" charset="0"/>
              </a:rPr>
              <a:t>Ruled that the </a:t>
            </a:r>
            <a:r>
              <a:rPr lang="en-US" sz="2000" dirty="0">
                <a:latin typeface="Goudy Old Style" panose="02020502050305020303" pitchFamily="18" charset="0"/>
              </a:rPr>
              <a:t>c</a:t>
            </a:r>
            <a:r>
              <a:rPr lang="en-US" sz="2000" dirty="0" smtClean="0">
                <a:latin typeface="Goudy Old Style" panose="02020502050305020303" pitchFamily="18" charset="0"/>
              </a:rPr>
              <a:t>ourts must provide representation for those who cannot afford it</a:t>
            </a:r>
          </a:p>
          <a:p>
            <a:pPr lvl="1"/>
            <a:r>
              <a:rPr lang="en-US" dirty="0" smtClean="0">
                <a:solidFill>
                  <a:srgbClr val="002060"/>
                </a:solidFill>
                <a:latin typeface="Goudy Old Style" panose="02020502050305020303" pitchFamily="18" charset="0"/>
              </a:rPr>
              <a:t>Escobedo v. Illinois (1964)</a:t>
            </a:r>
          </a:p>
          <a:p>
            <a:pPr lvl="2"/>
            <a:r>
              <a:rPr lang="en-US" sz="2000" dirty="0" smtClean="0">
                <a:latin typeface="Goudy Old Style" panose="02020502050305020303" pitchFamily="18" charset="0"/>
              </a:rPr>
              <a:t>Ruled that anyone accused of a crime has the right to have a lawyer present during questioning</a:t>
            </a:r>
          </a:p>
          <a:p>
            <a:pPr lvl="1"/>
            <a:r>
              <a:rPr lang="en-US" dirty="0" smtClean="0">
                <a:solidFill>
                  <a:srgbClr val="FF0000"/>
                </a:solidFill>
                <a:latin typeface="Goudy Old Style" panose="02020502050305020303" pitchFamily="18" charset="0"/>
              </a:rPr>
              <a:t>Miranda v. Arizona (1966)</a:t>
            </a:r>
          </a:p>
          <a:p>
            <a:pPr lvl="2"/>
            <a:r>
              <a:rPr lang="en-US" sz="2000" dirty="0" smtClean="0">
                <a:latin typeface="Goudy Old Style" panose="02020502050305020303" pitchFamily="18" charset="0"/>
              </a:rPr>
              <a:t>Suspects must be read rights before questioning</a:t>
            </a:r>
          </a:p>
          <a:p>
            <a:endParaRPr lang="en-US" sz="2000" dirty="0"/>
          </a:p>
        </p:txBody>
      </p:sp>
      <p:pic>
        <p:nvPicPr>
          <p:cNvPr id="4" name="Picture 5" descr="http://ts4.mm.bing.net/images/thumbnail.aspx?q=645189021467&amp;id=8affa0ee64f9381f18ee746d9e4fe38a&amp;url=http%3a%2f%2fwww.americanrhetoric.com%2fimages%2fvideomoviespeechmycousinvinny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8963" y="2895600"/>
            <a:ext cx="2320636" cy="1701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570341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oudy Old Style" panose="02020502050305020303" pitchFamily="18" charset="0"/>
              </a:rPr>
              <a:t>Miranda Rights</a:t>
            </a:r>
            <a:endParaRPr lang="en-US" b="1" u="sng" dirty="0">
              <a:latin typeface="Goudy Old Style" panose="02020502050305020303" pitchFamily="18" charset="0"/>
            </a:endParaRPr>
          </a:p>
        </p:txBody>
      </p:sp>
      <p:sp>
        <p:nvSpPr>
          <p:cNvPr id="3" name="Content Placeholder 2"/>
          <p:cNvSpPr>
            <a:spLocks noGrp="1"/>
          </p:cNvSpPr>
          <p:nvPr>
            <p:ph idx="1"/>
          </p:nvPr>
        </p:nvSpPr>
        <p:spPr>
          <a:xfrm>
            <a:off x="457200" y="1295400"/>
            <a:ext cx="7620000" cy="5486400"/>
          </a:xfrm>
        </p:spPr>
        <p:txBody>
          <a:bodyPr/>
          <a:lstStyle/>
          <a:p>
            <a:r>
              <a:rPr lang="en-US" sz="1900" b="1" u="sng" dirty="0" smtClean="0">
                <a:solidFill>
                  <a:srgbClr val="FF0000"/>
                </a:solidFill>
                <a:latin typeface="Goudy Old Style" panose="02020502050305020303" pitchFamily="18" charset="0"/>
              </a:rPr>
              <a:t>Miranda Rights</a:t>
            </a:r>
            <a:r>
              <a:rPr lang="en-US" sz="1900" dirty="0" smtClean="0">
                <a:latin typeface="Goudy Old Style" panose="02020502050305020303" pitchFamily="18" charset="0"/>
              </a:rPr>
              <a:t>- </a:t>
            </a:r>
          </a:p>
          <a:p>
            <a:pPr lvl="1"/>
            <a:r>
              <a:rPr lang="en-US" sz="1900" dirty="0" smtClean="0">
                <a:latin typeface="Goudy Old Style" panose="02020502050305020303" pitchFamily="18" charset="0"/>
              </a:rPr>
              <a:t>You have the right to remain silent and refuse to answer questions.</a:t>
            </a:r>
          </a:p>
          <a:p>
            <a:pPr lvl="1"/>
            <a:r>
              <a:rPr lang="en-US" sz="1900" dirty="0" smtClean="0">
                <a:latin typeface="Goudy Old Style" panose="02020502050305020303" pitchFamily="18" charset="0"/>
              </a:rPr>
              <a:t>Anything you say may be used against you in a court of law.</a:t>
            </a:r>
          </a:p>
          <a:p>
            <a:pPr lvl="1"/>
            <a:r>
              <a:rPr lang="en-US" sz="1900" dirty="0" smtClean="0">
                <a:latin typeface="Goudy Old Style" panose="02020502050305020303" pitchFamily="18" charset="0"/>
              </a:rPr>
              <a:t>You have the right to consult an attorney before speaking to the police and to have an attorney present during questioning now or in the future.</a:t>
            </a:r>
          </a:p>
          <a:p>
            <a:pPr lvl="1"/>
            <a:r>
              <a:rPr lang="en-US" sz="1900" dirty="0" smtClean="0">
                <a:latin typeface="Goudy Old Style" panose="02020502050305020303" pitchFamily="18" charset="0"/>
              </a:rPr>
              <a:t>If you cannot afford an attorney, one will be appointed for you before any questioning if you wish.</a:t>
            </a:r>
          </a:p>
          <a:p>
            <a:pPr lvl="1"/>
            <a:r>
              <a:rPr lang="en-US" sz="1900" dirty="0" smtClean="0">
                <a:latin typeface="Goudy Old Style" panose="02020502050305020303" pitchFamily="18" charset="0"/>
              </a:rPr>
              <a:t>If you decide to answer questions now without an attorney present, you will still have the right to stop answering at any time until you talk to an attorney.</a:t>
            </a:r>
          </a:p>
          <a:p>
            <a:endParaRPr lang="en-US" sz="1900" b="1" u="sng" dirty="0" smtClean="0">
              <a:latin typeface="Goudy Old Style" panose="02020502050305020303" pitchFamily="18" charset="0"/>
            </a:endParaRPr>
          </a:p>
          <a:p>
            <a:r>
              <a:rPr lang="en-US" sz="1900" b="1" u="sng" dirty="0" smtClean="0">
                <a:solidFill>
                  <a:srgbClr val="002060"/>
                </a:solidFill>
                <a:latin typeface="Goudy Old Style" panose="02020502050305020303" pitchFamily="18" charset="0"/>
              </a:rPr>
              <a:t>Waver of Rights</a:t>
            </a:r>
            <a:r>
              <a:rPr lang="en-US" sz="1900" dirty="0" smtClean="0">
                <a:solidFill>
                  <a:srgbClr val="002060"/>
                </a:solidFill>
                <a:latin typeface="Goudy Old Style" panose="02020502050305020303" pitchFamily="18" charset="0"/>
              </a:rPr>
              <a:t>-</a:t>
            </a:r>
            <a:r>
              <a:rPr lang="en-US" sz="1900" dirty="0" smtClean="0">
                <a:latin typeface="Goudy Old Style" panose="02020502050305020303" pitchFamily="18" charset="0"/>
              </a:rPr>
              <a:t> </a:t>
            </a:r>
          </a:p>
          <a:p>
            <a:pPr lvl="1"/>
            <a:r>
              <a:rPr lang="en-US" sz="1900" dirty="0" smtClean="0">
                <a:latin typeface="Goudy Old Style" panose="02020502050305020303" pitchFamily="18" charset="0"/>
              </a:rPr>
              <a:t>Knowing and understanding your rights as I have explained them to you, are you willing to answer my questions without an attorney present?</a:t>
            </a:r>
          </a:p>
          <a:p>
            <a:endParaRPr lang="en-US" dirty="0"/>
          </a:p>
        </p:txBody>
      </p:sp>
    </p:spTree>
    <p:extLst>
      <p:ext uri="{BB962C8B-B14F-4D97-AF65-F5344CB8AC3E}">
        <p14:creationId xmlns:p14="http://schemas.microsoft.com/office/powerpoint/2010/main" val="330132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884238"/>
          </a:xfrm>
        </p:spPr>
        <p:txBody>
          <a:bodyPr/>
          <a:lstStyle/>
          <a:p>
            <a:r>
              <a:rPr lang="en-US" sz="4000" b="1" u="sng" dirty="0" smtClean="0">
                <a:latin typeface="Goudy Old Style" panose="02020502050305020303" pitchFamily="18" charset="0"/>
              </a:rPr>
              <a:t>Impact of the Great Society </a:t>
            </a:r>
            <a:endParaRPr lang="en-US" sz="4000" b="1" u="sng" dirty="0">
              <a:latin typeface="Goudy Old Style" panose="02020502050305020303" pitchFamily="18" charset="0"/>
            </a:endParaRPr>
          </a:p>
        </p:txBody>
      </p:sp>
      <p:sp>
        <p:nvSpPr>
          <p:cNvPr id="3" name="Content Placeholder 2"/>
          <p:cNvSpPr>
            <a:spLocks noGrp="1"/>
          </p:cNvSpPr>
          <p:nvPr>
            <p:ph idx="1"/>
          </p:nvPr>
        </p:nvSpPr>
        <p:spPr>
          <a:xfrm>
            <a:off x="228600" y="990600"/>
            <a:ext cx="5715000" cy="5715000"/>
          </a:xfrm>
        </p:spPr>
        <p:txBody>
          <a:bodyPr/>
          <a:lstStyle/>
          <a:p>
            <a:r>
              <a:rPr lang="en-US" dirty="0" smtClean="0">
                <a:latin typeface="Goudy Old Style" panose="02020502050305020303" pitchFamily="18" charset="0"/>
              </a:rPr>
              <a:t>Debates and disagreements over </a:t>
            </a:r>
            <a:r>
              <a:rPr lang="en-US" dirty="0" smtClean="0">
                <a:solidFill>
                  <a:srgbClr val="002060"/>
                </a:solidFill>
                <a:latin typeface="Goudy Old Style" panose="02020502050305020303" pitchFamily="18" charset="0"/>
              </a:rPr>
              <a:t>benefits</a:t>
            </a:r>
            <a:r>
              <a:rPr lang="en-US" dirty="0" smtClean="0">
                <a:latin typeface="Goudy Old Style" panose="02020502050305020303" pitchFamily="18" charset="0"/>
              </a:rPr>
              <a:t>/</a:t>
            </a:r>
            <a:r>
              <a:rPr lang="en-US" dirty="0" smtClean="0">
                <a:solidFill>
                  <a:srgbClr val="FF0000"/>
                </a:solidFill>
                <a:latin typeface="Goudy Old Style" panose="02020502050305020303" pitchFamily="18" charset="0"/>
              </a:rPr>
              <a:t>detriments</a:t>
            </a:r>
            <a:r>
              <a:rPr lang="en-US" dirty="0" smtClean="0">
                <a:latin typeface="Goudy Old Style" panose="02020502050305020303" pitchFamily="18" charset="0"/>
              </a:rPr>
              <a:t> of the Great Society programs</a:t>
            </a:r>
          </a:p>
          <a:p>
            <a:endParaRPr lang="en-US" dirty="0" smtClean="0">
              <a:latin typeface="Goudy Old Style" panose="02020502050305020303" pitchFamily="18" charset="0"/>
            </a:endParaRPr>
          </a:p>
          <a:p>
            <a:r>
              <a:rPr lang="en-US" dirty="0" smtClean="0">
                <a:latin typeface="Goudy Old Style" panose="02020502050305020303" pitchFamily="18" charset="0"/>
              </a:rPr>
              <a:t>No President since post-WWII had made such reaches of power of government</a:t>
            </a:r>
          </a:p>
          <a:p>
            <a:endParaRPr lang="en-US" dirty="0" smtClean="0">
              <a:latin typeface="Goudy Old Style" panose="02020502050305020303" pitchFamily="18" charset="0"/>
            </a:endParaRPr>
          </a:p>
          <a:p>
            <a:r>
              <a:rPr lang="en-US" b="1" u="sng" dirty="0" smtClean="0">
                <a:solidFill>
                  <a:srgbClr val="002060"/>
                </a:solidFill>
                <a:latin typeface="Goudy Old Style" panose="02020502050305020303" pitchFamily="18" charset="0"/>
              </a:rPr>
              <a:t>Results of Great Society</a:t>
            </a:r>
            <a:r>
              <a:rPr lang="en-US" dirty="0" smtClean="0">
                <a:latin typeface="Goudy Old Style" panose="02020502050305020303" pitchFamily="18" charset="0"/>
              </a:rPr>
              <a:t>-</a:t>
            </a:r>
            <a:endParaRPr lang="en-US" b="1" u="sng" dirty="0" smtClean="0">
              <a:solidFill>
                <a:srgbClr val="002060"/>
              </a:solidFill>
              <a:latin typeface="Goudy Old Style" panose="02020502050305020303" pitchFamily="18" charset="0"/>
            </a:endParaRPr>
          </a:p>
          <a:p>
            <a:pPr lvl="1"/>
            <a:r>
              <a:rPr lang="en-US" dirty="0" smtClean="0">
                <a:latin typeface="Goudy Old Style" panose="02020502050305020303" pitchFamily="18" charset="0"/>
              </a:rPr>
              <a:t>Poverty levels decreased</a:t>
            </a:r>
          </a:p>
          <a:p>
            <a:pPr lvl="1"/>
            <a:r>
              <a:rPr lang="en-US" dirty="0" smtClean="0">
                <a:latin typeface="Goudy Old Style" panose="02020502050305020303" pitchFamily="18" charset="0"/>
              </a:rPr>
              <a:t>Tax cuts spurred economy</a:t>
            </a:r>
          </a:p>
          <a:p>
            <a:pPr lvl="2"/>
            <a:r>
              <a:rPr lang="en-US" dirty="0" smtClean="0">
                <a:latin typeface="Goudy Old Style" panose="02020502050305020303" pitchFamily="18" charset="0"/>
              </a:rPr>
              <a:t>Increased federal deficit</a:t>
            </a:r>
          </a:p>
          <a:p>
            <a:endParaRPr lang="en-US" dirty="0">
              <a:latin typeface="Goudy Old Style" panose="02020502050305020303" pitchFamily="18" charset="0"/>
            </a:endParaRPr>
          </a:p>
          <a:p>
            <a:r>
              <a:rPr lang="en-US" dirty="0" smtClean="0">
                <a:latin typeface="Goudy Old Style" panose="02020502050305020303" pitchFamily="18" charset="0"/>
              </a:rPr>
              <a:t>Issues overshadowing Great Society programs-</a:t>
            </a:r>
          </a:p>
          <a:p>
            <a:pPr lvl="1"/>
            <a:r>
              <a:rPr lang="en-US" dirty="0" smtClean="0">
                <a:solidFill>
                  <a:srgbClr val="FF0000"/>
                </a:solidFill>
                <a:latin typeface="Goudy Old Style" panose="02020502050305020303" pitchFamily="18" charset="0"/>
              </a:rPr>
              <a:t>Cold War</a:t>
            </a:r>
          </a:p>
          <a:p>
            <a:pPr lvl="1"/>
            <a:r>
              <a:rPr lang="en-US" dirty="0" smtClean="0">
                <a:solidFill>
                  <a:srgbClr val="002060"/>
                </a:solidFill>
                <a:latin typeface="Goudy Old Style" panose="02020502050305020303" pitchFamily="18" charset="0"/>
              </a:rPr>
              <a:t>Vietnam</a:t>
            </a:r>
          </a:p>
          <a:p>
            <a:endParaRPr lang="en-US" dirty="0">
              <a:latin typeface="Goudy Old Style" panose="02020502050305020303" pitchFamily="18" charset="0"/>
            </a:endParaRPr>
          </a:p>
        </p:txBody>
      </p:sp>
      <p:pic>
        <p:nvPicPr>
          <p:cNvPr id="82946"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1981200"/>
            <a:ext cx="2127539" cy="306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53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fontAlgn="auto" hangingPunct="1">
              <a:spcAft>
                <a:spcPts val="0"/>
              </a:spcAft>
              <a:defRPr/>
            </a:pPr>
            <a:r>
              <a:rPr lang="en-US" altLang="en-US" sz="4000" u="sng" dirty="0" smtClean="0">
                <a:latin typeface="Goudy Old Style" panose="02020502050305020303" pitchFamily="18" charset="0"/>
                <a:cs typeface="Times New Roman" pitchFamily="18" charset="0"/>
              </a:rPr>
              <a:t>LBJ’s Path to Power</a:t>
            </a:r>
          </a:p>
        </p:txBody>
      </p:sp>
      <p:sp>
        <p:nvSpPr>
          <p:cNvPr id="34819" name="Content Placeholder 2"/>
          <p:cNvSpPr>
            <a:spLocks noGrp="1"/>
          </p:cNvSpPr>
          <p:nvPr>
            <p:ph idx="1"/>
          </p:nvPr>
        </p:nvSpPr>
        <p:spPr>
          <a:xfrm>
            <a:off x="152400" y="1295400"/>
            <a:ext cx="5867400" cy="5334000"/>
          </a:xfrm>
        </p:spPr>
        <p:txBody>
          <a:bodyPr rtlCol="0">
            <a:noAutofit/>
          </a:bodyPr>
          <a:lstStyle/>
          <a:p>
            <a:pPr eaLnBrk="1" fontAlgn="auto" hangingPunct="1">
              <a:spcAft>
                <a:spcPts val="0"/>
              </a:spcAft>
              <a:buFont typeface="Arial" pitchFamily="34" charset="0"/>
              <a:buChar char="•"/>
              <a:defRPr/>
            </a:pPr>
            <a:r>
              <a:rPr lang="en-US" altLang="en-US" sz="2000" dirty="0" smtClean="0">
                <a:latin typeface="Goudy Old Style" panose="02020502050305020303" pitchFamily="18" charset="0"/>
                <a:cs typeface="Times New Roman" pitchFamily="18" charset="0"/>
              </a:rPr>
              <a:t>On November 22</a:t>
            </a:r>
            <a:r>
              <a:rPr lang="en-US" altLang="en-US" sz="2000" baseline="30000" dirty="0" smtClean="0">
                <a:latin typeface="Goudy Old Style" panose="02020502050305020303" pitchFamily="18" charset="0"/>
                <a:cs typeface="Times New Roman" pitchFamily="18" charset="0"/>
              </a:rPr>
              <a:t>nd</a:t>
            </a:r>
            <a:r>
              <a:rPr lang="en-US" altLang="en-US" sz="2000" dirty="0" smtClean="0">
                <a:latin typeface="Goudy Old Style" panose="02020502050305020303" pitchFamily="18" charset="0"/>
                <a:cs typeface="Times New Roman" pitchFamily="18" charset="0"/>
              </a:rPr>
              <a:t>,1963 following the assignation of JFK his Vice President </a:t>
            </a:r>
            <a:r>
              <a:rPr lang="en-US" altLang="en-US" sz="2000" dirty="0" smtClean="0">
                <a:solidFill>
                  <a:srgbClr val="002060"/>
                </a:solidFill>
                <a:latin typeface="Goudy Old Style" panose="02020502050305020303" pitchFamily="18" charset="0"/>
                <a:cs typeface="Times New Roman" pitchFamily="18" charset="0"/>
              </a:rPr>
              <a:t>Lyndon Baines Johnson </a:t>
            </a:r>
            <a:r>
              <a:rPr lang="en-US" altLang="en-US" sz="2000" dirty="0" smtClean="0">
                <a:latin typeface="Goudy Old Style" panose="02020502050305020303" pitchFamily="18" charset="0"/>
                <a:cs typeface="Times New Roman" pitchFamily="18" charset="0"/>
              </a:rPr>
              <a:t>(LBJ)</a:t>
            </a:r>
            <a:r>
              <a:rPr lang="en-US" altLang="en-US" sz="2000" dirty="0" smtClean="0">
                <a:solidFill>
                  <a:srgbClr val="002060"/>
                </a:solidFill>
                <a:latin typeface="Goudy Old Style" panose="02020502050305020303" pitchFamily="18" charset="0"/>
                <a:cs typeface="Times New Roman" pitchFamily="18" charset="0"/>
              </a:rPr>
              <a:t> </a:t>
            </a:r>
            <a:r>
              <a:rPr lang="en-US" altLang="en-US" sz="2000" dirty="0" smtClean="0">
                <a:latin typeface="Goudy Old Style" panose="02020502050305020303" pitchFamily="18" charset="0"/>
                <a:cs typeface="Times New Roman" pitchFamily="18" charset="0"/>
              </a:rPr>
              <a:t>becomes the </a:t>
            </a:r>
            <a:r>
              <a:rPr lang="en-US" altLang="en-US" sz="2000" dirty="0" smtClean="0">
                <a:solidFill>
                  <a:srgbClr val="FF0000"/>
                </a:solidFill>
                <a:latin typeface="Goudy Old Style" panose="02020502050305020303" pitchFamily="18" charset="0"/>
                <a:cs typeface="Times New Roman" pitchFamily="18" charset="0"/>
              </a:rPr>
              <a:t>36</a:t>
            </a:r>
            <a:r>
              <a:rPr lang="en-US" altLang="en-US" sz="2000" baseline="30000" dirty="0" smtClean="0">
                <a:solidFill>
                  <a:srgbClr val="FF0000"/>
                </a:solidFill>
                <a:latin typeface="Goudy Old Style" panose="02020502050305020303" pitchFamily="18" charset="0"/>
                <a:cs typeface="Times New Roman" pitchFamily="18" charset="0"/>
              </a:rPr>
              <a:t>th</a:t>
            </a:r>
            <a:r>
              <a:rPr lang="en-US" altLang="en-US" sz="2000" dirty="0" smtClean="0">
                <a:solidFill>
                  <a:srgbClr val="FF0000"/>
                </a:solidFill>
                <a:latin typeface="Goudy Old Style" panose="02020502050305020303" pitchFamily="18" charset="0"/>
                <a:cs typeface="Times New Roman" pitchFamily="18" charset="0"/>
              </a:rPr>
              <a:t> President of the United States </a:t>
            </a:r>
          </a:p>
          <a:p>
            <a:pPr marL="640080" lvl="1" eaLnBrk="1" fontAlgn="auto" hangingPunct="1">
              <a:spcAft>
                <a:spcPts val="0"/>
              </a:spcAft>
              <a:buFont typeface="Arial" pitchFamily="34" charset="0"/>
              <a:buChar char="•"/>
              <a:defRPr/>
            </a:pPr>
            <a:r>
              <a:rPr lang="en-US" altLang="en-US" dirty="0" smtClean="0">
                <a:latin typeface="Goudy Old Style" panose="02020502050305020303" pitchFamily="18" charset="0"/>
                <a:cs typeface="Times New Roman" pitchFamily="18" charset="0"/>
              </a:rPr>
              <a:t>LBJ had a very different background than Kennedy both in his personality and life experience </a:t>
            </a:r>
          </a:p>
          <a:p>
            <a:pPr marL="640080" lvl="1" eaLnBrk="1" fontAlgn="auto" hangingPunct="1">
              <a:spcAft>
                <a:spcPts val="0"/>
              </a:spcAft>
              <a:buFont typeface="Arial" pitchFamily="34" charset="0"/>
              <a:buChar char="•"/>
              <a:defRPr/>
            </a:pPr>
            <a:r>
              <a:rPr lang="en-US" altLang="en-US" dirty="0" smtClean="0">
                <a:latin typeface="Goudy Old Style" panose="02020502050305020303" pitchFamily="18" charset="0"/>
                <a:cs typeface="Times New Roman" pitchFamily="18" charset="0"/>
              </a:rPr>
              <a:t>He was selected as a V.P. candidate to help even </a:t>
            </a:r>
            <a:r>
              <a:rPr lang="en-US" altLang="en-US" dirty="0">
                <a:latin typeface="Goudy Old Style" panose="02020502050305020303" pitchFamily="18" charset="0"/>
                <a:cs typeface="Times New Roman" pitchFamily="18" charset="0"/>
              </a:rPr>
              <a:t>out ticket </a:t>
            </a:r>
            <a:r>
              <a:rPr lang="en-US" altLang="en-US" dirty="0" smtClean="0">
                <a:latin typeface="Goudy Old Style" panose="02020502050305020303" pitchFamily="18" charset="0"/>
                <a:cs typeface="Times New Roman" pitchFamily="18" charset="0"/>
              </a:rPr>
              <a:t>during the 1960 election</a:t>
            </a:r>
            <a:endParaRPr lang="en-US" altLang="en-US" dirty="0">
              <a:latin typeface="Goudy Old Style" panose="02020502050305020303" pitchFamily="18" charset="0"/>
              <a:cs typeface="Times New Roman" pitchFamily="18" charset="0"/>
            </a:endParaRPr>
          </a:p>
          <a:p>
            <a:pPr marL="1005840" lvl="2" eaLnBrk="1" fontAlgn="auto" hangingPunct="1">
              <a:spcAft>
                <a:spcPts val="0"/>
              </a:spcAft>
              <a:buClr>
                <a:schemeClr val="accent3"/>
              </a:buClr>
              <a:buFont typeface="Arial" pitchFamily="34" charset="0"/>
              <a:buChar char="•"/>
              <a:defRPr/>
            </a:pPr>
            <a:r>
              <a:rPr lang="en-US" altLang="en-US" sz="2000" dirty="0">
                <a:latin typeface="Goudy Old Style" panose="02020502050305020303" pitchFamily="18" charset="0"/>
                <a:cs typeface="Times New Roman" pitchFamily="18" charset="0"/>
              </a:rPr>
              <a:t>Kennedy Strong in North, LBJ strong in </a:t>
            </a:r>
            <a:r>
              <a:rPr lang="en-US" altLang="en-US" sz="2000" dirty="0" smtClean="0">
                <a:latin typeface="Goudy Old Style" panose="02020502050305020303" pitchFamily="18" charset="0"/>
                <a:cs typeface="Times New Roman" pitchFamily="18" charset="0"/>
              </a:rPr>
              <a:t>South</a:t>
            </a:r>
          </a:p>
          <a:p>
            <a:pPr marL="1005205" lvl="2" eaLnBrk="1" fontAlgn="auto" hangingPunct="1">
              <a:spcAft>
                <a:spcPts val="0"/>
              </a:spcAft>
              <a:buFont typeface="Arial" pitchFamily="34" charset="0"/>
              <a:buChar char="•"/>
              <a:defRPr/>
            </a:pPr>
            <a:r>
              <a:rPr lang="en-US" altLang="en-US" sz="2000" dirty="0" smtClean="0">
                <a:latin typeface="Goudy Old Style" panose="02020502050305020303" pitchFamily="18" charset="0"/>
                <a:cs typeface="Times New Roman" pitchFamily="18" charset="0"/>
              </a:rPr>
              <a:t>He was a long serving Senator from Texas, who supported social programs including the New Deal and was considered by many to be a master politician</a:t>
            </a:r>
          </a:p>
          <a:p>
            <a:pPr lvl="3" eaLnBrk="1" fontAlgn="auto" hangingPunct="1">
              <a:spcAft>
                <a:spcPts val="0"/>
              </a:spcAft>
              <a:buFont typeface="Arial" pitchFamily="34" charset="0"/>
              <a:buChar char="•"/>
              <a:defRPr/>
            </a:pPr>
            <a:r>
              <a:rPr lang="en-US" altLang="en-US" sz="2000" dirty="0" smtClean="0">
                <a:latin typeface="Goudy Old Style" panose="02020502050305020303" pitchFamily="18" charset="0"/>
                <a:cs typeface="Times New Roman" pitchFamily="18" charset="0"/>
              </a:rPr>
              <a:t>Worked to pass help pass Civil Rights legislation like the </a:t>
            </a:r>
            <a:r>
              <a:rPr lang="en-US" altLang="en-US" sz="2000" dirty="0" smtClean="0">
                <a:solidFill>
                  <a:srgbClr val="002060"/>
                </a:solidFill>
                <a:latin typeface="Goudy Old Style" panose="02020502050305020303" pitchFamily="18" charset="0"/>
                <a:cs typeface="Times New Roman" pitchFamily="18" charset="0"/>
              </a:rPr>
              <a:t>Civil Rights Act of 1957 </a:t>
            </a:r>
            <a:r>
              <a:rPr lang="en-US" altLang="en-US" sz="2000" dirty="0" smtClean="0">
                <a:latin typeface="Goudy Old Style" panose="02020502050305020303" pitchFamily="18" charset="0"/>
                <a:cs typeface="Times New Roman" pitchFamily="18" charset="0"/>
              </a:rPr>
              <a:t>during his time in Congress</a:t>
            </a:r>
          </a:p>
          <a:p>
            <a:pPr eaLnBrk="1" fontAlgn="auto" hangingPunct="1">
              <a:spcAft>
                <a:spcPts val="0"/>
              </a:spcAft>
              <a:buFont typeface="Arial" pitchFamily="34" charset="0"/>
              <a:buChar char="•"/>
              <a:defRPr/>
            </a:pPr>
            <a:endParaRPr lang="en-US" altLang="en-US" sz="2000" dirty="0" smtClean="0">
              <a:latin typeface="Goudy Old Style" panose="02020502050305020303" pitchFamily="18" charset="0"/>
            </a:endParaRPr>
          </a:p>
        </p:txBody>
      </p:sp>
      <p:pic>
        <p:nvPicPr>
          <p:cNvPr id="36870" name="Picture 6"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2483386"/>
            <a:ext cx="1947849" cy="30932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823296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pPr eaLnBrk="1" fontAlgn="auto" hangingPunct="1">
              <a:spcAft>
                <a:spcPts val="0"/>
              </a:spcAft>
              <a:defRPr/>
            </a:pPr>
            <a:endParaRPr lang="en-US" altLang="en-US" smtClean="0"/>
          </a:p>
        </p:txBody>
      </p:sp>
      <p:sp>
        <p:nvSpPr>
          <p:cNvPr id="37891" name="Rectangle 3"/>
          <p:cNvSpPr>
            <a:spLocks noGrp="1"/>
          </p:cNvSpPr>
          <p:nvPr>
            <p:ph idx="1"/>
          </p:nvPr>
        </p:nvSpPr>
        <p:spPr/>
        <p:txBody>
          <a:bodyPr/>
          <a:lstStyle/>
          <a:p>
            <a:pPr eaLnBrk="1" hangingPunct="1"/>
            <a:endParaRPr lang="en-US" altLang="en-US" smtClean="0"/>
          </a:p>
        </p:txBody>
      </p:sp>
      <p:pic>
        <p:nvPicPr>
          <p:cNvPr id="35844" name="Picture 5" descr="lbj_taking_the_oath_of_off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747944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u="sng" dirty="0" smtClean="0">
                <a:latin typeface="Goudy Old Style" panose="02020502050305020303" pitchFamily="18" charset="0"/>
                <a:cs typeface="Times New Roman" pitchFamily="18" charset="0"/>
              </a:rPr>
              <a:t>Johnson’s Domestic Agenda</a:t>
            </a:r>
            <a:endParaRPr lang="en-US" sz="4000" dirty="0">
              <a:latin typeface="Goudy Old Style" panose="02020502050305020303" pitchFamily="18" charset="0"/>
            </a:endParaRPr>
          </a:p>
        </p:txBody>
      </p:sp>
      <p:sp>
        <p:nvSpPr>
          <p:cNvPr id="3" name="Content Placeholder 2"/>
          <p:cNvSpPr>
            <a:spLocks noGrp="1"/>
          </p:cNvSpPr>
          <p:nvPr>
            <p:ph idx="1"/>
          </p:nvPr>
        </p:nvSpPr>
        <p:spPr>
          <a:xfrm>
            <a:off x="228600" y="1219200"/>
            <a:ext cx="5257800" cy="5562600"/>
          </a:xfrm>
        </p:spPr>
        <p:txBody>
          <a:bodyPr>
            <a:normAutofit/>
          </a:bodyPr>
          <a:lstStyle/>
          <a:p>
            <a:r>
              <a:rPr lang="en-US" dirty="0" smtClean="0">
                <a:latin typeface="Goudy Old Style" panose="02020502050305020303" pitchFamily="18" charset="0"/>
              </a:rPr>
              <a:t>Johnson looked to continue the plans and changes proposed by Kennedy through focusing on </a:t>
            </a:r>
            <a:r>
              <a:rPr lang="en-US" dirty="0" smtClean="0">
                <a:solidFill>
                  <a:srgbClr val="FF0000"/>
                </a:solidFill>
                <a:latin typeface="Goudy Old Style" panose="02020502050305020303" pitchFamily="18" charset="0"/>
              </a:rPr>
              <a:t>domestic issues </a:t>
            </a:r>
          </a:p>
          <a:p>
            <a:pPr lvl="1"/>
            <a:r>
              <a:rPr lang="en-US" b="1" u="sng" dirty="0" smtClean="0">
                <a:solidFill>
                  <a:srgbClr val="002060"/>
                </a:solidFill>
                <a:latin typeface="Goudy Old Style" panose="02020502050305020303" pitchFamily="18" charset="0"/>
              </a:rPr>
              <a:t>Civil Rights Act of 1964</a:t>
            </a:r>
            <a:r>
              <a:rPr lang="en-US" dirty="0" smtClean="0">
                <a:solidFill>
                  <a:srgbClr val="002060"/>
                </a:solidFill>
                <a:latin typeface="Goudy Old Style" panose="02020502050305020303" pitchFamily="18" charset="0"/>
              </a:rPr>
              <a:t>-</a:t>
            </a:r>
          </a:p>
          <a:p>
            <a:pPr lvl="2"/>
            <a:r>
              <a:rPr lang="en-US" dirty="0" smtClean="0">
                <a:latin typeface="Goudy Old Style" panose="02020502050305020303" pitchFamily="18" charset="0"/>
              </a:rPr>
              <a:t>Discrimination </a:t>
            </a:r>
            <a:r>
              <a:rPr lang="en-US" dirty="0" smtClean="0">
                <a:latin typeface="Goudy Old Style" panose="02020502050305020303" pitchFamily="18" charset="0"/>
              </a:rPr>
              <a:t>due to </a:t>
            </a:r>
            <a:r>
              <a:rPr lang="en-US" dirty="0" smtClean="0">
                <a:latin typeface="Goudy Old Style" panose="02020502050305020303" pitchFamily="18" charset="0"/>
              </a:rPr>
              <a:t>race, religion, national </a:t>
            </a:r>
            <a:r>
              <a:rPr lang="en-US" dirty="0" smtClean="0">
                <a:latin typeface="Goudy Old Style" panose="02020502050305020303" pitchFamily="18" charset="0"/>
              </a:rPr>
              <a:t>origin, or sex is outlawed</a:t>
            </a:r>
            <a:endParaRPr lang="en-US" dirty="0" smtClean="0">
              <a:latin typeface="Goudy Old Style" panose="02020502050305020303" pitchFamily="18" charset="0"/>
            </a:endParaRPr>
          </a:p>
          <a:p>
            <a:pPr lvl="1"/>
            <a:r>
              <a:rPr lang="en-US" b="1" u="sng" dirty="0" smtClean="0">
                <a:solidFill>
                  <a:srgbClr val="FF0000"/>
                </a:solidFill>
                <a:latin typeface="Goudy Old Style" panose="02020502050305020303" pitchFamily="18" charset="0"/>
              </a:rPr>
              <a:t>Tax–cut bill (1964)</a:t>
            </a:r>
            <a:r>
              <a:rPr lang="en-US" dirty="0" smtClean="0">
                <a:latin typeface="Goudy Old Style" panose="02020502050305020303" pitchFamily="18" charset="0"/>
              </a:rPr>
              <a:t>-</a:t>
            </a:r>
            <a:endParaRPr lang="en-US" dirty="0" smtClean="0">
              <a:solidFill>
                <a:srgbClr val="FF0000"/>
              </a:solidFill>
              <a:latin typeface="Goudy Old Style" panose="02020502050305020303" pitchFamily="18" charset="0"/>
            </a:endParaRPr>
          </a:p>
          <a:p>
            <a:pPr lvl="2"/>
            <a:r>
              <a:rPr lang="en-US" dirty="0" smtClean="0">
                <a:latin typeface="Goudy Old Style" panose="02020502050305020303" pitchFamily="18" charset="0"/>
              </a:rPr>
              <a:t>Eventually decreased federal deficit from $6 billion (1964) to $4 billion (1966)</a:t>
            </a:r>
          </a:p>
          <a:p>
            <a:endParaRPr lang="en-US" b="1" u="sng" dirty="0" smtClean="0">
              <a:solidFill>
                <a:srgbClr val="002060"/>
              </a:solidFill>
              <a:latin typeface="Goudy Old Style" panose="02020502050305020303" pitchFamily="18" charset="0"/>
            </a:endParaRPr>
          </a:p>
          <a:p>
            <a:r>
              <a:rPr lang="en-US" b="1" u="sng" dirty="0" smtClean="0">
                <a:solidFill>
                  <a:srgbClr val="002060"/>
                </a:solidFill>
                <a:latin typeface="Goudy Old Style" panose="02020502050305020303" pitchFamily="18" charset="0"/>
              </a:rPr>
              <a:t>The War on Poverty</a:t>
            </a:r>
            <a:r>
              <a:rPr lang="en-US" dirty="0" smtClean="0">
                <a:latin typeface="Goudy Old Style" panose="02020502050305020303" pitchFamily="18" charset="0"/>
              </a:rPr>
              <a:t>-</a:t>
            </a:r>
          </a:p>
          <a:p>
            <a:pPr lvl="1"/>
            <a:r>
              <a:rPr lang="en-US" dirty="0" smtClean="0">
                <a:solidFill>
                  <a:srgbClr val="FF0000"/>
                </a:solidFill>
                <a:latin typeface="Goudy Old Style" panose="02020502050305020303" pitchFamily="18" charset="0"/>
              </a:rPr>
              <a:t>Economic Opportunity Act </a:t>
            </a:r>
          </a:p>
          <a:p>
            <a:pPr lvl="2"/>
            <a:r>
              <a:rPr lang="en-US" dirty="0" smtClean="0">
                <a:latin typeface="Goudy Old Style" panose="02020502050305020303" pitchFamily="18" charset="0"/>
              </a:rPr>
              <a:t>$1 billion allocated for youth programs, anti-poverty measures, small-business loans, job training and the head start program Volunteers to Service America (VISTA)</a:t>
            </a:r>
          </a:p>
          <a:p>
            <a:pPr lvl="2"/>
            <a:endParaRPr lang="en-US" dirty="0" smtClean="0">
              <a:latin typeface="Goudy Old Style" panose="02020502050305020303" pitchFamily="18" charset="0"/>
            </a:endParaRPr>
          </a:p>
          <a:p>
            <a:endParaRPr lang="en-US" dirty="0"/>
          </a:p>
        </p:txBody>
      </p:sp>
      <p:pic>
        <p:nvPicPr>
          <p:cNvPr id="4" name="Picture 5" descr="http://ts1.mm.bing.net/images/thumbnail.aspx?q=701421267912&amp;id=67bb227ba100543056d8ccd7a6fd19d8&amp;url=http%3a%2f%2fwww.archives.gov%2fexhibits%2ftreasures_of_congress%2fImages%2fpage_24%2f75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2667000"/>
            <a:ext cx="2531215" cy="2387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8259042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620000" cy="884238"/>
          </a:xfrm>
        </p:spPr>
        <p:txBody>
          <a:bodyPr/>
          <a:lstStyle/>
          <a:p>
            <a:r>
              <a:rPr lang="en-US" altLang="en-US" sz="4000" u="sng" dirty="0" smtClean="0">
                <a:latin typeface="Goudy Old Style" panose="02020502050305020303" pitchFamily="18" charset="0"/>
                <a:cs typeface="Times New Roman" pitchFamily="18" charset="0"/>
              </a:rPr>
              <a:t>Johnson’s Domestic Agenda</a:t>
            </a:r>
            <a:endParaRPr lang="en-US" sz="4000" dirty="0"/>
          </a:p>
        </p:txBody>
      </p:sp>
      <p:sp>
        <p:nvSpPr>
          <p:cNvPr id="3" name="Content Placeholder 2"/>
          <p:cNvSpPr>
            <a:spLocks noGrp="1"/>
          </p:cNvSpPr>
          <p:nvPr>
            <p:ph idx="1"/>
          </p:nvPr>
        </p:nvSpPr>
        <p:spPr>
          <a:xfrm>
            <a:off x="228600" y="914400"/>
            <a:ext cx="5486400" cy="5791200"/>
          </a:xfrm>
        </p:spPr>
        <p:txBody>
          <a:bodyPr>
            <a:normAutofit/>
          </a:bodyPr>
          <a:lstStyle/>
          <a:p>
            <a:r>
              <a:rPr lang="en-US" sz="1700" b="1" u="sng" dirty="0" smtClean="0">
                <a:solidFill>
                  <a:srgbClr val="FF0000"/>
                </a:solidFill>
                <a:latin typeface="Goudy Old Style" panose="02020502050305020303" pitchFamily="18" charset="0"/>
              </a:rPr>
              <a:t>The 1964 Election</a:t>
            </a:r>
            <a:r>
              <a:rPr lang="en-US" sz="1700" dirty="0" smtClean="0">
                <a:latin typeface="Goudy Old Style" panose="02020502050305020303" pitchFamily="18" charset="0"/>
              </a:rPr>
              <a:t>-</a:t>
            </a:r>
          </a:p>
          <a:p>
            <a:pPr lvl="1"/>
            <a:r>
              <a:rPr lang="en-US" sz="1700" dirty="0" smtClean="0">
                <a:solidFill>
                  <a:srgbClr val="002060"/>
                </a:solidFill>
                <a:latin typeface="Goudy Old Style" panose="02020502050305020303" pitchFamily="18" charset="0"/>
              </a:rPr>
              <a:t>Democratic Candidate </a:t>
            </a:r>
            <a:r>
              <a:rPr lang="en-US" sz="1700" dirty="0" smtClean="0">
                <a:latin typeface="Goudy Old Style" panose="02020502050305020303" pitchFamily="18" charset="0"/>
              </a:rPr>
              <a:t>for President is </a:t>
            </a:r>
            <a:r>
              <a:rPr lang="en-US" sz="1700" dirty="0" smtClean="0">
                <a:solidFill>
                  <a:srgbClr val="002060"/>
                </a:solidFill>
                <a:latin typeface="Goudy Old Style" panose="02020502050305020303" pitchFamily="18" charset="0"/>
              </a:rPr>
              <a:t>Lyndon B. Johnson</a:t>
            </a:r>
          </a:p>
          <a:p>
            <a:pPr lvl="2"/>
            <a:r>
              <a:rPr lang="en-US" sz="1700" dirty="0" smtClean="0">
                <a:latin typeface="Goudy Old Style" panose="02020502050305020303" pitchFamily="18" charset="0"/>
              </a:rPr>
              <a:t>Received public support for attempts to solve nation’s problems</a:t>
            </a:r>
          </a:p>
          <a:p>
            <a:pPr lvl="2"/>
            <a:r>
              <a:rPr lang="en-US" sz="1700" dirty="0" smtClean="0">
                <a:latin typeface="Goudy Old Style" panose="02020502050305020303" pitchFamily="18" charset="0"/>
              </a:rPr>
              <a:t>He felt that more troops in Vietnam “</a:t>
            </a:r>
            <a:r>
              <a:rPr lang="en-US" sz="1700" dirty="0" smtClean="0">
                <a:solidFill>
                  <a:srgbClr val="002060"/>
                </a:solidFill>
                <a:latin typeface="Goudy Old Style" panose="02020502050305020303" pitchFamily="18" charset="0"/>
              </a:rPr>
              <a:t>would offer no solution at all to the real problem of Vietnam</a:t>
            </a:r>
            <a:r>
              <a:rPr lang="en-US" sz="1700" dirty="0" smtClean="0">
                <a:latin typeface="Goudy Old Style" panose="02020502050305020303" pitchFamily="18" charset="0"/>
              </a:rPr>
              <a:t>”</a:t>
            </a:r>
          </a:p>
          <a:p>
            <a:endParaRPr lang="en-US" sz="1700" dirty="0" smtClean="0">
              <a:latin typeface="Goudy Old Style" panose="02020502050305020303" pitchFamily="18" charset="0"/>
            </a:endParaRPr>
          </a:p>
          <a:p>
            <a:pPr lvl="1"/>
            <a:r>
              <a:rPr lang="en-US" sz="1700" dirty="0" smtClean="0">
                <a:solidFill>
                  <a:srgbClr val="FF0000"/>
                </a:solidFill>
                <a:latin typeface="Goudy Old Style" panose="02020502050305020303" pitchFamily="18" charset="0"/>
              </a:rPr>
              <a:t>Republican Candidate </a:t>
            </a:r>
            <a:r>
              <a:rPr lang="en-US" sz="1700" dirty="0" smtClean="0">
                <a:latin typeface="Goudy Old Style" panose="02020502050305020303" pitchFamily="18" charset="0"/>
              </a:rPr>
              <a:t>for President is </a:t>
            </a:r>
            <a:r>
              <a:rPr lang="en-US" sz="1700" dirty="0" smtClean="0">
                <a:solidFill>
                  <a:srgbClr val="FF0000"/>
                </a:solidFill>
                <a:latin typeface="Goudy Old Style" panose="02020502050305020303" pitchFamily="18" charset="0"/>
              </a:rPr>
              <a:t>Barry Goldwater</a:t>
            </a:r>
          </a:p>
          <a:p>
            <a:pPr lvl="2"/>
            <a:r>
              <a:rPr lang="en-US" sz="1700" dirty="0" smtClean="0">
                <a:latin typeface="Goudy Old Style" panose="02020502050305020303" pitchFamily="18" charset="0"/>
              </a:rPr>
              <a:t>An Arizona Senator who campaigned on the platform that: </a:t>
            </a:r>
          </a:p>
          <a:p>
            <a:pPr lvl="3"/>
            <a:r>
              <a:rPr lang="en-US" sz="1700" dirty="0" smtClean="0">
                <a:latin typeface="Goudy Old Style" panose="02020502050305020303" pitchFamily="18" charset="0"/>
              </a:rPr>
              <a:t>There was way too much government intervention/spending going on in an attempt to help struggling Americans</a:t>
            </a:r>
          </a:p>
          <a:p>
            <a:pPr lvl="3"/>
            <a:r>
              <a:rPr lang="en-US" sz="1700" dirty="0" smtClean="0">
                <a:latin typeface="Goudy Old Style" panose="02020502050305020303" pitchFamily="18" charset="0"/>
              </a:rPr>
              <a:t>The use of Social Security should be voluntary</a:t>
            </a:r>
          </a:p>
          <a:p>
            <a:pPr lvl="3"/>
            <a:r>
              <a:rPr lang="en-US" sz="1700" dirty="0" smtClean="0">
                <a:latin typeface="Goudy Old Style" panose="02020502050305020303" pitchFamily="18" charset="0"/>
              </a:rPr>
              <a:t>He was also a huge proponent of States rights and suggested using nuclear power on Cuba and North Korea if their communist presence continues to grow </a:t>
            </a:r>
          </a:p>
          <a:p>
            <a:endParaRPr lang="en-US" sz="1700" dirty="0">
              <a:latin typeface="Goudy Old Style" panose="02020502050305020303" pitchFamily="18" charset="0"/>
            </a:endParaRPr>
          </a:p>
        </p:txBody>
      </p:sp>
      <p:pic>
        <p:nvPicPr>
          <p:cNvPr id="4" name="Picture 5" descr="http://www.musicobsession.com/Pictures/l/y/lyndonjohnson3736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0166" y="2514600"/>
            <a:ext cx="2320184" cy="2305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460445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u="sng" dirty="0" smtClean="0">
                <a:latin typeface="Goudy Old Style" panose="02020502050305020303" pitchFamily="18" charset="0"/>
                <a:cs typeface="Times New Roman" pitchFamily="18" charset="0"/>
              </a:rPr>
              <a:t>Johnson’s Domestic Agenda</a:t>
            </a:r>
            <a:endParaRPr lang="en-US" sz="4000" dirty="0"/>
          </a:p>
        </p:txBody>
      </p:sp>
      <p:sp>
        <p:nvSpPr>
          <p:cNvPr id="3" name="Content Placeholder 2"/>
          <p:cNvSpPr>
            <a:spLocks noGrp="1"/>
          </p:cNvSpPr>
          <p:nvPr>
            <p:ph idx="1"/>
          </p:nvPr>
        </p:nvSpPr>
        <p:spPr>
          <a:xfrm>
            <a:off x="457200" y="1600200"/>
            <a:ext cx="4572000" cy="4800600"/>
          </a:xfrm>
        </p:spPr>
        <p:txBody>
          <a:bodyPr>
            <a:normAutofit lnSpcReduction="10000"/>
          </a:bodyPr>
          <a:lstStyle/>
          <a:p>
            <a:pPr eaLnBrk="1" hangingPunct="1"/>
            <a:r>
              <a:rPr lang="en-US" altLang="en-US" sz="2600" dirty="0" smtClean="0">
                <a:latin typeface="Goudy Old Style" panose="02020502050305020303" pitchFamily="18" charset="0"/>
                <a:cs typeface="Times New Roman" pitchFamily="18" charset="0"/>
              </a:rPr>
              <a:t>LBJ wins the 1964 </a:t>
            </a:r>
            <a:r>
              <a:rPr lang="en-US" altLang="en-US" sz="2600" dirty="0">
                <a:latin typeface="Goudy Old Style" panose="02020502050305020303" pitchFamily="18" charset="0"/>
                <a:cs typeface="Times New Roman" pitchFamily="18" charset="0"/>
              </a:rPr>
              <a:t>e</a:t>
            </a:r>
            <a:r>
              <a:rPr lang="en-US" altLang="en-US" sz="2600" dirty="0" smtClean="0">
                <a:latin typeface="Goudy Old Style" panose="02020502050305020303" pitchFamily="18" charset="0"/>
                <a:cs typeface="Times New Roman" pitchFamily="18" charset="0"/>
              </a:rPr>
              <a:t>lection by landslide by receiving </a:t>
            </a:r>
            <a:r>
              <a:rPr lang="en-US" altLang="en-US" sz="2400" dirty="0" smtClean="0">
                <a:latin typeface="Goudy Old Style" panose="02020502050305020303" pitchFamily="18" charset="0"/>
                <a:cs typeface="Times New Roman" pitchFamily="18" charset="0"/>
              </a:rPr>
              <a:t>61% of the popular vote and 486 of a possible 538 electoral votes </a:t>
            </a:r>
          </a:p>
          <a:p>
            <a:endParaRPr lang="en-US" dirty="0" smtClean="0">
              <a:latin typeface="Goudy Old Style" panose="02020502050305020303" pitchFamily="18" charset="0"/>
            </a:endParaRPr>
          </a:p>
          <a:p>
            <a:r>
              <a:rPr lang="en-US" b="1" u="sng" dirty="0" smtClean="0">
                <a:solidFill>
                  <a:srgbClr val="FF0000"/>
                </a:solidFill>
                <a:latin typeface="Goudy Old Style" panose="02020502050305020303" pitchFamily="18" charset="0"/>
              </a:rPr>
              <a:t>The Great Society</a:t>
            </a:r>
            <a:r>
              <a:rPr lang="en-US" dirty="0" smtClean="0">
                <a:latin typeface="Goudy Old Style" panose="02020502050305020303" pitchFamily="18" charset="0"/>
              </a:rPr>
              <a:t>-</a:t>
            </a:r>
          </a:p>
          <a:p>
            <a:pPr lvl="1"/>
            <a:r>
              <a:rPr lang="en-US" dirty="0" smtClean="0">
                <a:latin typeface="Goudy Old Style" panose="02020502050305020303" pitchFamily="18" charset="0"/>
              </a:rPr>
              <a:t>Phrase used to describe Johnson’s program to end poverty and racial injustice in the United States during his speech at the </a:t>
            </a:r>
            <a:r>
              <a:rPr lang="en-US" dirty="0" smtClean="0">
                <a:solidFill>
                  <a:srgbClr val="002060"/>
                </a:solidFill>
                <a:latin typeface="Goudy Old Style" panose="02020502050305020303" pitchFamily="18" charset="0"/>
              </a:rPr>
              <a:t>University of Michigan</a:t>
            </a:r>
            <a:r>
              <a:rPr lang="en-US" dirty="0" smtClean="0">
                <a:latin typeface="Goudy Old Style" panose="02020502050305020303" pitchFamily="18" charset="0"/>
              </a:rPr>
              <a:t> on May 22</a:t>
            </a:r>
            <a:r>
              <a:rPr lang="en-US" baseline="30000" dirty="0" smtClean="0">
                <a:latin typeface="Goudy Old Style" panose="02020502050305020303" pitchFamily="18" charset="0"/>
              </a:rPr>
              <a:t>nd</a:t>
            </a:r>
            <a:r>
              <a:rPr lang="en-US" dirty="0" smtClean="0">
                <a:latin typeface="Goudy Old Style" panose="02020502050305020303" pitchFamily="18" charset="0"/>
              </a:rPr>
              <a:t>, 1964</a:t>
            </a:r>
          </a:p>
          <a:p>
            <a:pPr lvl="1"/>
            <a:r>
              <a:rPr lang="en-US" dirty="0" smtClean="0">
                <a:latin typeface="Goudy Old Style" panose="02020502050305020303" pitchFamily="18" charset="0"/>
              </a:rPr>
              <a:t>It would create higher standard of living, equal opportunity, richer quality of life for all</a:t>
            </a:r>
          </a:p>
        </p:txBody>
      </p:sp>
      <p:pic>
        <p:nvPicPr>
          <p:cNvPr id="79874"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6400" y="2209800"/>
            <a:ext cx="2582141" cy="30670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3729936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u="sng" dirty="0" smtClean="0">
                <a:latin typeface="Goudy Old Style" panose="02020502050305020303" pitchFamily="18" charset="0"/>
                <a:cs typeface="Times New Roman" pitchFamily="18" charset="0"/>
              </a:rPr>
              <a:t>Johnson’s Domestic Agenda</a:t>
            </a:r>
            <a:endParaRPr lang="en-US" sz="4000" dirty="0"/>
          </a:p>
        </p:txBody>
      </p:sp>
      <p:sp>
        <p:nvSpPr>
          <p:cNvPr id="3" name="Content Placeholder 2"/>
          <p:cNvSpPr>
            <a:spLocks noGrp="1"/>
          </p:cNvSpPr>
          <p:nvPr>
            <p:ph idx="1"/>
          </p:nvPr>
        </p:nvSpPr>
        <p:spPr>
          <a:xfrm>
            <a:off x="152400" y="1295400"/>
            <a:ext cx="5029200" cy="5410200"/>
          </a:xfrm>
        </p:spPr>
        <p:txBody>
          <a:bodyPr>
            <a:normAutofit/>
          </a:bodyPr>
          <a:lstStyle/>
          <a:p>
            <a:r>
              <a:rPr lang="en-US" sz="2000" b="1" u="sng" dirty="0" smtClean="0">
                <a:solidFill>
                  <a:srgbClr val="FF0000"/>
                </a:solidFill>
                <a:latin typeface="Goudy Old Style" panose="02020502050305020303" pitchFamily="18" charset="0"/>
              </a:rPr>
              <a:t>Great Society Programs</a:t>
            </a:r>
            <a:r>
              <a:rPr lang="en-US" sz="2000" dirty="0" smtClean="0">
                <a:latin typeface="Goudy Old Style" panose="02020502050305020303" pitchFamily="18" charset="0"/>
              </a:rPr>
              <a:t>-</a:t>
            </a:r>
            <a:endParaRPr lang="en-US" sz="2000" b="1" u="sng" dirty="0" smtClean="0">
              <a:solidFill>
                <a:srgbClr val="FF0000"/>
              </a:solidFill>
              <a:latin typeface="Goudy Old Style" panose="02020502050305020303" pitchFamily="18" charset="0"/>
            </a:endParaRPr>
          </a:p>
          <a:p>
            <a:pPr lvl="1"/>
            <a:r>
              <a:rPr lang="en-US" b="1" u="sng" dirty="0" smtClean="0">
                <a:solidFill>
                  <a:srgbClr val="002060"/>
                </a:solidFill>
                <a:latin typeface="Goudy Old Style" panose="02020502050305020303" pitchFamily="18" charset="0"/>
              </a:rPr>
              <a:t>Education</a:t>
            </a:r>
            <a:r>
              <a:rPr lang="en-US" dirty="0" smtClean="0">
                <a:latin typeface="Goudy Old Style" panose="02020502050305020303" pitchFamily="18" charset="0"/>
              </a:rPr>
              <a:t>-</a:t>
            </a:r>
          </a:p>
          <a:p>
            <a:pPr lvl="2"/>
            <a:r>
              <a:rPr lang="en-US" sz="2000" b="1" dirty="0" smtClean="0">
                <a:latin typeface="Goudy Old Style" panose="02020502050305020303" pitchFamily="18" charset="0"/>
              </a:rPr>
              <a:t>Elementary and Secondary Education Act of 1965 </a:t>
            </a:r>
            <a:r>
              <a:rPr lang="en-US" sz="2000" dirty="0" smtClean="0">
                <a:latin typeface="Goudy Old Style" panose="02020502050305020303" pitchFamily="18" charset="0"/>
              </a:rPr>
              <a:t>provides nearly </a:t>
            </a:r>
            <a:r>
              <a:rPr lang="en-US" sz="2000" dirty="0">
                <a:latin typeface="Goudy Old Style" panose="02020502050305020303" pitchFamily="18" charset="0"/>
              </a:rPr>
              <a:t> </a:t>
            </a:r>
            <a:r>
              <a:rPr lang="en-US" sz="2000" dirty="0" smtClean="0">
                <a:latin typeface="Goudy Old Style" panose="02020502050305020303" pitchFamily="18" charset="0"/>
              </a:rPr>
              <a:t>$1 billion for textbooks and reading materials</a:t>
            </a:r>
          </a:p>
          <a:p>
            <a:pPr lvl="1"/>
            <a:endParaRPr lang="en-US" dirty="0" smtClean="0">
              <a:solidFill>
                <a:srgbClr val="FF0000"/>
              </a:solidFill>
              <a:latin typeface="Goudy Old Style" panose="02020502050305020303" pitchFamily="18" charset="0"/>
            </a:endParaRPr>
          </a:p>
          <a:p>
            <a:pPr lvl="1"/>
            <a:r>
              <a:rPr lang="en-US" u="sng" dirty="0" smtClean="0">
                <a:solidFill>
                  <a:srgbClr val="FF0000"/>
                </a:solidFill>
                <a:latin typeface="Goudy Old Style" panose="02020502050305020303" pitchFamily="18" charset="0"/>
              </a:rPr>
              <a:t>Healthcare</a:t>
            </a:r>
            <a:r>
              <a:rPr lang="en-US" dirty="0" smtClean="0">
                <a:latin typeface="Goudy Old Style" panose="02020502050305020303" pitchFamily="18" charset="0"/>
              </a:rPr>
              <a:t>-</a:t>
            </a:r>
          </a:p>
          <a:p>
            <a:pPr lvl="2"/>
            <a:r>
              <a:rPr lang="en-US" sz="2000" b="1" dirty="0" smtClean="0">
                <a:latin typeface="Goudy Old Style" panose="02020502050305020303" pitchFamily="18" charset="0"/>
              </a:rPr>
              <a:t>Medicare</a:t>
            </a:r>
            <a:r>
              <a:rPr lang="en-US" sz="2000" dirty="0" smtClean="0">
                <a:latin typeface="Goudy Old Style" panose="02020502050305020303" pitchFamily="18" charset="0"/>
              </a:rPr>
              <a:t>-</a:t>
            </a:r>
          </a:p>
          <a:p>
            <a:pPr lvl="3"/>
            <a:r>
              <a:rPr lang="en-US" sz="2000" dirty="0" smtClean="0">
                <a:latin typeface="Goudy Old Style" panose="02020502050305020303" pitchFamily="18" charset="0"/>
              </a:rPr>
              <a:t>Government provides hospital insurance and low-cost medical insurance for 65 and older</a:t>
            </a:r>
          </a:p>
          <a:p>
            <a:pPr lvl="2"/>
            <a:r>
              <a:rPr lang="en-US" sz="2000" b="1" dirty="0" smtClean="0">
                <a:latin typeface="Goudy Old Style" panose="02020502050305020303" pitchFamily="18" charset="0"/>
              </a:rPr>
              <a:t>Medicaid</a:t>
            </a:r>
            <a:r>
              <a:rPr lang="en-US" sz="2000" dirty="0" smtClean="0">
                <a:latin typeface="Goudy Old Style" panose="02020502050305020303" pitchFamily="18" charset="0"/>
              </a:rPr>
              <a:t>-</a:t>
            </a:r>
          </a:p>
          <a:p>
            <a:pPr lvl="3"/>
            <a:r>
              <a:rPr lang="en-US" sz="2000" dirty="0" smtClean="0">
                <a:latin typeface="Goudy Old Style" panose="02020502050305020303" pitchFamily="18" charset="0"/>
              </a:rPr>
              <a:t>Health insurance provided for welfare recipients</a:t>
            </a:r>
          </a:p>
          <a:p>
            <a:pPr lvl="1"/>
            <a:endParaRPr lang="en-US" sz="1500" dirty="0" smtClean="0">
              <a:latin typeface="Goudy Old Style" panose="02020502050305020303" pitchFamily="18" charset="0"/>
            </a:endParaRPr>
          </a:p>
          <a:p>
            <a:endParaRPr lang="en-US" sz="1500" dirty="0" smtClean="0">
              <a:latin typeface="Goudy Old Style" panose="02020502050305020303" pitchFamily="18" charset="0"/>
            </a:endParaRPr>
          </a:p>
          <a:p>
            <a:endParaRPr lang="en-US" sz="1500" dirty="0">
              <a:latin typeface="Goudy Old Style" panose="02020502050305020303" pitchFamily="18" charset="0"/>
            </a:endParaRPr>
          </a:p>
        </p:txBody>
      </p:sp>
      <p:pic>
        <p:nvPicPr>
          <p:cNvPr id="4" name="Picture 5" descr="http://bentley.umich.edu/exhibits/lbj1964/jpegl/bl01229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767070"/>
            <a:ext cx="2914650" cy="23317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337399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u="sng" dirty="0" smtClean="0">
                <a:latin typeface="Goudy Old Style" panose="02020502050305020303" pitchFamily="18" charset="0"/>
                <a:cs typeface="Times New Roman" pitchFamily="18" charset="0"/>
              </a:rPr>
              <a:t>Johnson’s Domestic Agenda</a:t>
            </a:r>
            <a:endParaRPr lang="en-US" sz="4000" dirty="0"/>
          </a:p>
        </p:txBody>
      </p:sp>
      <p:sp>
        <p:nvSpPr>
          <p:cNvPr id="3" name="Content Placeholder 2"/>
          <p:cNvSpPr>
            <a:spLocks noGrp="1"/>
          </p:cNvSpPr>
          <p:nvPr>
            <p:ph idx="1"/>
          </p:nvPr>
        </p:nvSpPr>
        <p:spPr>
          <a:xfrm>
            <a:off x="228600" y="1295400"/>
            <a:ext cx="7924800" cy="5486400"/>
          </a:xfrm>
        </p:spPr>
        <p:txBody>
          <a:bodyPr>
            <a:normAutofit/>
          </a:bodyPr>
          <a:lstStyle/>
          <a:p>
            <a:r>
              <a:rPr lang="en-US" sz="1700" b="1" u="sng" dirty="0" smtClean="0">
                <a:solidFill>
                  <a:srgbClr val="002060"/>
                </a:solidFill>
                <a:latin typeface="Goudy Old Style" panose="02020502050305020303" pitchFamily="18" charset="0"/>
              </a:rPr>
              <a:t>Great Society Programs</a:t>
            </a:r>
            <a:r>
              <a:rPr lang="en-US" sz="1700" dirty="0" smtClean="0">
                <a:latin typeface="Goudy Old Style" panose="02020502050305020303" pitchFamily="18" charset="0"/>
              </a:rPr>
              <a:t>-</a:t>
            </a:r>
          </a:p>
          <a:p>
            <a:pPr lvl="1"/>
            <a:r>
              <a:rPr lang="en-US" sz="1700" b="1" dirty="0" smtClean="0">
                <a:solidFill>
                  <a:srgbClr val="FF0000"/>
                </a:solidFill>
                <a:latin typeface="Goudy Old Style" panose="02020502050305020303" pitchFamily="18" charset="0"/>
              </a:rPr>
              <a:t>Immigration</a:t>
            </a:r>
            <a:r>
              <a:rPr lang="en-US" sz="1700" dirty="0" smtClean="0">
                <a:latin typeface="Goudy Old Style" panose="02020502050305020303" pitchFamily="18" charset="0"/>
              </a:rPr>
              <a:t>-</a:t>
            </a:r>
          </a:p>
          <a:p>
            <a:pPr lvl="2"/>
            <a:r>
              <a:rPr lang="en-US" sz="1700" b="1" dirty="0" smtClean="0">
                <a:latin typeface="Goudy Old Style" panose="02020502050305020303" pitchFamily="18" charset="0"/>
              </a:rPr>
              <a:t>Immigration Act of 1965 </a:t>
            </a:r>
            <a:r>
              <a:rPr lang="en-US" sz="1700" dirty="0" smtClean="0">
                <a:latin typeface="Goudy Old Style" panose="02020502050305020303" pitchFamily="18" charset="0"/>
              </a:rPr>
              <a:t>ended quotas based immigration policies established in 1924</a:t>
            </a:r>
          </a:p>
          <a:p>
            <a:pPr lvl="1" eaLnBrk="1" fontAlgn="auto" hangingPunct="1">
              <a:spcAft>
                <a:spcPts val="0"/>
              </a:spcAft>
              <a:buFont typeface="Arial" pitchFamily="34" charset="0"/>
              <a:buChar char="•"/>
              <a:defRPr/>
            </a:pPr>
            <a:endParaRPr lang="en-US" altLang="en-US" sz="1700" u="sng" dirty="0" smtClean="0">
              <a:solidFill>
                <a:srgbClr val="002060"/>
              </a:solidFill>
              <a:latin typeface="Goudy Old Style" panose="02020502050305020303" pitchFamily="18" charset="0"/>
              <a:cs typeface="Times New Roman" pitchFamily="18" charset="0"/>
            </a:endParaRPr>
          </a:p>
          <a:p>
            <a:pPr lvl="1" eaLnBrk="1" fontAlgn="auto" hangingPunct="1">
              <a:spcAft>
                <a:spcPts val="0"/>
              </a:spcAft>
              <a:buFont typeface="Arial" pitchFamily="34" charset="0"/>
              <a:buChar char="•"/>
              <a:defRPr/>
            </a:pPr>
            <a:r>
              <a:rPr lang="en-US" altLang="en-US" sz="1700" u="sng" dirty="0" smtClean="0">
                <a:solidFill>
                  <a:srgbClr val="002060"/>
                </a:solidFill>
                <a:latin typeface="Goudy Old Style" panose="02020502050305020303" pitchFamily="18" charset="0"/>
                <a:cs typeface="Times New Roman" pitchFamily="18" charset="0"/>
              </a:rPr>
              <a:t>Housing</a:t>
            </a:r>
            <a:r>
              <a:rPr lang="en-US" altLang="en-US" sz="1700" b="1" dirty="0" smtClean="0">
                <a:latin typeface="Goudy Old Style" panose="02020502050305020303" pitchFamily="18" charset="0"/>
                <a:cs typeface="Times New Roman" pitchFamily="18" charset="0"/>
              </a:rPr>
              <a:t>-</a:t>
            </a:r>
            <a:endParaRPr lang="en-US" altLang="en-US" sz="1700" b="1" dirty="0">
              <a:latin typeface="Goudy Old Style" panose="02020502050305020303" pitchFamily="18" charset="0"/>
              <a:cs typeface="Times New Roman" pitchFamily="18" charset="0"/>
            </a:endParaRPr>
          </a:p>
          <a:p>
            <a:pPr marL="1005205" lvl="2" eaLnBrk="1" fontAlgn="auto" hangingPunct="1">
              <a:spcAft>
                <a:spcPts val="0"/>
              </a:spcAft>
              <a:buFont typeface="Arial" pitchFamily="34" charset="0"/>
              <a:buChar char="•"/>
              <a:defRPr/>
            </a:pPr>
            <a:r>
              <a:rPr lang="en-US" altLang="en-US" sz="1700" dirty="0">
                <a:latin typeface="Goudy Old Style" panose="02020502050305020303" pitchFamily="18" charset="0"/>
                <a:cs typeface="Times New Roman" pitchFamily="18" charset="0"/>
              </a:rPr>
              <a:t>As more people began moving into the city there was an increased need to develop low cost housing</a:t>
            </a:r>
          </a:p>
          <a:p>
            <a:pPr marL="1005205" lvl="2" eaLnBrk="1" fontAlgn="auto" hangingPunct="1">
              <a:spcAft>
                <a:spcPts val="0"/>
              </a:spcAft>
              <a:buFont typeface="Arial" pitchFamily="34" charset="0"/>
              <a:buChar char="•"/>
              <a:defRPr/>
            </a:pPr>
            <a:r>
              <a:rPr lang="en-US" altLang="en-US" sz="1700" dirty="0">
                <a:latin typeface="Goudy Old Style" panose="02020502050305020303" pitchFamily="18" charset="0"/>
                <a:cs typeface="Times New Roman" pitchFamily="18" charset="0"/>
              </a:rPr>
              <a:t>This resulted in the creation of the Department of Housing and Urban Development</a:t>
            </a:r>
          </a:p>
          <a:p>
            <a:pPr marL="1280477" lvl="3" eaLnBrk="1" fontAlgn="auto" hangingPunct="1">
              <a:spcAft>
                <a:spcPts val="0"/>
              </a:spcAft>
              <a:buClr>
                <a:schemeClr val="accent3"/>
              </a:buClr>
              <a:buFont typeface="Arial" pitchFamily="34" charset="0"/>
              <a:buChar char="•"/>
              <a:defRPr/>
            </a:pPr>
            <a:r>
              <a:rPr lang="en-US" altLang="en-US" sz="1700" dirty="0">
                <a:latin typeface="Goudy Old Style" panose="02020502050305020303" pitchFamily="18" charset="0"/>
                <a:cs typeface="Times New Roman" pitchFamily="18" charset="0"/>
              </a:rPr>
              <a:t>Robert Weaver was the first appointment of an African American cabinet member in our nations history </a:t>
            </a:r>
          </a:p>
          <a:p>
            <a:endParaRPr lang="en-US" sz="1700" dirty="0" smtClean="0">
              <a:latin typeface="Goudy Old Style" panose="02020502050305020303" pitchFamily="18" charset="0"/>
            </a:endParaRPr>
          </a:p>
          <a:p>
            <a:r>
              <a:rPr lang="en-US" sz="1700" b="1" u="sng" dirty="0" smtClean="0">
                <a:solidFill>
                  <a:srgbClr val="FF0000"/>
                </a:solidFill>
                <a:latin typeface="Goudy Old Style" panose="02020502050305020303" pitchFamily="18" charset="0"/>
              </a:rPr>
              <a:t>Wholesome Meat Act of 1967</a:t>
            </a:r>
            <a:r>
              <a:rPr lang="en-US" sz="1700" dirty="0" smtClean="0">
                <a:latin typeface="Goudy Old Style" panose="02020502050305020303" pitchFamily="18" charset="0"/>
              </a:rPr>
              <a:t>-</a:t>
            </a:r>
          </a:p>
          <a:p>
            <a:pPr lvl="1"/>
            <a:r>
              <a:rPr lang="en-US" sz="1700" dirty="0" smtClean="0">
                <a:latin typeface="Goudy Old Style" panose="02020502050305020303" pitchFamily="18" charset="0"/>
              </a:rPr>
              <a:t>Enacted in 1967 this act established a statute for federal meat inspection programs. </a:t>
            </a:r>
          </a:p>
          <a:p>
            <a:pPr lvl="1"/>
            <a:r>
              <a:rPr lang="en-US" sz="1700" dirty="0" smtClean="0">
                <a:latin typeface="Goudy Old Style" panose="02020502050305020303" pitchFamily="18" charset="0"/>
              </a:rPr>
              <a:t>It requires that states have inspection programs "equal to" that of the federal government which are administered by the Food Safety and Inspection Service (FSIS) of the United States Department of Agriculture (USDA).</a:t>
            </a:r>
          </a:p>
          <a:p>
            <a:endParaRPr lang="en-US" dirty="0">
              <a:latin typeface="Goudy Old Style" panose="02020502050305020303" pitchFamily="18" charset="0"/>
            </a:endParaRPr>
          </a:p>
        </p:txBody>
      </p:sp>
    </p:spTree>
    <p:extLst>
      <p:ext uri="{BB962C8B-B14F-4D97-AF65-F5344CB8AC3E}">
        <p14:creationId xmlns:p14="http://schemas.microsoft.com/office/powerpoint/2010/main" val="268888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u="sng" dirty="0" smtClean="0">
                <a:latin typeface="Goudy Old Style" panose="02020502050305020303" pitchFamily="18" charset="0"/>
              </a:rPr>
              <a:t>The Warren Commission </a:t>
            </a:r>
            <a:endParaRPr lang="en-US" sz="4000" b="1" u="sng" dirty="0">
              <a:latin typeface="Goudy Old Style" panose="02020502050305020303" pitchFamily="18" charset="0"/>
            </a:endParaRPr>
          </a:p>
        </p:txBody>
      </p:sp>
      <p:sp>
        <p:nvSpPr>
          <p:cNvPr id="3" name="Content Placeholder 2"/>
          <p:cNvSpPr>
            <a:spLocks noGrp="1"/>
          </p:cNvSpPr>
          <p:nvPr>
            <p:ph idx="1"/>
          </p:nvPr>
        </p:nvSpPr>
        <p:spPr>
          <a:xfrm>
            <a:off x="228600" y="1600200"/>
            <a:ext cx="5638800" cy="5257800"/>
          </a:xfrm>
        </p:spPr>
        <p:txBody>
          <a:bodyPr/>
          <a:lstStyle/>
          <a:p>
            <a:r>
              <a:rPr lang="en-US" dirty="0" smtClean="0">
                <a:latin typeface="Goudy Old Style" panose="02020502050305020303" pitchFamily="18" charset="0"/>
              </a:rPr>
              <a:t>During the 1960’s </a:t>
            </a:r>
            <a:r>
              <a:rPr lang="en-US" dirty="0" smtClean="0">
                <a:solidFill>
                  <a:srgbClr val="FF0000"/>
                </a:solidFill>
                <a:latin typeface="Goudy Old Style" panose="02020502050305020303" pitchFamily="18" charset="0"/>
              </a:rPr>
              <a:t>the</a:t>
            </a:r>
            <a:r>
              <a:rPr lang="en-US" dirty="0" smtClean="0">
                <a:latin typeface="Goudy Old Style" panose="02020502050305020303" pitchFamily="18" charset="0"/>
              </a:rPr>
              <a:t> </a:t>
            </a:r>
            <a:r>
              <a:rPr lang="en-US" dirty="0" smtClean="0">
                <a:solidFill>
                  <a:srgbClr val="FF0000"/>
                </a:solidFill>
                <a:latin typeface="Goudy Old Style" panose="02020502050305020303" pitchFamily="18" charset="0"/>
              </a:rPr>
              <a:t>Supreme Court </a:t>
            </a:r>
            <a:r>
              <a:rPr lang="en-US" dirty="0" smtClean="0">
                <a:latin typeface="Goudy Old Style" panose="02020502050305020303" pitchFamily="18" charset="0"/>
              </a:rPr>
              <a:t>led by </a:t>
            </a:r>
            <a:r>
              <a:rPr lang="en-US" dirty="0" smtClean="0">
                <a:solidFill>
                  <a:srgbClr val="002060"/>
                </a:solidFill>
                <a:latin typeface="Goudy Old Style" panose="02020502050305020303" pitchFamily="18" charset="0"/>
              </a:rPr>
              <a:t>Chief Justice Earl Warren </a:t>
            </a:r>
            <a:r>
              <a:rPr lang="en-US" dirty="0" smtClean="0">
                <a:latin typeface="Goudy Old Style" panose="02020502050305020303" pitchFamily="18" charset="0"/>
              </a:rPr>
              <a:t>made many liberal reforms that aligned with ideas of the day which supported the rights of “</a:t>
            </a:r>
            <a:r>
              <a:rPr lang="en-US" dirty="0" smtClean="0">
                <a:solidFill>
                  <a:srgbClr val="FF0000"/>
                </a:solidFill>
                <a:latin typeface="Goudy Old Style" panose="02020502050305020303" pitchFamily="18" charset="0"/>
              </a:rPr>
              <a:t>The Individual</a:t>
            </a:r>
            <a:r>
              <a:rPr lang="en-US" dirty="0" smtClean="0">
                <a:latin typeface="Goudy Old Style" panose="02020502050305020303" pitchFamily="18" charset="0"/>
              </a:rPr>
              <a:t>” </a:t>
            </a:r>
          </a:p>
          <a:p>
            <a:pPr lvl="1"/>
            <a:r>
              <a:rPr lang="en-US" dirty="0" smtClean="0">
                <a:latin typeface="Goudy Old Style" panose="02020502050305020303" pitchFamily="18" charset="0"/>
              </a:rPr>
              <a:t>Banned state-sanctioned prayer in public schools</a:t>
            </a:r>
          </a:p>
          <a:p>
            <a:pPr lvl="1"/>
            <a:r>
              <a:rPr lang="en-US" dirty="0" smtClean="0">
                <a:latin typeface="Goudy Old Style" panose="02020502050305020303" pitchFamily="18" charset="0"/>
              </a:rPr>
              <a:t>Ruled that State required loyalty oaths were unconstitutional</a:t>
            </a:r>
          </a:p>
          <a:p>
            <a:endParaRPr lang="en-US" dirty="0" smtClean="0">
              <a:latin typeface="Goudy Old Style" panose="02020502050305020303" pitchFamily="18" charset="0"/>
            </a:endParaRPr>
          </a:p>
          <a:p>
            <a:r>
              <a:rPr lang="en-US" dirty="0" smtClean="0">
                <a:latin typeface="Goudy Old Style" panose="02020502050305020303" pitchFamily="18" charset="0"/>
              </a:rPr>
              <a:t>Decisions in Congressional Reapportionment</a:t>
            </a:r>
          </a:p>
          <a:p>
            <a:pPr lvl="1"/>
            <a:r>
              <a:rPr lang="en-US" b="1" u="sng" dirty="0" smtClean="0">
                <a:solidFill>
                  <a:srgbClr val="002060"/>
                </a:solidFill>
                <a:latin typeface="Goudy Old Style" panose="02020502050305020303" pitchFamily="18" charset="0"/>
              </a:rPr>
              <a:t>Reapportionment</a:t>
            </a:r>
            <a:r>
              <a:rPr lang="en-US" dirty="0" smtClean="0">
                <a:latin typeface="Goudy Old Style" panose="02020502050305020303" pitchFamily="18" charset="0"/>
              </a:rPr>
              <a:t>-The way that states redraw election districts based on the changing population in them</a:t>
            </a:r>
          </a:p>
          <a:p>
            <a:endParaRPr lang="en-US" dirty="0">
              <a:latin typeface="Goudy Old Style" panose="02020502050305020303" pitchFamily="18" charset="0"/>
            </a:endParaRPr>
          </a:p>
        </p:txBody>
      </p:sp>
      <p:pic>
        <p:nvPicPr>
          <p:cNvPr id="4" name="Picture 5" descr="http://upload.wikimedia.org/wikipedia/commons/8/83/US_Chief_Justice_Warren_Burger_-_1971_official_portrai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2438400"/>
            <a:ext cx="2222423" cy="312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2760820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104</TotalTime>
  <Words>919</Words>
  <Application>Microsoft Office PowerPoint</Application>
  <PresentationFormat>On-screen Show (4:3)</PresentationFormat>
  <Paragraphs>99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Chapter 20-Section 3- The Great Society</vt:lpstr>
      <vt:lpstr>LBJ’s Path to Power</vt:lpstr>
      <vt:lpstr>PowerPoint Presentation</vt:lpstr>
      <vt:lpstr>Johnson’s Domestic Agenda</vt:lpstr>
      <vt:lpstr>Johnson’s Domestic Agenda</vt:lpstr>
      <vt:lpstr>Johnson’s Domestic Agenda</vt:lpstr>
      <vt:lpstr>Johnson’s Domestic Agenda</vt:lpstr>
      <vt:lpstr>Johnson’s Domestic Agenda</vt:lpstr>
      <vt:lpstr>The Warren Commission </vt:lpstr>
      <vt:lpstr>Reforms of Warren Court</vt:lpstr>
      <vt:lpstr>Miranda Rights</vt:lpstr>
      <vt:lpstr>Impact of the Great Society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20-Section 3- The Great Society</dc:title>
  <dc:creator>Windows User</dc:creator>
  <cp:lastModifiedBy>Windows User</cp:lastModifiedBy>
  <cp:revision>4</cp:revision>
  <dcterms:created xsi:type="dcterms:W3CDTF">2018-05-07T14:40:22Z</dcterms:created>
  <dcterms:modified xsi:type="dcterms:W3CDTF">2018-05-08T13:07:21Z</dcterms:modified>
</cp:coreProperties>
</file>