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E75FA5-7C3B-4CCF-9BC9-7C4190C8C18F}"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C403-3180-4A71-87FF-B203E96222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75FA5-7C3B-4CCF-9BC9-7C4190C8C18F}"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C403-3180-4A71-87FF-B203E96222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75FA5-7C3B-4CCF-9BC9-7C4190C8C18F}"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C403-3180-4A71-87FF-B203E96222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E75FA5-7C3B-4CCF-9BC9-7C4190C8C18F}"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C403-3180-4A71-87FF-B203E96222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E75FA5-7C3B-4CCF-9BC9-7C4190C8C18F}"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2C403-3180-4A71-87FF-B203E96222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E75FA5-7C3B-4CCF-9BC9-7C4190C8C18F}"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2C403-3180-4A71-87FF-B203E96222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75FA5-7C3B-4CCF-9BC9-7C4190C8C18F}"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2C403-3180-4A71-87FF-B203E96222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E75FA5-7C3B-4CCF-9BC9-7C4190C8C18F}"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2C403-3180-4A71-87FF-B203E96222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75FA5-7C3B-4CCF-9BC9-7C4190C8C18F}"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2C403-3180-4A71-87FF-B203E96222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75FA5-7C3B-4CCF-9BC9-7C4190C8C18F}"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2C403-3180-4A71-87FF-B203E962227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6E75FA5-7C3B-4CCF-9BC9-7C4190C8C18F}" type="datetimeFigureOut">
              <a:rPr lang="en-US" smtClean="0"/>
              <a:t>5/7/2018</a:t>
            </a:fld>
            <a:endParaRPr lang="en-US"/>
          </a:p>
        </p:txBody>
      </p:sp>
      <p:sp>
        <p:nvSpPr>
          <p:cNvPr id="9" name="Slide Number Placeholder 8"/>
          <p:cNvSpPr>
            <a:spLocks noGrp="1"/>
          </p:cNvSpPr>
          <p:nvPr>
            <p:ph type="sldNum" sz="quarter" idx="11"/>
          </p:nvPr>
        </p:nvSpPr>
        <p:spPr/>
        <p:txBody>
          <a:bodyPr/>
          <a:lstStyle/>
          <a:p>
            <a:fld id="{94E2C403-3180-4A71-87FF-B203E962227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4E2C403-3180-4A71-87FF-B203E962227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6E75FA5-7C3B-4CCF-9BC9-7C4190C8C18F}" type="datetimeFigureOut">
              <a:rPr lang="en-US" smtClean="0"/>
              <a:t>5/7/2018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algn="ctr" eaLnBrk="1" fontAlgn="auto" hangingPunct="1">
              <a:spcAft>
                <a:spcPts val="0"/>
              </a:spcAft>
              <a:defRPr/>
            </a:pPr>
            <a:r>
              <a:rPr lang="en-US" altLang="en-US" dirty="0" smtClean="0"/>
              <a:t/>
            </a:r>
            <a:br>
              <a:rPr lang="en-US" altLang="en-US" dirty="0" smtClean="0"/>
            </a:br>
            <a:r>
              <a:rPr lang="en-US" altLang="en-US" dirty="0" smtClean="0"/>
              <a:t/>
            </a:r>
            <a:br>
              <a:rPr lang="en-US" altLang="en-US" dirty="0" smtClean="0"/>
            </a:br>
            <a:r>
              <a:rPr lang="en-US" altLang="en-US" b="1" u="sng" dirty="0" smtClean="0">
                <a:solidFill>
                  <a:srgbClr val="FF0000"/>
                </a:solidFill>
                <a:latin typeface="Goudy Old Style" panose="02020502050305020303" pitchFamily="18" charset="0"/>
              </a:rPr>
              <a:t>Chapter 20-</a:t>
            </a:r>
            <a:r>
              <a:rPr lang="en-US" altLang="en-US" sz="4400" b="1" u="sng" dirty="0" smtClean="0">
                <a:solidFill>
                  <a:srgbClr val="FF0000"/>
                </a:solidFill>
                <a:latin typeface="Goudy Old Style" panose="02020502050305020303" pitchFamily="18" charset="0"/>
                <a:cs typeface="Times New Roman" pitchFamily="18" charset="0"/>
              </a:rPr>
              <a:t>Section 2-                       The </a:t>
            </a:r>
            <a:r>
              <a:rPr lang="en-US" altLang="en-US" sz="4400" b="1" u="sng" dirty="0" smtClean="0">
                <a:solidFill>
                  <a:srgbClr val="FF0000"/>
                </a:solidFill>
                <a:latin typeface="Goudy Old Style" panose="02020502050305020303" pitchFamily="18" charset="0"/>
                <a:cs typeface="Times New Roman" pitchFamily="18" charset="0"/>
              </a:rPr>
              <a:t>New Frontier</a:t>
            </a:r>
            <a:r>
              <a:rPr lang="en-US" altLang="en-US" sz="4400" b="1" dirty="0" smtClean="0">
                <a:solidFill>
                  <a:srgbClr val="FF0000"/>
                </a:solidFill>
                <a:latin typeface="Goudy Old Style" panose="02020502050305020303" pitchFamily="18" charset="0"/>
              </a:rPr>
              <a:t/>
            </a:r>
            <a:br>
              <a:rPr lang="en-US" altLang="en-US" sz="4400" b="1" dirty="0" smtClean="0">
                <a:solidFill>
                  <a:srgbClr val="FF0000"/>
                </a:solidFill>
                <a:latin typeface="Goudy Old Style" panose="02020502050305020303" pitchFamily="18" charset="0"/>
              </a:rPr>
            </a:br>
            <a:r>
              <a:rPr lang="en-US" altLang="en-US" dirty="0" smtClean="0"/>
              <a:t> </a:t>
            </a:r>
            <a:br>
              <a:rPr lang="en-US" altLang="en-US" dirty="0" smtClean="0"/>
            </a:br>
            <a:endParaRPr lang="en-US" altLang="en-US" dirty="0" smtClean="0"/>
          </a:p>
        </p:txBody>
      </p:sp>
      <p:pic>
        <p:nvPicPr>
          <p:cNvPr id="20483" name="Picture 17" descr="http://www.ricefootball.net/06jfk62color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06369"/>
            <a:ext cx="4462463" cy="4813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27059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latin typeface="Goudy Old Style" panose="02020502050305020303" pitchFamily="18" charset="0"/>
              </a:rPr>
              <a:t>Kennedy’s Autopsy Report</a:t>
            </a:r>
            <a:endParaRPr lang="en-US" sz="4000" b="1" u="sng" dirty="0">
              <a:latin typeface="Goudy Old Style" panose="02020502050305020303" pitchFamily="18" charset="0"/>
            </a:endParaRPr>
          </a:p>
        </p:txBody>
      </p:sp>
      <p:pic>
        <p:nvPicPr>
          <p:cNvPr id="4" name="Picture 5" descr="http://mabuhaycity.com/photoplog/images/5565/large/1_457px-JFK_skull_trajec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7458"/>
            <a:ext cx="3424410" cy="4271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78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89097"/>
            <a:ext cx="3424410" cy="4247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2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smtClean="0">
                <a:latin typeface="Goudy Old Style" panose="02020502050305020303" pitchFamily="18" charset="0"/>
              </a:rPr>
              <a:t>Kennedy’s Autopsy Photos </a:t>
            </a:r>
            <a:endParaRPr lang="en-US" sz="4000" dirty="0"/>
          </a:p>
        </p:txBody>
      </p:sp>
      <p:pic>
        <p:nvPicPr>
          <p:cNvPr id="4" name="Picture 6" descr="jfk03c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005012"/>
            <a:ext cx="3772660" cy="3525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5" descr="Neck W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676400"/>
            <a:ext cx="3480213" cy="4183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3155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Goudy Old Style" panose="02020502050305020303" pitchFamily="18" charset="0"/>
                <a:cs typeface="Times New Roman" pitchFamily="18" charset="0"/>
              </a:rPr>
              <a:t>The Tragedy in Dallas</a:t>
            </a:r>
            <a:endParaRPr lang="en-US" dirty="0">
              <a:latin typeface="Goudy Old Style" panose="02020502050305020303" pitchFamily="18" charset="0"/>
            </a:endParaRPr>
          </a:p>
        </p:txBody>
      </p:sp>
      <p:sp>
        <p:nvSpPr>
          <p:cNvPr id="3" name="Content Placeholder 2"/>
          <p:cNvSpPr>
            <a:spLocks noGrp="1"/>
          </p:cNvSpPr>
          <p:nvPr>
            <p:ph idx="1"/>
          </p:nvPr>
        </p:nvSpPr>
        <p:spPr>
          <a:xfrm>
            <a:off x="228600" y="1250873"/>
            <a:ext cx="5410200" cy="5486400"/>
          </a:xfrm>
        </p:spPr>
        <p:txBody>
          <a:bodyPr/>
          <a:lstStyle/>
          <a:p>
            <a:r>
              <a:rPr lang="en-US" dirty="0" smtClean="0">
                <a:latin typeface="Goudy Old Style" panose="02020502050305020303" pitchFamily="18" charset="0"/>
              </a:rPr>
              <a:t>Dallas police charged </a:t>
            </a:r>
            <a:r>
              <a:rPr lang="en-US" dirty="0" smtClean="0">
                <a:solidFill>
                  <a:srgbClr val="FF0000"/>
                </a:solidFill>
                <a:latin typeface="Goudy Old Style" panose="02020502050305020303" pitchFamily="18" charset="0"/>
              </a:rPr>
              <a:t>Lee Harvey Oswald </a:t>
            </a:r>
            <a:r>
              <a:rPr lang="en-US" dirty="0" smtClean="0">
                <a:latin typeface="Goudy Old Style" panose="02020502050305020303" pitchFamily="18" charset="0"/>
              </a:rPr>
              <a:t>with the shooting</a:t>
            </a:r>
          </a:p>
          <a:p>
            <a:pPr lvl="1"/>
            <a:r>
              <a:rPr lang="en-US" sz="2200" dirty="0" smtClean="0">
                <a:latin typeface="Goudy Old Style" panose="02020502050305020303" pitchFamily="18" charset="0"/>
              </a:rPr>
              <a:t>Palm print was on rifle used to kill Kennedy</a:t>
            </a:r>
          </a:p>
          <a:p>
            <a:r>
              <a:rPr lang="en-US" dirty="0" smtClean="0">
                <a:latin typeface="Goudy Old Style" panose="02020502050305020303" pitchFamily="18" charset="0"/>
              </a:rPr>
              <a:t>November 24, 1963, Lee Harvey Oswald was being transferred between jails as Americans watched on television when a local Nightclub owner names </a:t>
            </a:r>
            <a:r>
              <a:rPr lang="en-US" dirty="0" smtClean="0">
                <a:solidFill>
                  <a:srgbClr val="002060"/>
                </a:solidFill>
                <a:latin typeface="Goudy Old Style" panose="02020502050305020303" pitchFamily="18" charset="0"/>
              </a:rPr>
              <a:t>Jack Ruby </a:t>
            </a:r>
            <a:r>
              <a:rPr lang="en-US" dirty="0" smtClean="0">
                <a:latin typeface="Goudy Old Style" panose="02020502050305020303" pitchFamily="18" charset="0"/>
              </a:rPr>
              <a:t>jumped through security and killed Oswald</a:t>
            </a:r>
          </a:p>
          <a:p>
            <a:pPr lvl="2"/>
            <a:r>
              <a:rPr lang="en-US" sz="2200" dirty="0" smtClean="0">
                <a:latin typeface="Goudy Old Style" panose="02020502050305020303" pitchFamily="18" charset="0"/>
              </a:rPr>
              <a:t>Oswald never gets a chance to defend himself </a:t>
            </a:r>
          </a:p>
          <a:p>
            <a:pPr lvl="2"/>
            <a:r>
              <a:rPr lang="en-US" sz="2200" dirty="0" smtClean="0">
                <a:latin typeface="Goudy Old Style" panose="02020502050305020303" pitchFamily="18" charset="0"/>
              </a:rPr>
              <a:t>Ruby later died of a pulmonary embolism (blockage of an artery in the lungs) in 1967 leaving many questions unanswered </a:t>
            </a:r>
            <a:endParaRPr lang="en-US" sz="2200" dirty="0" smtClean="0">
              <a:latin typeface="Goudy Old Style" panose="02020502050305020303" pitchFamily="18" charset="0"/>
            </a:endParaRPr>
          </a:p>
          <a:p>
            <a:endParaRPr lang="en-US" dirty="0">
              <a:latin typeface="Goudy Old Style" panose="02020502050305020303"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5943598" y="990600"/>
            <a:ext cx="2100057" cy="2194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
          <p:cNvPicPr>
            <a:picLocks noChangeAspect="1" noChangeArrowheads="1"/>
          </p:cNvPicPr>
          <p:nvPr/>
        </p:nvPicPr>
        <p:blipFill>
          <a:blip r:embed="rId3" cstate="print"/>
          <a:srcRect/>
          <a:stretch>
            <a:fillRect/>
          </a:stretch>
        </p:blipFill>
        <p:spPr bwMode="auto">
          <a:xfrm>
            <a:off x="5973774" y="4038600"/>
            <a:ext cx="2244436"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943600" y="3397386"/>
            <a:ext cx="2100057" cy="369332"/>
          </a:xfrm>
          <a:prstGeom prst="rect">
            <a:avLst/>
          </a:prstGeom>
          <a:noFill/>
        </p:spPr>
        <p:txBody>
          <a:bodyPr wrap="square" rtlCol="0">
            <a:spAutoFit/>
          </a:bodyPr>
          <a:lstStyle/>
          <a:p>
            <a:pPr algn="ctr"/>
            <a:r>
              <a:rPr lang="en-US" dirty="0" smtClean="0">
                <a:solidFill>
                  <a:srgbClr val="FF0000"/>
                </a:solidFill>
                <a:latin typeface="Goudy Old Style" panose="02020502050305020303" pitchFamily="18" charset="0"/>
              </a:rPr>
              <a:t>Lee Harvey Oswald</a:t>
            </a:r>
            <a:endParaRPr lang="en-US" dirty="0">
              <a:solidFill>
                <a:srgbClr val="FF0000"/>
              </a:solidFill>
              <a:latin typeface="Goudy Old Style" panose="02020502050305020303" pitchFamily="18" charset="0"/>
            </a:endParaRPr>
          </a:p>
        </p:txBody>
      </p:sp>
      <p:sp>
        <p:nvSpPr>
          <p:cNvPr id="7" name="TextBox 6"/>
          <p:cNvSpPr txBox="1"/>
          <p:nvPr/>
        </p:nvSpPr>
        <p:spPr>
          <a:xfrm>
            <a:off x="5985708" y="6337912"/>
            <a:ext cx="2232501" cy="381000"/>
          </a:xfrm>
          <a:prstGeom prst="rect">
            <a:avLst/>
          </a:prstGeom>
          <a:noFill/>
        </p:spPr>
        <p:txBody>
          <a:bodyPr wrap="square" rtlCol="0">
            <a:spAutoFit/>
          </a:bodyPr>
          <a:lstStyle/>
          <a:p>
            <a:pPr algn="ctr"/>
            <a:r>
              <a:rPr lang="en-US" dirty="0" smtClean="0">
                <a:solidFill>
                  <a:srgbClr val="002060"/>
                </a:solidFill>
                <a:latin typeface="Goudy Old Style" panose="02020502050305020303" pitchFamily="18" charset="0"/>
              </a:rPr>
              <a:t>Jack Ruby</a:t>
            </a:r>
            <a:endParaRPr lang="en-US" dirty="0">
              <a:solidFill>
                <a:srgbClr val="002060"/>
              </a:solidFill>
              <a:latin typeface="Goudy Old Style" panose="02020502050305020303" pitchFamily="18" charset="0"/>
            </a:endParaRPr>
          </a:p>
        </p:txBody>
      </p:sp>
    </p:spTree>
    <p:extLst>
      <p:ext uri="{BB962C8B-B14F-4D97-AF65-F5344CB8AC3E}">
        <p14:creationId xmlns:p14="http://schemas.microsoft.com/office/powerpoint/2010/main" val="4070112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Times New Roman" pitchFamily="18" charset="0"/>
                <a:cs typeface="Times New Roman" pitchFamily="18" charset="0"/>
              </a:rPr>
              <a:t>The Tragedy in Dallas</a:t>
            </a:r>
            <a:endParaRPr lang="en-US" dirty="0"/>
          </a:p>
        </p:txBody>
      </p:sp>
      <p:sp>
        <p:nvSpPr>
          <p:cNvPr id="3" name="Content Placeholder 2"/>
          <p:cNvSpPr>
            <a:spLocks noGrp="1"/>
          </p:cNvSpPr>
          <p:nvPr>
            <p:ph idx="1"/>
          </p:nvPr>
        </p:nvSpPr>
        <p:spPr>
          <a:xfrm>
            <a:off x="152400" y="1371600"/>
            <a:ext cx="6096000" cy="5334000"/>
          </a:xfrm>
        </p:spPr>
        <p:txBody>
          <a:bodyPr/>
          <a:lstStyle/>
          <a:p>
            <a:pPr marL="342900" lvl="1">
              <a:buClr>
                <a:schemeClr val="accent1"/>
              </a:buClr>
            </a:pPr>
            <a:r>
              <a:rPr lang="en-US" sz="2400" dirty="0" smtClean="0">
                <a:latin typeface="Goudy Old Style" panose="02020502050305020303" pitchFamily="18" charset="0"/>
              </a:rPr>
              <a:t>The </a:t>
            </a:r>
            <a:r>
              <a:rPr lang="en-US" sz="2400" b="1" dirty="0" smtClean="0">
                <a:solidFill>
                  <a:srgbClr val="FF0000"/>
                </a:solidFill>
                <a:latin typeface="Goudy Old Style" panose="02020502050305020303" pitchFamily="18" charset="0"/>
              </a:rPr>
              <a:t>Warren</a:t>
            </a:r>
            <a:r>
              <a:rPr lang="en-US" sz="2400" dirty="0" smtClean="0">
                <a:solidFill>
                  <a:srgbClr val="FF0000"/>
                </a:solidFill>
                <a:latin typeface="Goudy Old Style" panose="02020502050305020303" pitchFamily="18" charset="0"/>
              </a:rPr>
              <a:t> </a:t>
            </a:r>
            <a:r>
              <a:rPr lang="en-US" sz="2400" b="1" dirty="0" smtClean="0">
                <a:solidFill>
                  <a:srgbClr val="FF0000"/>
                </a:solidFill>
                <a:latin typeface="Goudy Old Style" panose="02020502050305020303" pitchFamily="18" charset="0"/>
              </a:rPr>
              <a:t>Commission</a:t>
            </a:r>
            <a:r>
              <a:rPr lang="en-US" sz="2400" dirty="0" smtClean="0">
                <a:latin typeface="Goudy Old Style" panose="02020502050305020303" pitchFamily="18" charset="0"/>
              </a:rPr>
              <a:t>, was established by President Lyndon B. Johnson on November 29, 1963 to investigate the assassination of United States President John F. Kennedy</a:t>
            </a:r>
            <a:endParaRPr lang="en-US" altLang="en-US" sz="2400" dirty="0" smtClean="0">
              <a:latin typeface="Goudy Old Style" panose="02020502050305020303" pitchFamily="18" charset="0"/>
              <a:cs typeface="Times New Roman" pitchFamily="18" charset="0"/>
            </a:endParaRPr>
          </a:p>
          <a:p>
            <a:pPr marL="342900" lvl="1">
              <a:buClr>
                <a:schemeClr val="accent1"/>
              </a:buClr>
            </a:pPr>
            <a:endParaRPr lang="en-US" altLang="en-US" sz="2400" dirty="0" smtClean="0">
              <a:latin typeface="Goudy Old Style" panose="02020502050305020303" pitchFamily="18" charset="0"/>
              <a:cs typeface="Times New Roman" pitchFamily="18" charset="0"/>
            </a:endParaRPr>
          </a:p>
          <a:p>
            <a:pPr marL="342900" lvl="1">
              <a:buClr>
                <a:schemeClr val="accent1"/>
              </a:buClr>
            </a:pPr>
            <a:r>
              <a:rPr lang="en-US" altLang="en-US" sz="2400" dirty="0" smtClean="0">
                <a:latin typeface="Goudy Old Style" panose="02020502050305020303" pitchFamily="18" charset="0"/>
                <a:cs typeface="Times New Roman" pitchFamily="18" charset="0"/>
              </a:rPr>
              <a:t>Led by </a:t>
            </a:r>
            <a:r>
              <a:rPr lang="en-US" altLang="en-US" sz="2400" dirty="0" smtClean="0">
                <a:solidFill>
                  <a:srgbClr val="002060"/>
                </a:solidFill>
                <a:latin typeface="Goudy Old Style" panose="02020502050305020303" pitchFamily="18" charset="0"/>
                <a:cs typeface="Times New Roman" pitchFamily="18" charset="0"/>
              </a:rPr>
              <a:t>Supreme Court Justice Earl Warren </a:t>
            </a:r>
            <a:r>
              <a:rPr lang="en-US" altLang="en-US" sz="2400" dirty="0" smtClean="0">
                <a:latin typeface="Goudy Old Style" panose="02020502050305020303" pitchFamily="18" charset="0"/>
                <a:cs typeface="Times New Roman" pitchFamily="18" charset="0"/>
              </a:rPr>
              <a:t>they ultimately determined that Oswald acted as the </a:t>
            </a:r>
            <a:r>
              <a:rPr lang="en-US" altLang="en-US" sz="2400" dirty="0" smtClean="0">
                <a:solidFill>
                  <a:srgbClr val="FF0000"/>
                </a:solidFill>
                <a:latin typeface="Goudy Old Style" panose="02020502050305020303" pitchFamily="18" charset="0"/>
                <a:cs typeface="Times New Roman" pitchFamily="18" charset="0"/>
              </a:rPr>
              <a:t>lone shooter </a:t>
            </a:r>
          </a:p>
          <a:p>
            <a:pPr marL="708025" lvl="2">
              <a:buClr>
                <a:schemeClr val="accent1"/>
              </a:buClr>
            </a:pPr>
            <a:r>
              <a:rPr lang="en-US" altLang="en-US" sz="2200" dirty="0" smtClean="0">
                <a:latin typeface="Goudy Old Style" panose="02020502050305020303" pitchFamily="18" charset="0"/>
                <a:cs typeface="Times New Roman" pitchFamily="18" charset="0"/>
              </a:rPr>
              <a:t>However, many still believe that there was a greater conspiracy surrounding JFK’s death believing that it could have been carried out by communists, revenge for the failed attempt at the Bay of Pigs or the work of the CIA </a:t>
            </a:r>
          </a:p>
        </p:txBody>
      </p:sp>
      <p:pic>
        <p:nvPicPr>
          <p:cNvPr id="768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3061" y="2514600"/>
            <a:ext cx="2011393" cy="249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28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884238"/>
          </a:xfrm>
        </p:spPr>
        <p:txBody>
          <a:bodyPr/>
          <a:lstStyle/>
          <a:p>
            <a:r>
              <a:rPr lang="en-US" altLang="en-US" sz="4000" u="sng" dirty="0" smtClean="0">
                <a:latin typeface="Goudy Old Style" panose="02020502050305020303" pitchFamily="18" charset="0"/>
                <a:cs typeface="Times New Roman" pitchFamily="18" charset="0"/>
              </a:rPr>
              <a:t>The Promise of Progress</a:t>
            </a:r>
            <a:endParaRPr lang="en-US" sz="4000" dirty="0">
              <a:latin typeface="Goudy Old Style" panose="02020502050305020303" pitchFamily="18" charset="0"/>
            </a:endParaRPr>
          </a:p>
        </p:txBody>
      </p:sp>
      <p:sp>
        <p:nvSpPr>
          <p:cNvPr id="3" name="Content Placeholder 2"/>
          <p:cNvSpPr>
            <a:spLocks noGrp="1"/>
          </p:cNvSpPr>
          <p:nvPr>
            <p:ph idx="1"/>
          </p:nvPr>
        </p:nvSpPr>
        <p:spPr>
          <a:xfrm>
            <a:off x="228600" y="990600"/>
            <a:ext cx="5943600" cy="5715000"/>
          </a:xfrm>
        </p:spPr>
        <p:txBody>
          <a:bodyPr/>
          <a:lstStyle/>
          <a:p>
            <a:r>
              <a:rPr lang="en-US" sz="1800" dirty="0" smtClean="0">
                <a:latin typeface="Goudy Old Style" panose="02020502050305020303" pitchFamily="18" charset="0"/>
              </a:rPr>
              <a:t>Kennedy proposed many changes to Congress to address needs of Americans</a:t>
            </a:r>
          </a:p>
          <a:p>
            <a:pPr lvl="1"/>
            <a:r>
              <a:rPr lang="en-US" sz="1800" dirty="0" smtClean="0">
                <a:latin typeface="Goudy Old Style" panose="02020502050305020303" pitchFamily="18" charset="0"/>
              </a:rPr>
              <a:t>Medial care for the aged</a:t>
            </a:r>
          </a:p>
          <a:p>
            <a:pPr lvl="1"/>
            <a:r>
              <a:rPr lang="en-US" sz="1800" dirty="0" smtClean="0">
                <a:latin typeface="Goudy Old Style" panose="02020502050305020303" pitchFamily="18" charset="0"/>
              </a:rPr>
              <a:t>Rebuild run down urban areas</a:t>
            </a:r>
          </a:p>
          <a:p>
            <a:pPr lvl="1"/>
            <a:r>
              <a:rPr lang="en-US" sz="1800" dirty="0" smtClean="0">
                <a:latin typeface="Goudy Old Style" panose="02020502050305020303" pitchFamily="18" charset="0"/>
              </a:rPr>
              <a:t>Educational Aid</a:t>
            </a:r>
          </a:p>
          <a:p>
            <a:endParaRPr lang="en-US" sz="1800" dirty="0" smtClean="0">
              <a:latin typeface="Goudy Old Style" panose="02020502050305020303" pitchFamily="18" charset="0"/>
            </a:endParaRPr>
          </a:p>
          <a:p>
            <a:r>
              <a:rPr lang="en-US" sz="1800" dirty="0" smtClean="0">
                <a:solidFill>
                  <a:srgbClr val="FF0000"/>
                </a:solidFill>
                <a:latin typeface="Goudy Old Style" panose="02020502050305020303" pitchFamily="18" charset="0"/>
              </a:rPr>
              <a:t>Conservative Republicans</a:t>
            </a:r>
            <a:r>
              <a:rPr lang="en-US" sz="1800" dirty="0" smtClean="0">
                <a:latin typeface="Goudy Old Style" panose="02020502050305020303" pitchFamily="18" charset="0"/>
              </a:rPr>
              <a:t> and </a:t>
            </a:r>
            <a:r>
              <a:rPr lang="en-US" sz="1800" dirty="0" smtClean="0">
                <a:solidFill>
                  <a:srgbClr val="002060"/>
                </a:solidFill>
                <a:latin typeface="Goudy Old Style" panose="02020502050305020303" pitchFamily="18" charset="0"/>
              </a:rPr>
              <a:t>Southern Democrats</a:t>
            </a:r>
            <a:r>
              <a:rPr lang="en-US" sz="1800" dirty="0" smtClean="0">
                <a:latin typeface="Goudy Old Style" panose="02020502050305020303" pitchFamily="18" charset="0"/>
              </a:rPr>
              <a:t> blocked passage of many proposals</a:t>
            </a:r>
          </a:p>
          <a:p>
            <a:pPr lvl="1"/>
            <a:r>
              <a:rPr lang="en-US" sz="1600" dirty="0" smtClean="0">
                <a:latin typeface="Goudy Old Style" panose="02020502050305020303" pitchFamily="18" charset="0"/>
              </a:rPr>
              <a:t>This was the same coalition that blocked Truman’s Fair Deal</a:t>
            </a:r>
          </a:p>
          <a:p>
            <a:pPr lvl="1"/>
            <a:r>
              <a:rPr lang="en-US" sz="1800" dirty="0" smtClean="0">
                <a:latin typeface="Goudy Old Style" panose="02020502050305020303" pitchFamily="18" charset="0"/>
              </a:rPr>
              <a:t>Kennedy lacked popular </a:t>
            </a:r>
            <a:r>
              <a:rPr lang="en-US" sz="1800" b="1" dirty="0" smtClean="0">
                <a:solidFill>
                  <a:srgbClr val="FF0000"/>
                </a:solidFill>
                <a:latin typeface="Goudy Old Style" panose="02020502050305020303" pitchFamily="18" charset="0"/>
              </a:rPr>
              <a:t>mandate</a:t>
            </a:r>
            <a:r>
              <a:rPr lang="en-US" sz="1800" b="1" dirty="0" smtClean="0">
                <a:latin typeface="Goudy Old Style" panose="02020502050305020303" pitchFamily="18" charset="0"/>
              </a:rPr>
              <a:t> </a:t>
            </a:r>
            <a:r>
              <a:rPr lang="en-US" sz="1800" dirty="0" smtClean="0">
                <a:latin typeface="Goudy Old Style" panose="02020502050305020303" pitchFamily="18" charset="0"/>
              </a:rPr>
              <a:t>(a clear indication that voters approved of his plans) due to his slim victory</a:t>
            </a:r>
          </a:p>
          <a:p>
            <a:endParaRPr lang="en-US" sz="1800" dirty="0" smtClean="0">
              <a:latin typeface="Goudy Old Style" panose="02020502050305020303" pitchFamily="18" charset="0"/>
            </a:endParaRPr>
          </a:p>
          <a:p>
            <a:r>
              <a:rPr lang="en-US" sz="1800" dirty="0" smtClean="0">
                <a:latin typeface="Goudy Old Style" panose="02020502050305020303" pitchFamily="18" charset="0"/>
              </a:rPr>
              <a:t>The government eventually engaged in ‘</a:t>
            </a:r>
            <a:r>
              <a:rPr lang="en-US" sz="1800" dirty="0" smtClean="0">
                <a:solidFill>
                  <a:srgbClr val="002060"/>
                </a:solidFill>
                <a:latin typeface="Goudy Old Style" panose="02020502050305020303" pitchFamily="18" charset="0"/>
              </a:rPr>
              <a:t>deficit spending</a:t>
            </a:r>
            <a:r>
              <a:rPr lang="en-US" sz="1800" dirty="0" smtClean="0">
                <a:latin typeface="Goudy Old Style" panose="02020502050305020303" pitchFamily="18" charset="0"/>
              </a:rPr>
              <a:t>’ in attempts to stimulate the economy</a:t>
            </a:r>
          </a:p>
          <a:p>
            <a:pPr lvl="1"/>
            <a:r>
              <a:rPr lang="en-US" sz="1800" dirty="0" smtClean="0">
                <a:latin typeface="Goudy Old Style" panose="02020502050305020303" pitchFamily="18" charset="0"/>
              </a:rPr>
              <a:t>Increased defense spending</a:t>
            </a:r>
          </a:p>
          <a:p>
            <a:pPr lvl="1"/>
            <a:r>
              <a:rPr lang="en-US" sz="1800" dirty="0" smtClean="0">
                <a:latin typeface="Goudy Old Style" panose="02020502050305020303" pitchFamily="18" charset="0"/>
              </a:rPr>
              <a:t>Increased minimum wage to $1.25</a:t>
            </a:r>
          </a:p>
          <a:p>
            <a:pPr lvl="1"/>
            <a:r>
              <a:rPr lang="en-US" sz="1800" dirty="0" smtClean="0">
                <a:latin typeface="Goudy Old Style" panose="02020502050305020303" pitchFamily="18" charset="0"/>
              </a:rPr>
              <a:t>Extended unemployment benefits to Americans in need </a:t>
            </a:r>
          </a:p>
          <a:p>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362200"/>
            <a:ext cx="192811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573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884238"/>
          </a:xfrm>
        </p:spPr>
        <p:txBody>
          <a:bodyPr/>
          <a:lstStyle/>
          <a:p>
            <a:r>
              <a:rPr lang="en-US" altLang="en-US" u="sng" dirty="0" smtClean="0">
                <a:latin typeface="Goudy Old Style" panose="02020502050305020303" pitchFamily="18" charset="0"/>
                <a:cs typeface="Times New Roman" pitchFamily="18" charset="0"/>
              </a:rPr>
              <a:t>The Promise of Progress</a:t>
            </a:r>
            <a:endParaRPr lang="en-US" dirty="0">
              <a:latin typeface="Goudy Old Style" panose="02020502050305020303" pitchFamily="18" charset="0"/>
            </a:endParaRPr>
          </a:p>
        </p:txBody>
      </p:sp>
      <p:sp>
        <p:nvSpPr>
          <p:cNvPr id="3" name="Content Placeholder 2"/>
          <p:cNvSpPr>
            <a:spLocks noGrp="1"/>
          </p:cNvSpPr>
          <p:nvPr>
            <p:ph idx="1"/>
          </p:nvPr>
        </p:nvSpPr>
        <p:spPr>
          <a:xfrm>
            <a:off x="457200" y="990600"/>
            <a:ext cx="5410200" cy="5638800"/>
          </a:xfrm>
        </p:spPr>
        <p:txBody>
          <a:bodyPr/>
          <a:lstStyle/>
          <a:p>
            <a:r>
              <a:rPr lang="en-US" b="1" u="sng" dirty="0" smtClean="0">
                <a:solidFill>
                  <a:srgbClr val="FF0000"/>
                </a:solidFill>
                <a:latin typeface="Goudy Old Style" panose="02020502050305020303" pitchFamily="18" charset="0"/>
              </a:rPr>
              <a:t>Peace Corps</a:t>
            </a:r>
            <a:r>
              <a:rPr lang="en-US" b="1" dirty="0" smtClean="0">
                <a:latin typeface="Goudy Old Style" panose="02020502050305020303" pitchFamily="18" charset="0"/>
              </a:rPr>
              <a:t>- </a:t>
            </a:r>
          </a:p>
          <a:p>
            <a:pPr lvl="1"/>
            <a:r>
              <a:rPr lang="en-US" dirty="0" smtClean="0">
                <a:latin typeface="Goudy Old Style" panose="02020502050305020303" pitchFamily="18" charset="0"/>
              </a:rPr>
              <a:t>A program of volunteer assistance to developing nations of Asia, Africa, and Latin America</a:t>
            </a:r>
          </a:p>
          <a:p>
            <a:pPr lvl="1"/>
            <a:r>
              <a:rPr lang="en-US" dirty="0" smtClean="0">
                <a:latin typeface="Goudy Old Style" panose="02020502050305020303" pitchFamily="18" charset="0"/>
              </a:rPr>
              <a:t>Known as ‘</a:t>
            </a:r>
            <a:r>
              <a:rPr lang="en-US" dirty="0" smtClean="0">
                <a:solidFill>
                  <a:srgbClr val="002060"/>
                </a:solidFill>
                <a:latin typeface="Goudy Old Style" panose="02020502050305020303" pitchFamily="18" charset="0"/>
              </a:rPr>
              <a:t>Kennedy’s Kiddie </a:t>
            </a:r>
            <a:r>
              <a:rPr lang="en-US" dirty="0" err="1" smtClean="0">
                <a:solidFill>
                  <a:srgbClr val="002060"/>
                </a:solidFill>
                <a:latin typeface="Goudy Old Style" panose="02020502050305020303" pitchFamily="18" charset="0"/>
              </a:rPr>
              <a:t>Korps</a:t>
            </a:r>
            <a:r>
              <a:rPr lang="en-US" dirty="0" smtClean="0">
                <a:latin typeface="Goudy Old Style" panose="02020502050305020303" pitchFamily="18" charset="0"/>
              </a:rPr>
              <a:t>’</a:t>
            </a:r>
          </a:p>
          <a:p>
            <a:pPr lvl="1"/>
            <a:r>
              <a:rPr lang="en-US" dirty="0" smtClean="0">
                <a:solidFill>
                  <a:srgbClr val="FF0000"/>
                </a:solidFill>
                <a:latin typeface="Goudy Old Style" panose="02020502050305020303" pitchFamily="18" charset="0"/>
              </a:rPr>
              <a:t>Volunteers worked as</a:t>
            </a:r>
            <a:r>
              <a:rPr lang="en-US" dirty="0" smtClean="0">
                <a:latin typeface="Goudy Old Style" panose="02020502050305020303" pitchFamily="18" charset="0"/>
              </a:rPr>
              <a:t>:</a:t>
            </a:r>
          </a:p>
          <a:p>
            <a:pPr lvl="2"/>
            <a:r>
              <a:rPr lang="en-US" dirty="0" smtClean="0">
                <a:latin typeface="Goudy Old Style" panose="02020502050305020303" pitchFamily="18" charset="0"/>
              </a:rPr>
              <a:t>Agricultural advisers</a:t>
            </a:r>
          </a:p>
          <a:p>
            <a:pPr lvl="2"/>
            <a:r>
              <a:rPr lang="en-US" dirty="0" smtClean="0">
                <a:latin typeface="Goudy Old Style" panose="02020502050305020303" pitchFamily="18" charset="0"/>
              </a:rPr>
              <a:t>Teachers</a:t>
            </a:r>
          </a:p>
          <a:p>
            <a:pPr lvl="2"/>
            <a:r>
              <a:rPr lang="en-US" dirty="0" smtClean="0">
                <a:latin typeface="Goudy Old Style" panose="02020502050305020303" pitchFamily="18" charset="0"/>
              </a:rPr>
              <a:t>Health aides</a:t>
            </a:r>
          </a:p>
          <a:p>
            <a:endParaRPr lang="en-US" b="1" dirty="0" smtClean="0">
              <a:latin typeface="Goudy Old Style" panose="02020502050305020303" pitchFamily="18" charset="0"/>
            </a:endParaRPr>
          </a:p>
          <a:p>
            <a:r>
              <a:rPr lang="en-US" b="1" u="sng" dirty="0" smtClean="0">
                <a:solidFill>
                  <a:srgbClr val="002060"/>
                </a:solidFill>
                <a:latin typeface="Goudy Old Style" panose="02020502050305020303" pitchFamily="18" charset="0"/>
              </a:rPr>
              <a:t>Alliance for Progress</a:t>
            </a:r>
            <a:r>
              <a:rPr lang="en-US" b="1" dirty="0" smtClean="0">
                <a:latin typeface="Goudy Old Style" panose="02020502050305020303" pitchFamily="18" charset="0"/>
              </a:rPr>
              <a:t>-</a:t>
            </a:r>
          </a:p>
          <a:p>
            <a:pPr lvl="1"/>
            <a:r>
              <a:rPr lang="en-US" dirty="0" smtClean="0">
                <a:latin typeface="Goudy Old Style" panose="02020502050305020303" pitchFamily="18" charset="0"/>
              </a:rPr>
              <a:t>Offered economic and technical assistance to Latin American countries</a:t>
            </a:r>
          </a:p>
          <a:p>
            <a:pPr lvl="1"/>
            <a:r>
              <a:rPr lang="en-US" dirty="0" smtClean="0">
                <a:solidFill>
                  <a:srgbClr val="FF0000"/>
                </a:solidFill>
                <a:latin typeface="Goudy Old Style" panose="02020502050305020303" pitchFamily="18" charset="0"/>
              </a:rPr>
              <a:t>Goal</a:t>
            </a:r>
            <a:r>
              <a:rPr lang="en-US" dirty="0" smtClean="0">
                <a:latin typeface="Goudy Old Style" panose="02020502050305020303" pitchFamily="18" charset="0"/>
              </a:rPr>
              <a:t>: To deter these countries from picking up Fidel Castro’s revolutionary ideas</a:t>
            </a:r>
          </a:p>
          <a:p>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62200"/>
            <a:ext cx="226695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43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u="sng" dirty="0" smtClean="0">
                <a:latin typeface="Goudy Old Style" panose="02020502050305020303" pitchFamily="18" charset="0"/>
                <a:cs typeface="Times New Roman" pitchFamily="18" charset="0"/>
              </a:rPr>
              <a:t>The Promise of Progress</a:t>
            </a:r>
            <a:endParaRPr lang="en-US" sz="4000" b="1" dirty="0">
              <a:latin typeface="Goudy Old Style" panose="02020502050305020303" pitchFamily="18" charset="0"/>
            </a:endParaRPr>
          </a:p>
        </p:txBody>
      </p:sp>
      <p:sp>
        <p:nvSpPr>
          <p:cNvPr id="3" name="Content Placeholder 2"/>
          <p:cNvSpPr>
            <a:spLocks noGrp="1"/>
          </p:cNvSpPr>
          <p:nvPr>
            <p:ph idx="1"/>
          </p:nvPr>
        </p:nvSpPr>
        <p:spPr>
          <a:xfrm>
            <a:off x="76200" y="1295400"/>
            <a:ext cx="6400800" cy="5334000"/>
          </a:xfrm>
        </p:spPr>
        <p:txBody>
          <a:bodyPr/>
          <a:lstStyle/>
          <a:p>
            <a:r>
              <a:rPr lang="en-US" sz="2000" dirty="0" smtClean="0">
                <a:latin typeface="Goudy Old Style" panose="02020502050305020303" pitchFamily="18" charset="0"/>
              </a:rPr>
              <a:t>April 12, 1961 – Soviet cosmonaut </a:t>
            </a:r>
            <a:r>
              <a:rPr lang="en-US" sz="2000" dirty="0" smtClean="0">
                <a:solidFill>
                  <a:srgbClr val="FF0000"/>
                </a:solidFill>
                <a:latin typeface="Goudy Old Style" panose="02020502050305020303" pitchFamily="18" charset="0"/>
              </a:rPr>
              <a:t>Yuri Gagarin </a:t>
            </a:r>
            <a:r>
              <a:rPr lang="en-US" sz="2000" dirty="0" smtClean="0">
                <a:latin typeface="Goudy Old Style" panose="02020502050305020303" pitchFamily="18" charset="0"/>
              </a:rPr>
              <a:t>becomes first human in space</a:t>
            </a:r>
          </a:p>
          <a:p>
            <a:pPr lvl="1"/>
            <a:r>
              <a:rPr lang="en-US" dirty="0" smtClean="0">
                <a:latin typeface="Goudy Old Style" panose="02020502050305020303" pitchFamily="18" charset="0"/>
              </a:rPr>
              <a:t>Kennedy vows to surpass the Soviets by sending an American to the moon</a:t>
            </a:r>
          </a:p>
          <a:p>
            <a:endParaRPr lang="en-US" sz="2000" b="1" u="sng" dirty="0" smtClean="0">
              <a:solidFill>
                <a:srgbClr val="002060"/>
              </a:solidFill>
              <a:latin typeface="Goudy Old Style" panose="02020502050305020303" pitchFamily="18" charset="0"/>
            </a:endParaRPr>
          </a:p>
          <a:p>
            <a:r>
              <a:rPr lang="en-US" sz="2000" b="1" u="sng" dirty="0" smtClean="0">
                <a:solidFill>
                  <a:srgbClr val="002060"/>
                </a:solidFill>
                <a:latin typeface="Goudy Old Style" panose="02020502050305020303" pitchFamily="18" charset="0"/>
              </a:rPr>
              <a:t>National Aeronautics and Space Administration (NASA)</a:t>
            </a:r>
            <a:r>
              <a:rPr lang="en-US" sz="2000" b="1" dirty="0" smtClean="0">
                <a:latin typeface="Goudy Old Style" panose="02020502050305020303" pitchFamily="18" charset="0"/>
              </a:rPr>
              <a:t>-</a:t>
            </a:r>
          </a:p>
          <a:p>
            <a:pPr lvl="1"/>
            <a:r>
              <a:rPr lang="en-US" dirty="0" smtClean="0">
                <a:latin typeface="Goudy Old Style" panose="02020502050305020303" pitchFamily="18" charset="0"/>
              </a:rPr>
              <a:t>Constructed facilities in Cape Canaveral, FL</a:t>
            </a:r>
          </a:p>
          <a:p>
            <a:pPr lvl="1"/>
            <a:r>
              <a:rPr lang="en-US" dirty="0" smtClean="0">
                <a:latin typeface="Goudy Old Style" panose="02020502050305020303" pitchFamily="18" charset="0"/>
              </a:rPr>
              <a:t>Mission Control Center in Houston, TX</a:t>
            </a:r>
          </a:p>
          <a:p>
            <a:pPr lvl="1"/>
            <a:r>
              <a:rPr lang="en-US" dirty="0" smtClean="0">
                <a:latin typeface="Goudy Old Style" panose="02020502050305020303" pitchFamily="18" charset="0"/>
              </a:rPr>
              <a:t>On July 20</a:t>
            </a:r>
            <a:r>
              <a:rPr lang="en-US" baseline="30000" dirty="0" smtClean="0">
                <a:latin typeface="Goudy Old Style" panose="02020502050305020303" pitchFamily="18" charset="0"/>
              </a:rPr>
              <a:t>th</a:t>
            </a:r>
            <a:r>
              <a:rPr lang="en-US" dirty="0" smtClean="0">
                <a:latin typeface="Goudy Old Style" panose="02020502050305020303" pitchFamily="18" charset="0"/>
              </a:rPr>
              <a:t>, 1969 the United States achieved Kennedy’s dream of landing a man on the moon</a:t>
            </a:r>
            <a:endParaRPr lang="en-US" sz="2000" dirty="0" smtClean="0">
              <a:latin typeface="Goudy Old Style" panose="02020502050305020303" pitchFamily="18" charset="0"/>
            </a:endParaRPr>
          </a:p>
          <a:p>
            <a:endParaRPr lang="en-US" sz="2000" dirty="0" smtClean="0">
              <a:solidFill>
                <a:srgbClr val="FF0000"/>
              </a:solidFill>
              <a:latin typeface="Goudy Old Style" panose="02020502050305020303" pitchFamily="18" charset="0"/>
            </a:endParaRPr>
          </a:p>
          <a:p>
            <a:r>
              <a:rPr lang="en-US" sz="2000" b="1" u="sng" dirty="0" smtClean="0">
                <a:solidFill>
                  <a:srgbClr val="FF0000"/>
                </a:solidFill>
                <a:latin typeface="Goudy Old Style" panose="02020502050305020303" pitchFamily="18" charset="0"/>
              </a:rPr>
              <a:t>Result of Space Program</a:t>
            </a:r>
            <a:r>
              <a:rPr lang="en-US" sz="2000" dirty="0" smtClean="0">
                <a:latin typeface="Goudy Old Style" panose="02020502050305020303" pitchFamily="18" charset="0"/>
              </a:rPr>
              <a:t>:</a:t>
            </a:r>
          </a:p>
          <a:p>
            <a:pPr lvl="1"/>
            <a:r>
              <a:rPr lang="en-US" dirty="0" smtClean="0">
                <a:latin typeface="Goudy Old Style" panose="02020502050305020303" pitchFamily="18" charset="0"/>
              </a:rPr>
              <a:t>Universities expanded science programs</a:t>
            </a:r>
          </a:p>
          <a:p>
            <a:pPr lvl="1"/>
            <a:r>
              <a:rPr lang="en-US" dirty="0" smtClean="0">
                <a:latin typeface="Goudy Old Style" panose="02020502050305020303" pitchFamily="18" charset="0"/>
              </a:rPr>
              <a:t>New industries and technologies to be used in business, industry, and producing consumer goods</a:t>
            </a:r>
            <a:endParaRPr lang="en-US" dirty="0">
              <a:latin typeface="Goudy Old Style" panose="02020502050305020303" pitchFamily="18" charset="0"/>
            </a:endParaRPr>
          </a:p>
        </p:txBody>
      </p:sp>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50" y="2286000"/>
            <a:ext cx="1716784"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555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fontAlgn="auto" hangingPunct="1">
              <a:spcAft>
                <a:spcPts val="0"/>
              </a:spcAft>
              <a:defRPr/>
            </a:pPr>
            <a:endParaRPr lang="en-US" altLang="en-US" smtClean="0"/>
          </a:p>
        </p:txBody>
      </p:sp>
      <p:sp>
        <p:nvSpPr>
          <p:cNvPr id="27651" name="Content Placeholder 2"/>
          <p:cNvSpPr>
            <a:spLocks noGrp="1"/>
          </p:cNvSpPr>
          <p:nvPr>
            <p:ph idx="1"/>
          </p:nvPr>
        </p:nvSpPr>
        <p:spPr/>
        <p:txBody>
          <a:bodyPr/>
          <a:lstStyle/>
          <a:p>
            <a:pPr eaLnBrk="1" hangingPunct="1"/>
            <a:endParaRPr lang="en-US" altLang="en-US" smtClean="0"/>
          </a:p>
        </p:txBody>
      </p:sp>
      <p:pic>
        <p:nvPicPr>
          <p:cNvPr id="4" name="Picture 5" descr="http://blogs.ancestry.com/circle/wp-content/uploads/2006/07/Moon%20landing.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3767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u="sng" dirty="0" smtClean="0">
                <a:latin typeface="Goudy Old Style" panose="02020502050305020303" pitchFamily="18" charset="0"/>
                <a:cs typeface="Times New Roman" pitchFamily="18" charset="0"/>
              </a:rPr>
              <a:t>The Tragedy in Dallas</a:t>
            </a:r>
            <a:endParaRPr lang="en-US" sz="4000" dirty="0">
              <a:latin typeface="Goudy Old Style" panose="02020502050305020303" pitchFamily="18" charset="0"/>
            </a:endParaRPr>
          </a:p>
        </p:txBody>
      </p:sp>
      <p:sp>
        <p:nvSpPr>
          <p:cNvPr id="3" name="Content Placeholder 2"/>
          <p:cNvSpPr>
            <a:spLocks noGrp="1"/>
          </p:cNvSpPr>
          <p:nvPr>
            <p:ph idx="1"/>
          </p:nvPr>
        </p:nvSpPr>
        <p:spPr>
          <a:xfrm>
            <a:off x="152400" y="1600200"/>
            <a:ext cx="5638800" cy="5105400"/>
          </a:xfrm>
        </p:spPr>
        <p:txBody>
          <a:bodyPr/>
          <a:lstStyle/>
          <a:p>
            <a:r>
              <a:rPr lang="en-US" dirty="0" smtClean="0">
                <a:latin typeface="Goudy Old Style" panose="02020502050305020303" pitchFamily="18" charset="0"/>
              </a:rPr>
              <a:t>Kennedy traveled to </a:t>
            </a:r>
            <a:r>
              <a:rPr lang="en-US" dirty="0" smtClean="0">
                <a:solidFill>
                  <a:srgbClr val="FF0000"/>
                </a:solidFill>
                <a:latin typeface="Goudy Old Style" panose="02020502050305020303" pitchFamily="18" charset="0"/>
              </a:rPr>
              <a:t>Dallas</a:t>
            </a:r>
            <a:r>
              <a:rPr lang="en-US" dirty="0" smtClean="0">
                <a:latin typeface="Goudy Old Style" panose="02020502050305020303" pitchFamily="18" charset="0"/>
              </a:rPr>
              <a:t>,</a:t>
            </a:r>
            <a:r>
              <a:rPr lang="en-US" dirty="0" smtClean="0">
                <a:solidFill>
                  <a:srgbClr val="FF0000"/>
                </a:solidFill>
                <a:latin typeface="Goudy Old Style" panose="02020502050305020303" pitchFamily="18" charset="0"/>
              </a:rPr>
              <a:t> Texas </a:t>
            </a:r>
            <a:r>
              <a:rPr lang="en-US" dirty="0" smtClean="0">
                <a:latin typeface="Goudy Old Style" panose="02020502050305020303" pitchFamily="18" charset="0"/>
              </a:rPr>
              <a:t>on November 22, 1963 to mend problems in state’s Democratic party and begin his campaign for re-election</a:t>
            </a:r>
          </a:p>
          <a:p>
            <a:endParaRPr lang="en-US" dirty="0" smtClean="0">
              <a:latin typeface="Goudy Old Style" panose="02020502050305020303" pitchFamily="18" charset="0"/>
            </a:endParaRPr>
          </a:p>
          <a:p>
            <a:r>
              <a:rPr lang="en-US" dirty="0" smtClean="0">
                <a:latin typeface="Goudy Old Style" panose="02020502050305020303" pitchFamily="18" charset="0"/>
              </a:rPr>
              <a:t>Kennedy traveled through Dallas in an open-air limousine with Texas </a:t>
            </a:r>
            <a:r>
              <a:rPr lang="en-US" dirty="0" smtClean="0">
                <a:solidFill>
                  <a:srgbClr val="002060"/>
                </a:solidFill>
                <a:latin typeface="Goudy Old Style" panose="02020502050305020303" pitchFamily="18" charset="0"/>
              </a:rPr>
              <a:t>Governor John </a:t>
            </a:r>
            <a:r>
              <a:rPr lang="en-US" dirty="0" err="1" smtClean="0">
                <a:solidFill>
                  <a:srgbClr val="002060"/>
                </a:solidFill>
                <a:latin typeface="Goudy Old Style" panose="02020502050305020303" pitchFamily="18" charset="0"/>
              </a:rPr>
              <a:t>Connally</a:t>
            </a:r>
            <a:r>
              <a:rPr lang="en-US" dirty="0" smtClean="0">
                <a:latin typeface="Goudy Old Style" panose="02020502050305020303" pitchFamily="18" charset="0"/>
              </a:rPr>
              <a:t> and his wife </a:t>
            </a:r>
          </a:p>
          <a:p>
            <a:endParaRPr lang="en-US" dirty="0" smtClean="0">
              <a:latin typeface="Goudy Old Style" panose="02020502050305020303" pitchFamily="18" charset="0"/>
            </a:endParaRPr>
          </a:p>
          <a:p>
            <a:r>
              <a:rPr lang="en-US" dirty="0" smtClean="0">
                <a:latin typeface="Goudy Old Style" panose="02020502050305020303" pitchFamily="18" charset="0"/>
              </a:rPr>
              <a:t>Shortly after noon Kennedy was shot and killed as they turned into </a:t>
            </a:r>
            <a:r>
              <a:rPr lang="en-US" dirty="0" err="1" smtClean="0">
                <a:solidFill>
                  <a:srgbClr val="FF0000"/>
                </a:solidFill>
                <a:latin typeface="Goudy Old Style" panose="02020502050305020303" pitchFamily="18" charset="0"/>
              </a:rPr>
              <a:t>Dealey</a:t>
            </a:r>
            <a:r>
              <a:rPr lang="en-US" dirty="0" smtClean="0">
                <a:solidFill>
                  <a:srgbClr val="FF0000"/>
                </a:solidFill>
                <a:latin typeface="Goudy Old Style" panose="02020502050305020303" pitchFamily="18" charset="0"/>
              </a:rPr>
              <a:t> Plaza </a:t>
            </a:r>
            <a:r>
              <a:rPr lang="en-US" dirty="0" smtClean="0">
                <a:latin typeface="Goudy Old Style" panose="02020502050305020303" pitchFamily="18" charset="0"/>
              </a:rPr>
              <a:t>by </a:t>
            </a:r>
            <a:r>
              <a:rPr lang="en-US" dirty="0" smtClean="0">
                <a:solidFill>
                  <a:srgbClr val="002060"/>
                </a:solidFill>
                <a:latin typeface="Goudy Old Style" panose="02020502050305020303" pitchFamily="18" charset="0"/>
              </a:rPr>
              <a:t>Lee Harvey Oswald</a:t>
            </a:r>
            <a:r>
              <a:rPr lang="en-US" dirty="0" smtClean="0">
                <a:latin typeface="Goudy Old Style" panose="02020502050305020303" pitchFamily="18" charset="0"/>
              </a:rPr>
              <a:t> who shot the President from the sixth floor window of the Texas </a:t>
            </a:r>
            <a:r>
              <a:rPr lang="en-US" dirty="0" smtClean="0">
                <a:latin typeface="Goudy Old Style" panose="02020502050305020303" pitchFamily="18" charset="0"/>
              </a:rPr>
              <a:t>School Book Depository</a:t>
            </a:r>
            <a:endParaRPr lang="en-US" dirty="0">
              <a:latin typeface="Goudy Old Style" panose="02020502050305020303" pitchFamily="18" charset="0"/>
            </a:endParaRPr>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823072"/>
            <a:ext cx="2372173"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532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02266" cy="678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27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fontAlgn="auto" hangingPunct="1">
              <a:spcAft>
                <a:spcPts val="0"/>
              </a:spcAft>
              <a:defRPr/>
            </a:pPr>
            <a:endParaRPr lang="en-US" altLang="en-US" smtClean="0"/>
          </a:p>
        </p:txBody>
      </p:sp>
      <p:sp>
        <p:nvSpPr>
          <p:cNvPr id="29699" name="Rectangle 3"/>
          <p:cNvSpPr>
            <a:spLocks noGrp="1"/>
          </p:cNvSpPr>
          <p:nvPr>
            <p:ph idx="1"/>
          </p:nvPr>
        </p:nvSpPr>
        <p:spPr/>
        <p:txBody>
          <a:bodyPr/>
          <a:lstStyle/>
          <a:p>
            <a:pPr eaLnBrk="1" hangingPunct="1"/>
            <a:endParaRPr lang="en-US" altLang="en-US" smtClean="0"/>
          </a:p>
        </p:txBody>
      </p:sp>
      <p:pic>
        <p:nvPicPr>
          <p:cNvPr id="29700" name="Picture 5" descr="bogu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178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idx="1"/>
          </p:nvPr>
        </p:nvSpPr>
        <p:spPr>
          <a:xfrm>
            <a:off x="381000" y="304800"/>
            <a:ext cx="8229600" cy="838200"/>
          </a:xfrm>
        </p:spPr>
        <p:txBody>
          <a:bodyPr/>
          <a:lstStyle/>
          <a:p>
            <a:pPr algn="ctr" eaLnBrk="1" hangingPunct="1">
              <a:buFont typeface="Arial" charset="0"/>
              <a:buNone/>
            </a:pPr>
            <a:r>
              <a:rPr lang="en-US" altLang="en-US" sz="4400" b="1" dirty="0" smtClean="0">
                <a:latin typeface="Times New Roman" pitchFamily="18" charset="0"/>
              </a:rPr>
              <a:t>  </a:t>
            </a:r>
            <a:r>
              <a:rPr lang="en-US" altLang="en-US" sz="4400" b="1" u="sng" dirty="0" smtClean="0">
                <a:solidFill>
                  <a:schemeClr val="accent2">
                    <a:lumMod val="75000"/>
                  </a:schemeClr>
                </a:solidFill>
                <a:latin typeface="Goudy Old Style" panose="02020502050305020303" pitchFamily="18" charset="0"/>
              </a:rPr>
              <a:t>Magic Bullet Theory</a:t>
            </a:r>
          </a:p>
        </p:txBody>
      </p:sp>
      <p:pic>
        <p:nvPicPr>
          <p:cNvPr id="30723" name="Picture 5" descr="magic-bullet-theory-200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Exf2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05000"/>
            <a:ext cx="39893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8"/>
          <p:cNvSpPr txBox="1">
            <a:spLocks noChangeArrowheads="1"/>
          </p:cNvSpPr>
          <p:nvPr/>
        </p:nvSpPr>
        <p:spPr bwMode="auto">
          <a:xfrm>
            <a:off x="533400" y="5715000"/>
            <a:ext cx="3276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0BD0D9"/>
              </a:buClr>
              <a:buFont typeface="Arial" charset="0"/>
              <a:buChar char="•"/>
              <a:defRPr>
                <a:solidFill>
                  <a:schemeClr val="tx1"/>
                </a:solidFill>
                <a:latin typeface="Calibri" pitchFamily="34" charset="0"/>
              </a:defRPr>
            </a:lvl3pPr>
            <a:lvl4pPr marL="1600200" indent="-228600" eaLnBrk="0" hangingPunct="0">
              <a:spcBef>
                <a:spcPct val="20000"/>
              </a:spcBef>
              <a:buClr>
                <a:srgbClr val="10CF9B"/>
              </a:buClr>
              <a:buFont typeface="Arial" charset="0"/>
              <a:buChar char="•"/>
              <a:defRPr sz="1600">
                <a:solidFill>
                  <a:schemeClr val="tx1"/>
                </a:solidFill>
                <a:latin typeface="Calibri" pitchFamily="34" charset="0"/>
              </a:defRPr>
            </a:lvl4pPr>
            <a:lvl5pPr marL="2057400" indent="-228600" eaLnBrk="0" hangingPunct="0">
              <a:spcBef>
                <a:spcPct val="20000"/>
              </a:spcBef>
              <a:buClr>
                <a:srgbClr val="7CCA62"/>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7CCA62"/>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7CCA62"/>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7CCA62"/>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7CCA62"/>
              </a:buClr>
              <a:buFont typeface="Arial" charset="0"/>
              <a:buChar char="•"/>
              <a:defRPr sz="1400">
                <a:solidFill>
                  <a:schemeClr val="tx1"/>
                </a:solidFill>
                <a:latin typeface="Calibri" pitchFamily="34" charset="0"/>
              </a:defRPr>
            </a:lvl9pPr>
          </a:lstStyle>
          <a:p>
            <a:pPr eaLnBrk="1" hangingPunct="1">
              <a:spcBef>
                <a:spcPct val="50000"/>
              </a:spcBef>
              <a:buClrTx/>
              <a:buFontTx/>
              <a:buNone/>
            </a:pPr>
            <a:r>
              <a:rPr lang="en-US" altLang="en-US" sz="2800" dirty="0">
                <a:solidFill>
                  <a:schemeClr val="accent2">
                    <a:lumMod val="75000"/>
                  </a:schemeClr>
                </a:solidFill>
                <a:latin typeface="Times New Roman" pitchFamily="18" charset="0"/>
              </a:rPr>
              <a:t>What it looks like</a:t>
            </a:r>
          </a:p>
        </p:txBody>
      </p:sp>
      <p:sp>
        <p:nvSpPr>
          <p:cNvPr id="30726" name="Text Box 9"/>
          <p:cNvSpPr txBox="1">
            <a:spLocks noChangeArrowheads="1"/>
          </p:cNvSpPr>
          <p:nvPr/>
        </p:nvSpPr>
        <p:spPr bwMode="auto">
          <a:xfrm>
            <a:off x="4572000" y="5715000"/>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0BD0D9"/>
              </a:buClr>
              <a:buFont typeface="Arial" charset="0"/>
              <a:buChar char="•"/>
              <a:defRPr>
                <a:solidFill>
                  <a:schemeClr val="tx1"/>
                </a:solidFill>
                <a:latin typeface="Calibri" pitchFamily="34" charset="0"/>
              </a:defRPr>
            </a:lvl3pPr>
            <a:lvl4pPr marL="1600200" indent="-228600" eaLnBrk="0" hangingPunct="0">
              <a:spcBef>
                <a:spcPct val="20000"/>
              </a:spcBef>
              <a:buClr>
                <a:srgbClr val="10CF9B"/>
              </a:buClr>
              <a:buFont typeface="Arial" charset="0"/>
              <a:buChar char="•"/>
              <a:defRPr sz="1600">
                <a:solidFill>
                  <a:schemeClr val="tx1"/>
                </a:solidFill>
                <a:latin typeface="Calibri" pitchFamily="34" charset="0"/>
              </a:defRPr>
            </a:lvl4pPr>
            <a:lvl5pPr marL="2057400" indent="-228600" eaLnBrk="0" hangingPunct="0">
              <a:spcBef>
                <a:spcPct val="20000"/>
              </a:spcBef>
              <a:buClr>
                <a:srgbClr val="7CCA62"/>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7CCA62"/>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7CCA62"/>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7CCA62"/>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7CCA62"/>
              </a:buClr>
              <a:buFont typeface="Arial" charset="0"/>
              <a:buChar char="•"/>
              <a:defRPr sz="1400">
                <a:solidFill>
                  <a:schemeClr val="tx1"/>
                </a:solidFill>
                <a:latin typeface="Calibri" pitchFamily="34" charset="0"/>
              </a:defRPr>
            </a:lvl9pPr>
          </a:lstStyle>
          <a:p>
            <a:pPr algn="ctr" eaLnBrk="1" hangingPunct="1">
              <a:spcBef>
                <a:spcPct val="50000"/>
              </a:spcBef>
              <a:buClrTx/>
              <a:buFontTx/>
              <a:buNone/>
            </a:pPr>
            <a:r>
              <a:rPr lang="en-US" altLang="en-US" sz="2400" dirty="0">
                <a:solidFill>
                  <a:schemeClr val="accent2">
                    <a:lumMod val="75000"/>
                  </a:schemeClr>
                </a:solidFill>
                <a:latin typeface="Times New Roman" pitchFamily="18" charset="0"/>
              </a:rPr>
              <a:t>What it should look like</a:t>
            </a:r>
          </a:p>
        </p:txBody>
      </p:sp>
    </p:spTree>
    <p:extLst>
      <p:ext uri="{BB962C8B-B14F-4D97-AF65-F5344CB8AC3E}">
        <p14:creationId xmlns:p14="http://schemas.microsoft.com/office/powerpoint/2010/main" val="4048182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533</Words>
  <Application>Microsoft Office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  Chapter 20-Section 2-                       The New Frontier   </vt:lpstr>
      <vt:lpstr>The Promise of Progress</vt:lpstr>
      <vt:lpstr>The Promise of Progress</vt:lpstr>
      <vt:lpstr>The Promise of Progress</vt:lpstr>
      <vt:lpstr>PowerPoint Presentation</vt:lpstr>
      <vt:lpstr>The Tragedy in Dallas</vt:lpstr>
      <vt:lpstr>PowerPoint Presentation</vt:lpstr>
      <vt:lpstr>PowerPoint Presentation</vt:lpstr>
      <vt:lpstr>PowerPoint Presentation</vt:lpstr>
      <vt:lpstr>Kennedy’s Autopsy Report</vt:lpstr>
      <vt:lpstr>Kennedy’s Autopsy Photos </vt:lpstr>
      <vt:lpstr>The Tragedy in Dallas</vt:lpstr>
      <vt:lpstr>The Tragedy in Dallas</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20-Section 2-                       The New Frontier   </dc:title>
  <dc:creator>Windows User</dc:creator>
  <cp:lastModifiedBy>Windows User</cp:lastModifiedBy>
  <cp:revision>1</cp:revision>
  <dcterms:created xsi:type="dcterms:W3CDTF">2018-05-07T13:24:43Z</dcterms:created>
  <dcterms:modified xsi:type="dcterms:W3CDTF">2018-05-07T13:26:05Z</dcterms:modified>
</cp:coreProperties>
</file>