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7"/>
  </p:handoutMasterIdLst>
  <p:sldIdLst>
    <p:sldId id="267" r:id="rId2"/>
    <p:sldId id="258" r:id="rId3"/>
    <p:sldId id="264" r:id="rId4"/>
    <p:sldId id="263" r:id="rId5"/>
    <p:sldId id="257" r:id="rId6"/>
    <p:sldId id="259" r:id="rId7"/>
    <p:sldId id="260" r:id="rId8"/>
    <p:sldId id="261" r:id="rId9"/>
    <p:sldId id="262" r:id="rId10"/>
    <p:sldId id="279" r:id="rId11"/>
    <p:sldId id="269" r:id="rId12"/>
    <p:sldId id="270" r:id="rId13"/>
    <p:sldId id="271" r:id="rId14"/>
    <p:sldId id="272" r:id="rId15"/>
    <p:sldId id="273" r:id="rId16"/>
    <p:sldId id="274" r:id="rId17"/>
    <p:sldId id="275" r:id="rId18"/>
    <p:sldId id="276" r:id="rId19"/>
    <p:sldId id="277" r:id="rId20"/>
    <p:sldId id="278"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266"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4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11BC7DF-EF5B-469C-88A6-680EFC64BED9}" type="datetimeFigureOut">
              <a:rPr lang="en-US" smtClean="0"/>
              <a:t>12/5/2018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789395-382C-4528-8DF9-3A977AF4EDC2}" type="slidenum">
              <a:rPr lang="en-US" smtClean="0"/>
              <a:t>‹#›</a:t>
            </a:fld>
            <a:endParaRPr lang="en-US"/>
          </a:p>
        </p:txBody>
      </p:sp>
    </p:spTree>
    <p:extLst>
      <p:ext uri="{BB962C8B-B14F-4D97-AF65-F5344CB8AC3E}">
        <p14:creationId xmlns:p14="http://schemas.microsoft.com/office/powerpoint/2010/main" val="37168398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A7A19146-7469-4EF1-8CFF-26C677B62CD6}" type="datetimeFigureOut">
              <a:rPr lang="en-US" smtClean="0"/>
              <a:pPr/>
              <a:t>12/5/2018</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C56FB5C-948B-44D1-9717-1F04459A4432}"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19146-7469-4EF1-8CFF-26C677B62CD6}"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6FB5C-948B-44D1-9717-1F04459A44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A19146-7469-4EF1-8CFF-26C677B62CD6}"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C56FB5C-948B-44D1-9717-1F04459A443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10A7435E-D54F-4CE3-B8CF-719A859FEBC8}" type="datetimeFigureOut">
              <a:rPr lang="en-US"/>
              <a:pPr>
                <a:defRPr/>
              </a:pPr>
              <a:t>12/5/2018</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638A426-0F2A-4367-9CE7-7ED7E816538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4066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A19146-7469-4EF1-8CFF-26C677B62CD6}"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6FB5C-948B-44D1-9717-1F04459A4432}"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A7A19146-7469-4EF1-8CFF-26C677B62CD6}" type="datetimeFigureOut">
              <a:rPr lang="en-US" smtClean="0"/>
              <a:pPr/>
              <a:t>12/5/2018</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C56FB5C-948B-44D1-9717-1F04459A4432}"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A19146-7469-4EF1-8CFF-26C677B62CD6}" type="datetimeFigureOut">
              <a:rPr lang="en-US" smtClean="0"/>
              <a:pPr/>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6FB5C-948B-44D1-9717-1F04459A4432}"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A19146-7469-4EF1-8CFF-26C677B62CD6}" type="datetimeFigureOut">
              <a:rPr lang="en-US" smtClean="0"/>
              <a:pPr/>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6FB5C-948B-44D1-9717-1F04459A4432}"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A19146-7469-4EF1-8CFF-26C677B62CD6}" type="datetimeFigureOut">
              <a:rPr lang="en-US" smtClean="0"/>
              <a:pPr/>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6FB5C-948B-44D1-9717-1F04459A4432}"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7A19146-7469-4EF1-8CFF-26C677B62CD6}" type="datetimeFigureOut">
              <a:rPr lang="en-US" smtClean="0"/>
              <a:pPr/>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6FB5C-948B-44D1-9717-1F04459A44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19146-7469-4EF1-8CFF-26C677B62CD6}" type="datetimeFigureOut">
              <a:rPr lang="en-US" smtClean="0"/>
              <a:pPr/>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C56FB5C-948B-44D1-9717-1F04459A4432}"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19146-7469-4EF1-8CFF-26C677B62CD6}" type="datetimeFigureOut">
              <a:rPr lang="en-US" smtClean="0"/>
              <a:pPr/>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6FB5C-948B-44D1-9717-1F04459A4432}"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A7A19146-7469-4EF1-8CFF-26C677B62CD6}" type="datetimeFigureOut">
              <a:rPr lang="en-US" smtClean="0"/>
              <a:pPr/>
              <a:t>12/5/2018</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C56FB5C-948B-44D1-9717-1F04459A44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2052960"/>
            <a:ext cx="2057400" cy="1828800"/>
          </a:xfrm>
        </p:spPr>
        <p:txBody>
          <a:bodyPr>
            <a:normAutofit/>
          </a:bodyPr>
          <a:lstStyle/>
          <a:p>
            <a:r>
              <a:rPr lang="en-US" sz="4000" dirty="0" smtClean="0">
                <a:latin typeface="Goudy Old Style" panose="02020502050305020303" pitchFamily="18" charset="0"/>
              </a:rPr>
              <a:t>Chapter 11</a:t>
            </a:r>
            <a:endParaRPr lang="en-US" sz="4000" dirty="0">
              <a:latin typeface="Goudy Old Style" panose="02020502050305020303" pitchFamily="18" charset="0"/>
            </a:endParaRPr>
          </a:p>
        </p:txBody>
      </p:sp>
      <p:sp>
        <p:nvSpPr>
          <p:cNvPr id="3" name="Title 2"/>
          <p:cNvSpPr>
            <a:spLocks noGrp="1"/>
          </p:cNvSpPr>
          <p:nvPr>
            <p:ph type="title"/>
          </p:nvPr>
        </p:nvSpPr>
        <p:spPr/>
        <p:txBody>
          <a:bodyPr/>
          <a:lstStyle/>
          <a:p>
            <a:r>
              <a:rPr lang="en-US" sz="6000" dirty="0" smtClean="0">
                <a:latin typeface="Goudy Old Style" panose="02020502050305020303" pitchFamily="18" charset="0"/>
              </a:rPr>
              <a:t>The Power of Congress</a:t>
            </a:r>
            <a:endParaRPr lang="en-US" sz="6000" dirty="0">
              <a:latin typeface="Goudy Old Style" panose="02020502050305020303" pitchFamily="18" charset="0"/>
            </a:endParaRPr>
          </a:p>
        </p:txBody>
      </p:sp>
    </p:spTree>
    <p:extLst>
      <p:ext uri="{BB962C8B-B14F-4D97-AF65-F5344CB8AC3E}">
        <p14:creationId xmlns:p14="http://schemas.microsoft.com/office/powerpoint/2010/main" val="219338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solidFill>
                  <a:schemeClr val="bg1"/>
                </a:solidFill>
                <a:latin typeface="Goudy Old Style" panose="02020502050305020303" pitchFamily="18" charset="0"/>
              </a:rPr>
              <a:t>Chapter </a:t>
            </a:r>
            <a:r>
              <a:rPr lang="en-US" dirty="0" smtClean="0">
                <a:solidFill>
                  <a:schemeClr val="bg1"/>
                </a:solidFill>
                <a:latin typeface="Goudy Old Style" panose="02020502050305020303" pitchFamily="18" charset="0"/>
              </a:rPr>
              <a:t>11-Section 2</a:t>
            </a:r>
            <a:endParaRPr lang="en-US" dirty="0"/>
          </a:p>
        </p:txBody>
      </p:sp>
      <p:sp>
        <p:nvSpPr>
          <p:cNvPr id="3" name="Title 2"/>
          <p:cNvSpPr>
            <a:spLocks noGrp="1"/>
          </p:cNvSpPr>
          <p:nvPr>
            <p:ph type="title"/>
          </p:nvPr>
        </p:nvSpPr>
        <p:spPr/>
        <p:txBody>
          <a:bodyPr/>
          <a:lstStyle/>
          <a:p>
            <a:r>
              <a:rPr lang="en-US" dirty="0">
                <a:latin typeface="Goudy Old Style" panose="02020502050305020303" pitchFamily="18" charset="0"/>
              </a:rPr>
              <a:t>The Other Expressed Powers</a:t>
            </a:r>
            <a:endParaRPr lang="en-US" dirty="0"/>
          </a:p>
        </p:txBody>
      </p:sp>
    </p:spTree>
    <p:extLst>
      <p:ext uri="{BB962C8B-B14F-4D97-AF65-F5344CB8AC3E}">
        <p14:creationId xmlns:p14="http://schemas.microsoft.com/office/powerpoint/2010/main" val="2441817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a:latin typeface="Goudy Old Style" panose="02020502050305020303" pitchFamily="18" charset="0"/>
                <a:cs typeface="Times New Roman" panose="02020603050405020304" pitchFamily="18" charset="0"/>
              </a:rPr>
              <a:t>Foreign </a:t>
            </a:r>
            <a:r>
              <a:rPr lang="en-US" altLang="en-US" b="1" u="sng" dirty="0" smtClean="0">
                <a:latin typeface="Goudy Old Style" panose="02020502050305020303" pitchFamily="18" charset="0"/>
                <a:cs typeface="Times New Roman" panose="02020603050405020304" pitchFamily="18" charset="0"/>
              </a:rPr>
              <a:t>Relations</a:t>
            </a:r>
            <a:endParaRPr lang="en-US" b="1" u="sng" dirty="0">
              <a:latin typeface="Goudy Old Style" panose="02020502050305020303" pitchFamily="18" charset="0"/>
              <a:cs typeface="Times New Roman" panose="02020603050405020304" pitchFamily="18" charset="0"/>
            </a:endParaRPr>
          </a:p>
        </p:txBody>
      </p:sp>
      <p:sp>
        <p:nvSpPr>
          <p:cNvPr id="3" name="Content Placeholder 2"/>
          <p:cNvSpPr>
            <a:spLocks noGrp="1"/>
          </p:cNvSpPr>
          <p:nvPr>
            <p:ph idx="1"/>
          </p:nvPr>
        </p:nvSpPr>
        <p:spPr>
          <a:xfrm>
            <a:off x="228600" y="1676400"/>
            <a:ext cx="6781800" cy="5062729"/>
          </a:xfrm>
        </p:spPr>
        <p:txBody>
          <a:bodyPr>
            <a:normAutofit lnSpcReduction="10000"/>
          </a:bodyPr>
          <a:lstStyle/>
          <a:p>
            <a:pPr eaLnBrk="1" hangingPunct="1">
              <a:lnSpc>
                <a:spcPct val="90000"/>
              </a:lnSpc>
            </a:pPr>
            <a:r>
              <a:rPr lang="en-US" altLang="en-US" sz="2200" b="1" u="sng" dirty="0">
                <a:solidFill>
                  <a:schemeClr val="accent6">
                    <a:lumMod val="50000"/>
                  </a:schemeClr>
                </a:solidFill>
                <a:latin typeface="Goudy Old Style" panose="02020502050305020303" pitchFamily="18" charset="0"/>
                <a:cs typeface="Times New Roman" panose="02020603050405020304" pitchFamily="18" charset="0"/>
              </a:rPr>
              <a:t>Foreign Relations </a:t>
            </a:r>
            <a:r>
              <a:rPr lang="en-US" altLang="en-US" sz="2200" b="1" u="sng" dirty="0" smtClean="0">
                <a:solidFill>
                  <a:schemeClr val="accent6">
                    <a:lumMod val="50000"/>
                  </a:schemeClr>
                </a:solidFill>
                <a:latin typeface="Goudy Old Style" panose="02020502050305020303" pitchFamily="18" charset="0"/>
                <a:cs typeface="Times New Roman" panose="02020603050405020304" pitchFamily="18" charset="0"/>
              </a:rPr>
              <a:t>Powers</a:t>
            </a:r>
            <a:r>
              <a:rPr lang="en-US" altLang="en-US" sz="2200" b="1" dirty="0" smtClean="0">
                <a:solidFill>
                  <a:schemeClr val="accent6">
                    <a:lumMod val="50000"/>
                  </a:schemeClr>
                </a:solidFill>
                <a:latin typeface="Goudy Old Style" panose="02020502050305020303" pitchFamily="18" charset="0"/>
                <a:cs typeface="Times New Roman" panose="02020603050405020304" pitchFamily="18" charset="0"/>
              </a:rPr>
              <a:t>-</a:t>
            </a:r>
            <a:endParaRPr lang="en-US" altLang="en-US" sz="2200" b="1" dirty="0">
              <a:solidFill>
                <a:schemeClr val="accent6">
                  <a:lumMod val="50000"/>
                </a:schemeClr>
              </a:solidFill>
              <a:latin typeface="Goudy Old Style" panose="02020502050305020303" pitchFamily="18" charset="0"/>
              <a:cs typeface="Times New Roman" panose="02020603050405020304" pitchFamily="18" charset="0"/>
            </a:endParaRPr>
          </a:p>
          <a:p>
            <a:pPr lvl="1" eaLnBrk="1" hangingPunct="1">
              <a:lnSpc>
                <a:spcPct val="90000"/>
              </a:lnSpc>
            </a:pPr>
            <a:r>
              <a:rPr lang="en-US" altLang="en-US" sz="2200" dirty="0">
                <a:latin typeface="Goudy Old Style" panose="02020502050305020303" pitchFamily="18" charset="0"/>
                <a:cs typeface="Times New Roman" panose="02020603050405020304" pitchFamily="18" charset="0"/>
              </a:rPr>
              <a:t>Congress has the power to deal with foreign states and shares these powers with the President</a:t>
            </a:r>
            <a:r>
              <a:rPr lang="en-US" altLang="en-US" sz="2200" dirty="0" smtClean="0">
                <a:latin typeface="Goudy Old Style" panose="02020502050305020303" pitchFamily="18" charset="0"/>
                <a:cs typeface="Times New Roman" panose="02020603050405020304" pitchFamily="18" charset="0"/>
              </a:rPr>
              <a:t>.</a:t>
            </a:r>
          </a:p>
          <a:p>
            <a:pPr lvl="2" eaLnBrk="1" hangingPunct="1">
              <a:lnSpc>
                <a:spcPct val="90000"/>
              </a:lnSpc>
            </a:pPr>
            <a:r>
              <a:rPr lang="en-US" altLang="en-US" sz="2200" dirty="0" smtClean="0">
                <a:latin typeface="Goudy Old Style" panose="02020502050305020303" pitchFamily="18" charset="0"/>
                <a:cs typeface="Times New Roman" panose="02020603050405020304" pitchFamily="18" charset="0"/>
              </a:rPr>
              <a:t>The Constitution gives the President primary responsibility over the conduct of America foreign policy </a:t>
            </a:r>
          </a:p>
          <a:p>
            <a:pPr>
              <a:lnSpc>
                <a:spcPct val="90000"/>
              </a:lnSpc>
            </a:pPr>
            <a:endParaRPr lang="en-US" altLang="en-US" sz="2400" dirty="0" smtClean="0">
              <a:latin typeface="Goudy Old Style" panose="02020502050305020303" pitchFamily="18" charset="0"/>
              <a:cs typeface="Times New Roman" panose="02020603050405020304" pitchFamily="18" charset="0"/>
            </a:endParaRPr>
          </a:p>
          <a:p>
            <a:pPr>
              <a:lnSpc>
                <a:spcPct val="90000"/>
              </a:lnSpc>
            </a:pPr>
            <a:r>
              <a:rPr lang="en-US" altLang="en-US" sz="2400" u="sng" dirty="0" smtClean="0">
                <a:solidFill>
                  <a:srgbClr val="FF0000"/>
                </a:solidFill>
                <a:latin typeface="Goudy Old Style" panose="02020502050305020303" pitchFamily="18" charset="0"/>
                <a:cs typeface="Times New Roman" panose="02020603050405020304" pitchFamily="18" charset="0"/>
              </a:rPr>
              <a:t>Congress has two sources of authority when it comes to foreign affairs</a:t>
            </a:r>
            <a:r>
              <a:rPr lang="en-US" altLang="en-US" sz="2400" dirty="0" smtClean="0">
                <a:solidFill>
                  <a:srgbClr val="FF0000"/>
                </a:solidFill>
                <a:latin typeface="Goudy Old Style" panose="02020502050305020303" pitchFamily="18" charset="0"/>
                <a:cs typeface="Times New Roman" panose="02020603050405020304" pitchFamily="18" charset="0"/>
              </a:rPr>
              <a:t>-</a:t>
            </a:r>
            <a:endParaRPr lang="en-US" altLang="en-US" sz="2400" u="sng" dirty="0" smtClean="0">
              <a:solidFill>
                <a:srgbClr val="FF0000"/>
              </a:solidFill>
              <a:latin typeface="Goudy Old Style" panose="02020502050305020303" pitchFamily="18" charset="0"/>
              <a:cs typeface="Times New Roman" panose="02020603050405020304" pitchFamily="18" charset="0"/>
            </a:endParaRPr>
          </a:p>
          <a:p>
            <a:pPr lvl="2" eaLnBrk="1" hangingPunct="1">
              <a:lnSpc>
                <a:spcPct val="90000"/>
              </a:lnSpc>
            </a:pPr>
            <a:r>
              <a:rPr lang="en-US" altLang="en-US" sz="2200" dirty="0" smtClean="0">
                <a:latin typeface="Goudy Old Style" panose="02020502050305020303" pitchFamily="18" charset="0"/>
                <a:cs typeface="Times New Roman" panose="02020603050405020304" pitchFamily="18" charset="0"/>
              </a:rPr>
              <a:t>1.) From expressed powers they have spending power and the power to regulate foreign commerce in addition to war powers </a:t>
            </a:r>
          </a:p>
          <a:p>
            <a:pPr lvl="2" eaLnBrk="1" hangingPunct="1">
              <a:lnSpc>
                <a:spcPct val="90000"/>
              </a:lnSpc>
            </a:pPr>
            <a:r>
              <a:rPr lang="en-US" altLang="en-US" sz="2200" dirty="0" smtClean="0">
                <a:latin typeface="Goudy Old Style" panose="02020502050305020303" pitchFamily="18" charset="0"/>
                <a:cs typeface="Times New Roman" panose="02020603050405020304" pitchFamily="18" charset="0"/>
              </a:rPr>
              <a:t>2.) Sovereignty powers </a:t>
            </a:r>
            <a:r>
              <a:rPr lang="en-US" altLang="en-US" sz="2200" dirty="0" smtClean="0">
                <a:latin typeface="Goudy Old Style" panose="02020502050305020303" pitchFamily="18" charset="0"/>
                <a:cs typeface="Times New Roman" panose="02020603050405020304" pitchFamily="18" charset="0"/>
              </a:rPr>
              <a:t>because </a:t>
            </a:r>
            <a:r>
              <a:rPr lang="en-US" altLang="en-US" sz="2200" dirty="0" smtClean="0">
                <a:latin typeface="Goudy Old Style" panose="02020502050305020303" pitchFamily="18" charset="0"/>
                <a:cs typeface="Times New Roman" panose="02020603050405020304" pitchFamily="18" charset="0"/>
              </a:rPr>
              <a:t>the U.S. is a sovereign state with in the world community </a:t>
            </a:r>
            <a:endParaRPr lang="en-US" altLang="en-US" sz="2200" dirty="0">
              <a:latin typeface="Goudy Old Style" panose="02020502050305020303" pitchFamily="18" charset="0"/>
              <a:cs typeface="Times New Roman" panose="02020603050405020304" pitchFamily="18" charset="0"/>
            </a:endParaRPr>
          </a:p>
          <a:p>
            <a:endParaRPr lang="en-US" dirty="0">
              <a:latin typeface="Goudy Old Style" panose="02020502050305020303"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6941" y="3276600"/>
            <a:ext cx="1695178"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621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b="1" u="sng" dirty="0" smtClean="0">
                <a:latin typeface="Goudy Old Style" panose="02020502050305020303" pitchFamily="18" charset="0"/>
                <a:cs typeface="Times New Roman" panose="02020603050405020304" pitchFamily="18" charset="0"/>
              </a:rPr>
              <a:t>War Powers</a:t>
            </a:r>
          </a:p>
        </p:txBody>
      </p:sp>
      <p:sp>
        <p:nvSpPr>
          <p:cNvPr id="15363" name="Content Placeholder 2"/>
          <p:cNvSpPr>
            <a:spLocks noGrp="1"/>
          </p:cNvSpPr>
          <p:nvPr>
            <p:ph idx="1"/>
          </p:nvPr>
        </p:nvSpPr>
        <p:spPr>
          <a:xfrm>
            <a:off x="457200" y="1905000"/>
            <a:ext cx="5105400" cy="4800600"/>
          </a:xfrm>
        </p:spPr>
        <p:txBody>
          <a:bodyPr>
            <a:normAutofit/>
          </a:bodyPr>
          <a:lstStyle/>
          <a:p>
            <a:pPr eaLnBrk="1" hangingPunct="1">
              <a:lnSpc>
                <a:spcPct val="90000"/>
              </a:lnSpc>
            </a:pPr>
            <a:r>
              <a:rPr lang="en-US" altLang="en-US" sz="2600" b="1" u="sng" dirty="0">
                <a:solidFill>
                  <a:schemeClr val="accent6">
                    <a:lumMod val="50000"/>
                  </a:schemeClr>
                </a:solidFill>
                <a:latin typeface="Goudy Old Style" panose="02020502050305020303" pitchFamily="18" charset="0"/>
                <a:cs typeface="Times New Roman" panose="02020603050405020304" pitchFamily="18" charset="0"/>
              </a:rPr>
              <a:t>War </a:t>
            </a:r>
            <a:r>
              <a:rPr lang="en-US" altLang="en-US" sz="2600" b="1" u="sng" dirty="0" smtClean="0">
                <a:solidFill>
                  <a:schemeClr val="accent6">
                    <a:lumMod val="50000"/>
                  </a:schemeClr>
                </a:solidFill>
                <a:latin typeface="Goudy Old Style" panose="02020502050305020303" pitchFamily="18" charset="0"/>
                <a:cs typeface="Times New Roman" panose="02020603050405020304" pitchFamily="18" charset="0"/>
              </a:rPr>
              <a:t>Powers</a:t>
            </a:r>
            <a:r>
              <a:rPr lang="en-US" altLang="en-US" sz="2600" b="1" dirty="0" smtClean="0">
                <a:solidFill>
                  <a:schemeClr val="accent6">
                    <a:lumMod val="50000"/>
                  </a:schemeClr>
                </a:solidFill>
                <a:latin typeface="Goudy Old Style" panose="02020502050305020303" pitchFamily="18" charset="0"/>
                <a:cs typeface="Times New Roman" panose="02020603050405020304" pitchFamily="18" charset="0"/>
              </a:rPr>
              <a:t>-</a:t>
            </a:r>
            <a:endParaRPr lang="en-US" altLang="en-US" sz="2600" b="1" dirty="0">
              <a:solidFill>
                <a:schemeClr val="accent6">
                  <a:lumMod val="50000"/>
                </a:schemeClr>
              </a:solidFill>
              <a:latin typeface="Goudy Old Style" panose="02020502050305020303" pitchFamily="18" charset="0"/>
              <a:cs typeface="Times New Roman" panose="02020603050405020304" pitchFamily="18" charset="0"/>
            </a:endParaRPr>
          </a:p>
          <a:p>
            <a:pPr lvl="1"/>
            <a:r>
              <a:rPr lang="en-US" altLang="en-US" sz="2600" dirty="0" smtClean="0">
                <a:latin typeface="Goudy Old Style" panose="02020502050305020303" pitchFamily="18" charset="0"/>
                <a:cs typeface="Times New Roman" panose="02020603050405020304" pitchFamily="18" charset="0"/>
              </a:rPr>
              <a:t>Six of the twenty-seven</a:t>
            </a:r>
            <a:r>
              <a:rPr lang="en-US" altLang="en-US" sz="2600" dirty="0">
                <a:latin typeface="Goudy Old Style" panose="02020502050305020303" pitchFamily="18" charset="0"/>
                <a:cs typeface="Times New Roman" panose="02020603050405020304" pitchFamily="18" charset="0"/>
              </a:rPr>
              <a:t> </a:t>
            </a:r>
            <a:r>
              <a:rPr lang="en-US" altLang="en-US" sz="2600" dirty="0" smtClean="0">
                <a:latin typeface="Goudy Old Style" panose="02020502050305020303" pitchFamily="18" charset="0"/>
                <a:cs typeface="Times New Roman" panose="02020603050405020304" pitchFamily="18" charset="0"/>
              </a:rPr>
              <a:t>expressed powers deal with war which allows Congress to declare war (although the President is commander in chief), regulates the militia and armed services, creates military laws, military tribunals… etc.</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438400"/>
            <a:ext cx="28194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07163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cs typeface="Times New Roman" panose="02020603050405020304" pitchFamily="18" charset="0"/>
              </a:rPr>
              <a:t>Domestic Powers-Copyright </a:t>
            </a:r>
            <a:endParaRPr lang="en-US" dirty="0">
              <a:latin typeface="Goudy Old Style" panose="02020502050305020303" pitchFamily="18" charset="0"/>
            </a:endParaRPr>
          </a:p>
        </p:txBody>
      </p:sp>
      <p:sp>
        <p:nvSpPr>
          <p:cNvPr id="3" name="Content Placeholder 2"/>
          <p:cNvSpPr>
            <a:spLocks noGrp="1"/>
          </p:cNvSpPr>
          <p:nvPr>
            <p:ph idx="1"/>
          </p:nvPr>
        </p:nvSpPr>
        <p:spPr>
          <a:xfrm>
            <a:off x="381000" y="1905000"/>
            <a:ext cx="5791200" cy="4525963"/>
          </a:xfrm>
        </p:spPr>
        <p:txBody>
          <a:bodyPr>
            <a:noAutofit/>
          </a:bodyPr>
          <a:lstStyle/>
          <a:p>
            <a:r>
              <a:rPr lang="en-US" sz="2800" b="1" u="sng" dirty="0" smtClean="0">
                <a:solidFill>
                  <a:srgbClr val="FF0000"/>
                </a:solidFill>
                <a:latin typeface="Goudy Old Style" panose="02020502050305020303" pitchFamily="18" charset="0"/>
                <a:cs typeface="Times New Roman" panose="02020603050405020304" pitchFamily="18" charset="0"/>
              </a:rPr>
              <a:t>Copyrights</a:t>
            </a:r>
            <a:r>
              <a:rPr lang="en-US" sz="2800" b="1" dirty="0" smtClean="0">
                <a:solidFill>
                  <a:srgbClr val="FF0000"/>
                </a:solidFill>
                <a:latin typeface="Goudy Old Style" panose="02020502050305020303" pitchFamily="18" charset="0"/>
                <a:cs typeface="Times New Roman" panose="02020603050405020304" pitchFamily="18" charset="0"/>
              </a:rPr>
              <a:t>-</a:t>
            </a:r>
            <a:r>
              <a:rPr lang="en-US" sz="2800" b="1" dirty="0" smtClean="0">
                <a:latin typeface="Goudy Old Style" panose="02020502050305020303" pitchFamily="18" charset="0"/>
                <a:cs typeface="Times New Roman" panose="02020603050405020304" pitchFamily="18" charset="0"/>
              </a:rPr>
              <a:t> </a:t>
            </a:r>
          </a:p>
          <a:p>
            <a:pPr lvl="1"/>
            <a:r>
              <a:rPr lang="en-US" sz="2800" dirty="0" smtClean="0">
                <a:latin typeface="Goudy Old Style" panose="02020502050305020303" pitchFamily="18" charset="0"/>
                <a:cs typeface="Times New Roman" panose="02020603050405020304" pitchFamily="18" charset="0"/>
              </a:rPr>
              <a:t>A </a:t>
            </a:r>
            <a:r>
              <a:rPr lang="en-US" sz="2800" dirty="0">
                <a:latin typeface="Goudy Old Style" panose="02020502050305020303" pitchFamily="18" charset="0"/>
                <a:cs typeface="Times New Roman" panose="02020603050405020304" pitchFamily="18" charset="0"/>
              </a:rPr>
              <a:t>copyright is the exclusive right of an author to reproduce, publish, and sell his or her creative work</a:t>
            </a:r>
          </a:p>
          <a:p>
            <a:pPr lvl="1"/>
            <a:r>
              <a:rPr lang="en-US" sz="2800" dirty="0" smtClean="0">
                <a:latin typeface="Goudy Old Style" panose="02020502050305020303" pitchFamily="18" charset="0"/>
                <a:cs typeface="Times New Roman" panose="02020603050405020304" pitchFamily="18" charset="0"/>
              </a:rPr>
              <a:t>Copyrights </a:t>
            </a:r>
            <a:r>
              <a:rPr lang="en-US" sz="2800" dirty="0">
                <a:latin typeface="Goudy Old Style" panose="02020502050305020303" pitchFamily="18" charset="0"/>
                <a:cs typeface="Times New Roman" panose="02020603050405020304" pitchFamily="18" charset="0"/>
              </a:rPr>
              <a:t>must be registered in the Copyright Office of the Library of Congress</a:t>
            </a:r>
          </a:p>
          <a:p>
            <a:pPr lvl="2"/>
            <a:r>
              <a:rPr lang="en-US" sz="2800" dirty="0" smtClean="0">
                <a:latin typeface="Goudy Old Style" panose="02020502050305020303" pitchFamily="18" charset="0"/>
                <a:cs typeface="Times New Roman" panose="02020603050405020304" pitchFamily="18" charset="0"/>
              </a:rPr>
              <a:t>They </a:t>
            </a:r>
            <a:r>
              <a:rPr lang="en-US" sz="2800" dirty="0">
                <a:latin typeface="Goudy Old Style" panose="02020502050305020303" pitchFamily="18" charset="0"/>
                <a:cs typeface="Times New Roman" panose="02020603050405020304" pitchFamily="18" charset="0"/>
              </a:rPr>
              <a:t>are good for 70 years beyond the life of the </a:t>
            </a:r>
            <a:r>
              <a:rPr lang="en-US" sz="2800" dirty="0" smtClean="0">
                <a:latin typeface="Goudy Old Style" panose="02020502050305020303" pitchFamily="18" charset="0"/>
                <a:cs typeface="Times New Roman" panose="02020603050405020304" pitchFamily="18" charset="0"/>
              </a:rPr>
              <a:t>author</a:t>
            </a:r>
            <a:endParaRPr lang="en-US" sz="2800" dirty="0">
              <a:latin typeface="Goudy Old Style" panose="02020502050305020303"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352800"/>
            <a:ext cx="2363127" cy="1695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47811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cs typeface="Times New Roman" panose="02020603050405020304" pitchFamily="18" charset="0"/>
              </a:rPr>
              <a:t>Domestic </a:t>
            </a:r>
            <a:r>
              <a:rPr lang="en-US" b="1" u="sng" dirty="0" smtClean="0">
                <a:latin typeface="Goudy Old Style" panose="02020502050305020303" pitchFamily="18" charset="0"/>
                <a:cs typeface="Times New Roman" panose="02020603050405020304" pitchFamily="18" charset="0"/>
              </a:rPr>
              <a:t>Powers-Patents </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sz="2500" b="1" u="sng" dirty="0" smtClean="0">
                <a:solidFill>
                  <a:schemeClr val="accent6">
                    <a:lumMod val="50000"/>
                  </a:schemeClr>
                </a:solidFill>
                <a:latin typeface="Goudy Old Style" panose="02020502050305020303" pitchFamily="18" charset="0"/>
                <a:cs typeface="Times New Roman" panose="02020603050405020304" pitchFamily="18" charset="0"/>
              </a:rPr>
              <a:t>Patents</a:t>
            </a:r>
            <a:r>
              <a:rPr lang="en-US" sz="2500" b="1" dirty="0" smtClean="0">
                <a:solidFill>
                  <a:schemeClr val="accent6">
                    <a:lumMod val="50000"/>
                  </a:schemeClr>
                </a:solidFill>
                <a:latin typeface="Goudy Old Style" panose="02020502050305020303" pitchFamily="18" charset="0"/>
                <a:cs typeface="Times New Roman" panose="02020603050405020304" pitchFamily="18" charset="0"/>
              </a:rPr>
              <a:t>-</a:t>
            </a:r>
            <a:endParaRPr lang="en-US" sz="2500" b="1" u="sng" dirty="0" smtClean="0">
              <a:solidFill>
                <a:schemeClr val="accent6">
                  <a:lumMod val="50000"/>
                </a:schemeClr>
              </a:solidFill>
              <a:latin typeface="Goudy Old Style" panose="02020502050305020303" pitchFamily="18" charset="0"/>
              <a:cs typeface="Times New Roman" panose="02020603050405020304" pitchFamily="18" charset="0"/>
            </a:endParaRPr>
          </a:p>
          <a:p>
            <a:pPr lvl="1"/>
            <a:r>
              <a:rPr lang="en-US" sz="2500" dirty="0" smtClean="0">
                <a:latin typeface="Goudy Old Style" panose="02020502050305020303" pitchFamily="18" charset="0"/>
                <a:cs typeface="Times New Roman" panose="02020603050405020304" pitchFamily="18" charset="0"/>
              </a:rPr>
              <a:t>A </a:t>
            </a:r>
            <a:r>
              <a:rPr lang="en-US" sz="2500" dirty="0">
                <a:latin typeface="Goudy Old Style" panose="02020502050305020303" pitchFamily="18" charset="0"/>
                <a:cs typeface="Times New Roman" panose="02020603050405020304" pitchFamily="18" charset="0"/>
              </a:rPr>
              <a:t>patent grants an inventor the sole right to manufacture, use, or sell any new and useful art, machine, manufacture, or composition of matter, or any new and useful improvement </a:t>
            </a:r>
            <a:r>
              <a:rPr lang="en-US" sz="2500" dirty="0" smtClean="0">
                <a:latin typeface="Goudy Old Style" panose="02020502050305020303" pitchFamily="18" charset="0"/>
                <a:cs typeface="Times New Roman" panose="02020603050405020304" pitchFamily="18" charset="0"/>
              </a:rPr>
              <a:t>on previous inventions</a:t>
            </a:r>
            <a:endParaRPr lang="en-US" sz="2500" dirty="0">
              <a:latin typeface="Goudy Old Style" panose="02020502050305020303" pitchFamily="18" charset="0"/>
              <a:cs typeface="Times New Roman" panose="02020603050405020304" pitchFamily="18" charset="0"/>
            </a:endParaRPr>
          </a:p>
          <a:p>
            <a:pPr lvl="2"/>
            <a:r>
              <a:rPr lang="en-US" sz="2500" dirty="0" smtClean="0">
                <a:latin typeface="Goudy Old Style" panose="02020502050305020303" pitchFamily="18" charset="0"/>
                <a:cs typeface="Times New Roman" panose="02020603050405020304" pitchFamily="18" charset="0"/>
              </a:rPr>
              <a:t>They’re good </a:t>
            </a:r>
            <a:r>
              <a:rPr lang="en-US" sz="2500" dirty="0">
                <a:latin typeface="Goudy Old Style" panose="02020502050305020303" pitchFamily="18" charset="0"/>
                <a:cs typeface="Times New Roman" panose="02020603050405020304" pitchFamily="18" charset="0"/>
              </a:rPr>
              <a:t>for </a:t>
            </a:r>
            <a:r>
              <a:rPr lang="en-US" sz="2500" dirty="0" smtClean="0">
                <a:latin typeface="Goudy Old Style" panose="02020502050305020303" pitchFamily="18" charset="0"/>
                <a:cs typeface="Times New Roman" panose="02020603050405020304" pitchFamily="18" charset="0"/>
              </a:rPr>
              <a:t>twenty </a:t>
            </a:r>
            <a:r>
              <a:rPr lang="en-US" sz="2500" dirty="0">
                <a:latin typeface="Goudy Old Style" panose="02020502050305020303" pitchFamily="18" charset="0"/>
                <a:cs typeface="Times New Roman" panose="02020603050405020304" pitchFamily="18" charset="0"/>
              </a:rPr>
              <a:t>years unless extended by Congress</a:t>
            </a:r>
          </a:p>
          <a:p>
            <a:pPr lvl="2"/>
            <a:r>
              <a:rPr lang="en-US" sz="2500" dirty="0" smtClean="0">
                <a:latin typeface="Goudy Old Style" panose="02020502050305020303" pitchFamily="18" charset="0"/>
                <a:cs typeface="Times New Roman" panose="02020603050405020304" pitchFamily="18" charset="0"/>
              </a:rPr>
              <a:t>The </a:t>
            </a:r>
            <a:r>
              <a:rPr lang="en-US" sz="2500" dirty="0">
                <a:latin typeface="Goudy Old Style" panose="02020502050305020303" pitchFamily="18" charset="0"/>
                <a:cs typeface="Times New Roman" panose="02020603050405020304" pitchFamily="18" charset="0"/>
              </a:rPr>
              <a:t>Patent and Trademark Office of the Department of Commerce administers </a:t>
            </a:r>
            <a:r>
              <a:rPr lang="en-US" sz="2500" dirty="0" smtClean="0">
                <a:latin typeface="Goudy Old Style" panose="02020502050305020303" pitchFamily="18" charset="0"/>
                <a:cs typeface="Times New Roman" panose="02020603050405020304" pitchFamily="18" charset="0"/>
              </a:rPr>
              <a:t>or transfers patent </a:t>
            </a:r>
          </a:p>
          <a:p>
            <a:pPr lvl="2"/>
            <a:r>
              <a:rPr lang="en-US" sz="2500" dirty="0" smtClean="0">
                <a:latin typeface="Goudy Old Style" panose="02020502050305020303" pitchFamily="18" charset="0"/>
                <a:cs typeface="Times New Roman" panose="02020603050405020304" pitchFamily="18" charset="0"/>
              </a:rPr>
              <a:t>Private </a:t>
            </a:r>
            <a:r>
              <a:rPr lang="en-US" sz="2500" dirty="0">
                <a:latin typeface="Goudy Old Style" panose="02020502050305020303" pitchFamily="18" charset="0"/>
                <a:cs typeface="Times New Roman" panose="02020603050405020304" pitchFamily="18" charset="0"/>
              </a:rPr>
              <a:t>individuals, not the government, must enforce their rights</a:t>
            </a:r>
          </a:p>
          <a:p>
            <a:endParaRPr lang="en-US" dirty="0"/>
          </a:p>
        </p:txBody>
      </p:sp>
    </p:spTree>
    <p:extLst>
      <p:ext uri="{BB962C8B-B14F-4D97-AF65-F5344CB8AC3E}">
        <p14:creationId xmlns:p14="http://schemas.microsoft.com/office/powerpoint/2010/main" val="2523284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b="1" u="sng" dirty="0" smtClean="0">
                <a:latin typeface="Goudy Old Style" panose="02020502050305020303" pitchFamily="18" charset="0"/>
                <a:cs typeface="Times New Roman" panose="02020603050405020304" pitchFamily="18" charset="0"/>
              </a:rPr>
              <a:t>Domestic Powers-The Postal Powers</a:t>
            </a:r>
          </a:p>
        </p:txBody>
      </p:sp>
      <p:sp>
        <p:nvSpPr>
          <p:cNvPr id="18435" name="Content Placeholder 2"/>
          <p:cNvSpPr>
            <a:spLocks noGrp="1"/>
          </p:cNvSpPr>
          <p:nvPr>
            <p:ph idx="1"/>
          </p:nvPr>
        </p:nvSpPr>
        <p:spPr>
          <a:xfrm>
            <a:off x="457200" y="1600200"/>
            <a:ext cx="5105400" cy="5029200"/>
          </a:xfrm>
        </p:spPr>
        <p:txBody>
          <a:bodyPr/>
          <a:lstStyle/>
          <a:p>
            <a:r>
              <a:rPr lang="en-US" altLang="en-US" sz="2800" b="1" u="sng" dirty="0" smtClean="0">
                <a:solidFill>
                  <a:srgbClr val="FF0000"/>
                </a:solidFill>
                <a:latin typeface="Goudy Old Style" panose="02020502050305020303" pitchFamily="18" charset="0"/>
                <a:cs typeface="Times New Roman" panose="02020603050405020304" pitchFamily="18" charset="0"/>
              </a:rPr>
              <a:t>Postal Powers</a:t>
            </a:r>
            <a:r>
              <a:rPr lang="en-US" altLang="en-US" sz="2800" b="1" dirty="0" smtClean="0">
                <a:solidFill>
                  <a:srgbClr val="FF0000"/>
                </a:solidFill>
                <a:latin typeface="Goudy Old Style" panose="02020502050305020303" pitchFamily="18" charset="0"/>
                <a:cs typeface="Times New Roman" panose="02020603050405020304" pitchFamily="18" charset="0"/>
              </a:rPr>
              <a:t>-</a:t>
            </a:r>
            <a:endParaRPr lang="en-US" altLang="en-US" sz="2800" b="1" u="sng" dirty="0" smtClean="0">
              <a:solidFill>
                <a:srgbClr val="FF0000"/>
              </a:solidFill>
              <a:latin typeface="Goudy Old Style" panose="02020502050305020303" pitchFamily="18" charset="0"/>
              <a:cs typeface="Times New Roman" panose="02020603050405020304" pitchFamily="18" charset="0"/>
            </a:endParaRPr>
          </a:p>
          <a:p>
            <a:pPr lvl="1"/>
            <a:r>
              <a:rPr lang="en-US" altLang="en-US" sz="3200" dirty="0" smtClean="0">
                <a:latin typeface="Goudy Old Style" panose="02020502050305020303" pitchFamily="18" charset="0"/>
                <a:cs typeface="Times New Roman" panose="02020603050405020304" pitchFamily="18" charset="0"/>
              </a:rPr>
              <a:t>Established in Article I, Section 8, Clause 7 Congress </a:t>
            </a:r>
            <a:r>
              <a:rPr lang="en-US" altLang="en-US" sz="3200" dirty="0">
                <a:latin typeface="Goudy Old Style" panose="02020502050305020303" pitchFamily="18" charset="0"/>
                <a:cs typeface="Times New Roman" panose="02020603050405020304" pitchFamily="18" charset="0"/>
              </a:rPr>
              <a:t>has the power to establish post offices and post roads</a:t>
            </a:r>
            <a:r>
              <a:rPr lang="en-US" altLang="en-US" sz="3200" dirty="0" smtClean="0">
                <a:latin typeface="Goudy Old Style" panose="02020502050305020303" pitchFamily="18" charset="0"/>
                <a:cs typeface="Times New Roman" panose="02020603050405020304" pitchFamily="18" charset="0"/>
              </a:rPr>
              <a:t>.</a:t>
            </a:r>
          </a:p>
          <a:p>
            <a:pPr lvl="3"/>
            <a:r>
              <a:rPr lang="en-US" altLang="en-US" sz="2800" dirty="0" smtClean="0">
                <a:latin typeface="Goudy Old Style" panose="02020502050305020303" pitchFamily="18" charset="0"/>
                <a:cs typeface="Times New Roman" panose="02020603050405020304" pitchFamily="18" charset="0"/>
              </a:rPr>
              <a:t>Postal roads include rail lines, roads, airways and water routes </a:t>
            </a:r>
            <a:endParaRPr lang="en-US" altLang="en-US" sz="2800" dirty="0">
              <a:latin typeface="Goudy Old Style" panose="02020502050305020303"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9672" y="2819400"/>
            <a:ext cx="2621197" cy="2796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61427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Goudy Old Style" panose="02020502050305020303" pitchFamily="18" charset="0"/>
                <a:cs typeface="Times New Roman" panose="02020603050405020304" pitchFamily="18" charset="0"/>
              </a:rPr>
              <a:t>Domestic Powers-Territorial Powers</a:t>
            </a:r>
            <a:endParaRPr lang="en-US" b="1" u="sng" dirty="0">
              <a:latin typeface="Goudy Old Style" panose="02020502050305020303" pitchFamily="18" charset="0"/>
              <a:cs typeface="Times New Roman" panose="02020603050405020304" pitchFamily="18" charset="0"/>
            </a:endParaRPr>
          </a:p>
        </p:txBody>
      </p:sp>
      <p:sp>
        <p:nvSpPr>
          <p:cNvPr id="3" name="Content Placeholder 2"/>
          <p:cNvSpPr>
            <a:spLocks noGrp="1"/>
          </p:cNvSpPr>
          <p:nvPr>
            <p:ph idx="1"/>
          </p:nvPr>
        </p:nvSpPr>
        <p:spPr>
          <a:xfrm>
            <a:off x="380999" y="1719070"/>
            <a:ext cx="5181601" cy="4910329"/>
          </a:xfrm>
        </p:spPr>
        <p:txBody>
          <a:bodyPr>
            <a:noAutofit/>
          </a:bodyPr>
          <a:lstStyle/>
          <a:p>
            <a:r>
              <a:rPr lang="en-US" sz="2400" b="1" u="sng" dirty="0">
                <a:solidFill>
                  <a:schemeClr val="accent6">
                    <a:lumMod val="50000"/>
                  </a:schemeClr>
                </a:solidFill>
                <a:latin typeface="Goudy Old Style" panose="02020502050305020303" pitchFamily="18" charset="0"/>
                <a:cs typeface="Times New Roman" panose="02020603050405020304" pitchFamily="18" charset="0"/>
              </a:rPr>
              <a:t>Territorial </a:t>
            </a:r>
            <a:r>
              <a:rPr lang="en-US" sz="2400" b="1" u="sng" dirty="0" smtClean="0">
                <a:solidFill>
                  <a:schemeClr val="accent6">
                    <a:lumMod val="50000"/>
                  </a:schemeClr>
                </a:solidFill>
                <a:latin typeface="Goudy Old Style" panose="02020502050305020303" pitchFamily="18" charset="0"/>
                <a:cs typeface="Times New Roman" panose="02020603050405020304" pitchFamily="18" charset="0"/>
              </a:rPr>
              <a:t>Powers</a:t>
            </a:r>
            <a:r>
              <a:rPr lang="en-US" sz="2400" b="1" dirty="0" smtClean="0">
                <a:solidFill>
                  <a:schemeClr val="accent6">
                    <a:lumMod val="50000"/>
                  </a:schemeClr>
                </a:solidFill>
                <a:latin typeface="Goudy Old Style" panose="02020502050305020303" pitchFamily="18" charset="0"/>
                <a:cs typeface="Times New Roman" panose="02020603050405020304" pitchFamily="18" charset="0"/>
              </a:rPr>
              <a:t>-</a:t>
            </a:r>
            <a:endParaRPr lang="en-US" sz="2400" b="1" u="sng" dirty="0">
              <a:solidFill>
                <a:schemeClr val="accent6">
                  <a:lumMod val="50000"/>
                </a:schemeClr>
              </a:solidFill>
              <a:latin typeface="Goudy Old Style" panose="02020502050305020303" pitchFamily="18" charset="0"/>
              <a:cs typeface="Times New Roman" panose="02020603050405020304" pitchFamily="18" charset="0"/>
            </a:endParaRPr>
          </a:p>
          <a:p>
            <a:pPr lvl="1"/>
            <a:r>
              <a:rPr lang="en-US" sz="2400" dirty="0" smtClean="0">
                <a:latin typeface="Goudy Old Style" panose="02020502050305020303" pitchFamily="18" charset="0"/>
                <a:cs typeface="Times New Roman" panose="02020603050405020304" pitchFamily="18" charset="0"/>
              </a:rPr>
              <a:t>Congress </a:t>
            </a:r>
            <a:r>
              <a:rPr lang="en-US" sz="2400" dirty="0">
                <a:latin typeface="Goudy Old Style" panose="02020502050305020303" pitchFamily="18" charset="0"/>
                <a:cs typeface="Times New Roman" panose="02020603050405020304" pitchFamily="18" charset="0"/>
              </a:rPr>
              <a:t>has the power to acquire, manage, and dispose of land</a:t>
            </a:r>
          </a:p>
          <a:p>
            <a:pPr lvl="1"/>
            <a:r>
              <a:rPr lang="en-US" sz="2400" dirty="0" smtClean="0">
                <a:latin typeface="Goudy Old Style" panose="02020502050305020303" pitchFamily="18" charset="0"/>
                <a:cs typeface="Times New Roman" panose="02020603050405020304" pitchFamily="18" charset="0"/>
              </a:rPr>
              <a:t>The </a:t>
            </a:r>
            <a:r>
              <a:rPr lang="en-US" sz="2400" dirty="0">
                <a:latin typeface="Goudy Old Style" panose="02020502050305020303" pitchFamily="18" charset="0"/>
                <a:cs typeface="Times New Roman" panose="02020603050405020304" pitchFamily="18" charset="0"/>
              </a:rPr>
              <a:t>government may acquire property through purchase, donation, or eminent domain</a:t>
            </a:r>
          </a:p>
          <a:p>
            <a:pPr lvl="1"/>
            <a:r>
              <a:rPr lang="en-US" sz="2400" dirty="0" smtClean="0">
                <a:latin typeface="Goudy Old Style" panose="02020502050305020303" pitchFamily="18" charset="0"/>
                <a:cs typeface="Times New Roman" panose="02020603050405020304" pitchFamily="18" charset="0"/>
              </a:rPr>
              <a:t>Generally </a:t>
            </a:r>
            <a:r>
              <a:rPr lang="en-US" sz="2400" dirty="0">
                <a:latin typeface="Goudy Old Style" panose="02020502050305020303" pitchFamily="18" charset="0"/>
                <a:cs typeface="Times New Roman" panose="02020603050405020304" pitchFamily="18" charset="0"/>
              </a:rPr>
              <a:t>federal laws, rather than state laws, are enforced on federal properties, even if those properties lie within the boundaries of states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222" y="2971800"/>
            <a:ext cx="2799033"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83016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cs typeface="Times New Roman" panose="02020603050405020304" pitchFamily="18" charset="0"/>
              </a:rPr>
              <a:t>Domestic </a:t>
            </a:r>
            <a:r>
              <a:rPr lang="en-US" b="1" u="sng" dirty="0" smtClean="0">
                <a:latin typeface="Goudy Old Style" panose="02020502050305020303" pitchFamily="18" charset="0"/>
                <a:cs typeface="Times New Roman" panose="02020603050405020304" pitchFamily="18" charset="0"/>
              </a:rPr>
              <a:t>Powers-Weights and Measures</a:t>
            </a:r>
            <a:endParaRPr lang="en-US" dirty="0">
              <a:latin typeface="Goudy Old Style" panose="02020502050305020303" pitchFamily="18" charset="0"/>
            </a:endParaRPr>
          </a:p>
        </p:txBody>
      </p:sp>
      <p:sp>
        <p:nvSpPr>
          <p:cNvPr id="3" name="Content Placeholder 2"/>
          <p:cNvSpPr>
            <a:spLocks noGrp="1"/>
          </p:cNvSpPr>
          <p:nvPr>
            <p:ph idx="1"/>
          </p:nvPr>
        </p:nvSpPr>
        <p:spPr>
          <a:xfrm>
            <a:off x="380999" y="1719070"/>
            <a:ext cx="4800601" cy="4757930"/>
          </a:xfrm>
        </p:spPr>
        <p:txBody>
          <a:bodyPr>
            <a:normAutofit/>
          </a:bodyPr>
          <a:lstStyle/>
          <a:p>
            <a:r>
              <a:rPr lang="en-US" b="1" u="sng" dirty="0">
                <a:solidFill>
                  <a:srgbClr val="FF0000"/>
                </a:solidFill>
                <a:latin typeface="Goudy Old Style" panose="02020502050305020303" pitchFamily="18" charset="0"/>
                <a:cs typeface="Times New Roman" panose="02020603050405020304" pitchFamily="18" charset="0"/>
              </a:rPr>
              <a:t>Weights and </a:t>
            </a:r>
            <a:r>
              <a:rPr lang="en-US" b="1" u="sng" dirty="0" smtClean="0">
                <a:solidFill>
                  <a:srgbClr val="FF0000"/>
                </a:solidFill>
                <a:latin typeface="Goudy Old Style" panose="02020502050305020303" pitchFamily="18" charset="0"/>
                <a:cs typeface="Times New Roman" panose="02020603050405020304" pitchFamily="18" charset="0"/>
              </a:rPr>
              <a:t>Measures</a:t>
            </a:r>
            <a:r>
              <a:rPr lang="en-US" b="1" dirty="0" smtClean="0">
                <a:solidFill>
                  <a:srgbClr val="FF0000"/>
                </a:solidFill>
                <a:latin typeface="Goudy Old Style" panose="02020502050305020303" pitchFamily="18" charset="0"/>
                <a:cs typeface="Times New Roman" panose="02020603050405020304" pitchFamily="18" charset="0"/>
              </a:rPr>
              <a:t>-</a:t>
            </a:r>
            <a:endParaRPr lang="en-US" b="1" dirty="0">
              <a:solidFill>
                <a:srgbClr val="FF0000"/>
              </a:solidFill>
              <a:latin typeface="Goudy Old Style" panose="02020502050305020303" pitchFamily="18" charset="0"/>
              <a:cs typeface="Times New Roman" panose="02020603050405020304" pitchFamily="18" charset="0"/>
            </a:endParaRPr>
          </a:p>
          <a:p>
            <a:pPr lvl="1"/>
            <a:r>
              <a:rPr lang="en-US" sz="2000" dirty="0" smtClean="0">
                <a:latin typeface="Goudy Old Style" panose="02020502050305020303" pitchFamily="18" charset="0"/>
                <a:cs typeface="Times New Roman" panose="02020603050405020304" pitchFamily="18" charset="0"/>
              </a:rPr>
              <a:t>Congress </a:t>
            </a:r>
            <a:r>
              <a:rPr lang="en-US" sz="2000" dirty="0">
                <a:latin typeface="Goudy Old Style" panose="02020502050305020303" pitchFamily="18" charset="0"/>
                <a:cs typeface="Times New Roman" panose="02020603050405020304" pitchFamily="18" charset="0"/>
              </a:rPr>
              <a:t>guarantees uniform, accurate gauges of time, distance, area, weight, volume, etc.</a:t>
            </a:r>
          </a:p>
          <a:p>
            <a:pPr lvl="2"/>
            <a:r>
              <a:rPr lang="en-US" sz="2000" dirty="0" smtClean="0">
                <a:latin typeface="Goudy Old Style" panose="02020502050305020303" pitchFamily="18" charset="0"/>
                <a:cs typeface="Times New Roman" panose="02020603050405020304" pitchFamily="18" charset="0"/>
              </a:rPr>
              <a:t>In </a:t>
            </a:r>
            <a:r>
              <a:rPr lang="en-US" sz="2000" dirty="0">
                <a:latin typeface="Goudy Old Style" panose="02020502050305020303" pitchFamily="18" charset="0"/>
                <a:cs typeface="Times New Roman" panose="02020603050405020304" pitchFamily="18" charset="0"/>
              </a:rPr>
              <a:t>1838 Congress legalized the English system of pound, mile, etc.</a:t>
            </a:r>
          </a:p>
          <a:p>
            <a:pPr lvl="2"/>
            <a:r>
              <a:rPr lang="en-US" sz="2000" dirty="0" smtClean="0">
                <a:latin typeface="Goudy Old Style" panose="02020502050305020303" pitchFamily="18" charset="0"/>
                <a:cs typeface="Times New Roman" panose="02020603050405020304" pitchFamily="18" charset="0"/>
              </a:rPr>
              <a:t>In </a:t>
            </a:r>
            <a:r>
              <a:rPr lang="en-US" sz="2000" dirty="0">
                <a:latin typeface="Goudy Old Style" panose="02020502050305020303" pitchFamily="18" charset="0"/>
                <a:cs typeface="Times New Roman" panose="02020603050405020304" pitchFamily="18" charset="0"/>
              </a:rPr>
              <a:t>1866 Congress legalized the metric system of gram, meter, etc.</a:t>
            </a:r>
          </a:p>
          <a:p>
            <a:pPr lvl="1"/>
            <a:r>
              <a:rPr lang="en-US" sz="2000" dirty="0" smtClean="0">
                <a:latin typeface="Goudy Old Style" panose="02020502050305020303" pitchFamily="18" charset="0"/>
                <a:cs typeface="Times New Roman" panose="02020603050405020304" pitchFamily="18" charset="0"/>
              </a:rPr>
              <a:t>Congress </a:t>
            </a:r>
            <a:r>
              <a:rPr lang="en-US" sz="2000" dirty="0">
                <a:latin typeface="Goudy Old Style" panose="02020502050305020303" pitchFamily="18" charset="0"/>
                <a:cs typeface="Times New Roman" panose="02020603050405020304" pitchFamily="18" charset="0"/>
              </a:rPr>
              <a:t>created the National Bureau of Standards in the Commerce Department, now known as the National Institute of Standards and Technology, in 1901</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0" y="2667000"/>
            <a:ext cx="3326384" cy="279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33314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cs typeface="Times New Roman" panose="02020603050405020304" pitchFamily="18" charset="0"/>
              </a:rPr>
              <a:t>Domestic </a:t>
            </a:r>
            <a:r>
              <a:rPr lang="en-US" b="1" u="sng" dirty="0" smtClean="0">
                <a:latin typeface="Goudy Old Style" panose="02020502050305020303" pitchFamily="18" charset="0"/>
                <a:cs typeface="Times New Roman" panose="02020603050405020304" pitchFamily="18" charset="0"/>
              </a:rPr>
              <a:t>Powers-Naturalization</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981200"/>
            <a:ext cx="4724400" cy="4144963"/>
          </a:xfrm>
        </p:spPr>
        <p:txBody>
          <a:bodyPr>
            <a:noAutofit/>
          </a:bodyPr>
          <a:lstStyle/>
          <a:p>
            <a:r>
              <a:rPr lang="en-US" sz="2800" b="1" u="sng" dirty="0" smtClean="0">
                <a:solidFill>
                  <a:schemeClr val="accent6">
                    <a:lumMod val="50000"/>
                  </a:schemeClr>
                </a:solidFill>
                <a:latin typeface="Goudy Old Style" panose="02020502050305020303" pitchFamily="18" charset="0"/>
                <a:cs typeface="Times New Roman" panose="02020603050405020304" pitchFamily="18" charset="0"/>
              </a:rPr>
              <a:t>Naturalization</a:t>
            </a:r>
            <a:r>
              <a:rPr lang="en-US" sz="2800" b="1" dirty="0" smtClean="0">
                <a:solidFill>
                  <a:schemeClr val="accent6">
                    <a:lumMod val="50000"/>
                  </a:schemeClr>
                </a:solidFill>
                <a:latin typeface="Goudy Old Style" panose="02020502050305020303" pitchFamily="18" charset="0"/>
                <a:cs typeface="Times New Roman" panose="02020603050405020304" pitchFamily="18" charset="0"/>
              </a:rPr>
              <a:t>-</a:t>
            </a:r>
            <a:endParaRPr lang="en-US" sz="2800" b="1" dirty="0">
              <a:solidFill>
                <a:schemeClr val="accent6">
                  <a:lumMod val="50000"/>
                </a:schemeClr>
              </a:solidFill>
              <a:latin typeface="Goudy Old Style" panose="02020502050305020303" pitchFamily="18" charset="0"/>
              <a:cs typeface="Times New Roman" panose="02020603050405020304" pitchFamily="18" charset="0"/>
            </a:endParaRPr>
          </a:p>
          <a:p>
            <a:pPr lvl="1"/>
            <a:r>
              <a:rPr lang="en-US" sz="2800" dirty="0" smtClean="0">
                <a:latin typeface="Goudy Old Style" panose="02020502050305020303" pitchFamily="18" charset="0"/>
                <a:cs typeface="Times New Roman" panose="02020603050405020304" pitchFamily="18" charset="0"/>
              </a:rPr>
              <a:t>Naturalization </a:t>
            </a:r>
            <a:r>
              <a:rPr lang="en-US" sz="2800" dirty="0">
                <a:latin typeface="Goudy Old Style" panose="02020502050305020303" pitchFamily="18" charset="0"/>
                <a:cs typeface="Times New Roman" panose="02020603050405020304" pitchFamily="18" charset="0"/>
              </a:rPr>
              <a:t>is the legal process by which citizens of one country become citizens of another</a:t>
            </a:r>
          </a:p>
          <a:p>
            <a:pPr lvl="2"/>
            <a:r>
              <a:rPr lang="en-US" sz="2800" dirty="0" smtClean="0">
                <a:latin typeface="Goudy Old Style" panose="02020502050305020303" pitchFamily="18" charset="0"/>
                <a:cs typeface="Times New Roman" panose="02020603050405020304" pitchFamily="18" charset="0"/>
              </a:rPr>
              <a:t>Article </a:t>
            </a:r>
            <a:r>
              <a:rPr lang="en-US" sz="2800" dirty="0">
                <a:latin typeface="Goudy Old Style" panose="02020502050305020303" pitchFamily="18" charset="0"/>
                <a:cs typeface="Times New Roman" panose="02020603050405020304" pitchFamily="18" charset="0"/>
              </a:rPr>
              <a:t>I, Section 8, Clause 4 makes this an exclusive power of the national government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895600"/>
            <a:ext cx="2819400" cy="2529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05362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cs typeface="Times New Roman" panose="02020603050405020304" pitchFamily="18" charset="0"/>
              </a:rPr>
              <a:t>Domestic </a:t>
            </a:r>
            <a:r>
              <a:rPr lang="en-US" b="1" u="sng" dirty="0" smtClean="0">
                <a:latin typeface="Goudy Old Style" panose="02020502050305020303" pitchFamily="18" charset="0"/>
                <a:cs typeface="Times New Roman" panose="02020603050405020304" pitchFamily="18" charset="0"/>
              </a:rPr>
              <a:t>Powers-Judicial Powers</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752600"/>
            <a:ext cx="5029200" cy="4373563"/>
          </a:xfrm>
        </p:spPr>
        <p:txBody>
          <a:bodyPr>
            <a:noAutofit/>
          </a:bodyPr>
          <a:lstStyle/>
          <a:p>
            <a:r>
              <a:rPr lang="en-US" sz="2800" b="1" u="sng" dirty="0">
                <a:solidFill>
                  <a:srgbClr val="FF0000"/>
                </a:solidFill>
                <a:latin typeface="Goudy Old Style" panose="02020502050305020303" pitchFamily="18" charset="0"/>
                <a:cs typeface="Times New Roman" panose="02020603050405020304" pitchFamily="18" charset="0"/>
              </a:rPr>
              <a:t>Judicial </a:t>
            </a:r>
            <a:r>
              <a:rPr lang="en-US" sz="2800" b="1" u="sng" dirty="0" smtClean="0">
                <a:solidFill>
                  <a:srgbClr val="FF0000"/>
                </a:solidFill>
                <a:latin typeface="Goudy Old Style" panose="02020502050305020303" pitchFamily="18" charset="0"/>
                <a:cs typeface="Times New Roman" panose="02020603050405020304" pitchFamily="18" charset="0"/>
              </a:rPr>
              <a:t>Powers</a:t>
            </a:r>
            <a:r>
              <a:rPr lang="en-US" sz="2800" b="1" dirty="0" smtClean="0">
                <a:solidFill>
                  <a:srgbClr val="FF0000"/>
                </a:solidFill>
                <a:latin typeface="Goudy Old Style" panose="02020502050305020303" pitchFamily="18" charset="0"/>
                <a:cs typeface="Times New Roman" panose="02020603050405020304" pitchFamily="18" charset="0"/>
              </a:rPr>
              <a:t>-</a:t>
            </a:r>
            <a:endParaRPr lang="en-US" sz="2800" b="1" u="sng" dirty="0">
              <a:solidFill>
                <a:srgbClr val="FF0000"/>
              </a:solidFill>
              <a:latin typeface="Goudy Old Style" panose="02020502050305020303" pitchFamily="18" charset="0"/>
              <a:cs typeface="Times New Roman" panose="02020603050405020304" pitchFamily="18" charset="0"/>
            </a:endParaRPr>
          </a:p>
          <a:p>
            <a:pPr lvl="1"/>
            <a:r>
              <a:rPr lang="en-US" sz="2800" dirty="0" smtClean="0">
                <a:latin typeface="Goudy Old Style" panose="02020502050305020303" pitchFamily="18" charset="0"/>
                <a:cs typeface="Times New Roman" panose="02020603050405020304" pitchFamily="18" charset="0"/>
              </a:rPr>
              <a:t>Congress </a:t>
            </a:r>
            <a:r>
              <a:rPr lang="en-US" sz="2800" dirty="0">
                <a:latin typeface="Goudy Old Style" panose="02020502050305020303" pitchFamily="18" charset="0"/>
                <a:cs typeface="Times New Roman" panose="02020603050405020304" pitchFamily="18" charset="0"/>
              </a:rPr>
              <a:t>has the power to create </a:t>
            </a:r>
            <a:r>
              <a:rPr lang="en-US" sz="2800" dirty="0" smtClean="0">
                <a:latin typeface="Goudy Old Style" panose="02020502050305020303" pitchFamily="18" charset="0"/>
                <a:cs typeface="Times New Roman" panose="02020603050405020304" pitchFamily="18" charset="0"/>
              </a:rPr>
              <a:t>inferior courts </a:t>
            </a:r>
            <a:r>
              <a:rPr lang="en-US" sz="2800" dirty="0">
                <a:latin typeface="Goudy Old Style" panose="02020502050305020303" pitchFamily="18" charset="0"/>
                <a:cs typeface="Times New Roman" panose="02020603050405020304" pitchFamily="18" charset="0"/>
              </a:rPr>
              <a:t>beneath the Supreme </a:t>
            </a:r>
            <a:r>
              <a:rPr lang="en-US" sz="2800" dirty="0" smtClean="0">
                <a:latin typeface="Goudy Old Style" panose="02020502050305020303" pitchFamily="18" charset="0"/>
                <a:cs typeface="Times New Roman" panose="02020603050405020304" pitchFamily="18" charset="0"/>
              </a:rPr>
              <a:t>Court </a:t>
            </a:r>
            <a:r>
              <a:rPr lang="en-US" sz="2800" dirty="0">
                <a:latin typeface="Goudy Old Style" panose="02020502050305020303" pitchFamily="18" charset="0"/>
                <a:cs typeface="Times New Roman" panose="02020603050405020304" pitchFamily="18" charset="0"/>
              </a:rPr>
              <a:t>and structure the federal </a:t>
            </a:r>
            <a:r>
              <a:rPr lang="en-US" sz="2800" dirty="0" smtClean="0">
                <a:latin typeface="Goudy Old Style" panose="02020502050305020303" pitchFamily="18" charset="0"/>
                <a:cs typeface="Times New Roman" panose="02020603050405020304" pitchFamily="18" charset="0"/>
              </a:rPr>
              <a:t>judiciary </a:t>
            </a:r>
          </a:p>
          <a:p>
            <a:pPr lvl="2"/>
            <a:r>
              <a:rPr lang="en-US" sz="2800" dirty="0" smtClean="0">
                <a:latin typeface="Goudy Old Style" panose="02020502050305020303" pitchFamily="18" charset="0"/>
                <a:cs typeface="Times New Roman" panose="02020603050405020304" pitchFamily="18" charset="0"/>
              </a:rPr>
              <a:t>This included establishing the number of Supreme Court justices who will serve</a:t>
            </a:r>
            <a:endParaRPr lang="en-US" sz="2800" dirty="0">
              <a:latin typeface="Goudy Old Style" panose="02020502050305020303"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895600"/>
            <a:ext cx="2902734" cy="263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52112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24000"/>
            <a:ext cx="8407893" cy="4602479"/>
          </a:xfrm>
        </p:spPr>
        <p:txBody>
          <a:bodyPr>
            <a:noAutofit/>
          </a:bodyPr>
          <a:lstStyle/>
          <a:p>
            <a:r>
              <a:rPr lang="en-US" sz="2400" dirty="0" smtClean="0">
                <a:latin typeface="Goudy Old Style" panose="02020502050305020303" pitchFamily="18" charset="0"/>
              </a:rPr>
              <a:t>Pair up with an elbow partner…you need pen and paper with both full names at the top. Title it “</a:t>
            </a:r>
            <a:r>
              <a:rPr lang="en-US" sz="2400" b="1" dirty="0" smtClean="0">
                <a:solidFill>
                  <a:schemeClr val="accent6">
                    <a:lumMod val="50000"/>
                  </a:schemeClr>
                </a:solidFill>
                <a:latin typeface="Goudy Old Style" panose="02020502050305020303" pitchFamily="18" charset="0"/>
              </a:rPr>
              <a:t>Taxes</a:t>
            </a:r>
            <a:r>
              <a:rPr lang="en-US" sz="2400" dirty="0" smtClean="0">
                <a:latin typeface="Goudy Old Style" panose="02020502050305020303" pitchFamily="18" charset="0"/>
              </a:rPr>
              <a:t>” </a:t>
            </a:r>
          </a:p>
          <a:p>
            <a:r>
              <a:rPr lang="en-US" sz="2400" dirty="0" smtClean="0">
                <a:latin typeface="Goudy Old Style" panose="02020502050305020303" pitchFamily="18" charset="0"/>
              </a:rPr>
              <a:t>1.) In your words explain what you think the definition of a “</a:t>
            </a:r>
            <a:r>
              <a:rPr lang="en-US" sz="2400" dirty="0" smtClean="0">
                <a:solidFill>
                  <a:srgbClr val="FF0000"/>
                </a:solidFill>
                <a:latin typeface="Goudy Old Style" panose="02020502050305020303" pitchFamily="18" charset="0"/>
              </a:rPr>
              <a:t>tax</a:t>
            </a:r>
            <a:r>
              <a:rPr lang="en-US" sz="2400" dirty="0" smtClean="0">
                <a:latin typeface="Goudy Old Style" panose="02020502050305020303" pitchFamily="18" charset="0"/>
              </a:rPr>
              <a:t>” is, and what it is used for?</a:t>
            </a:r>
          </a:p>
          <a:p>
            <a:pPr marL="45720" indent="0">
              <a:buNone/>
            </a:pPr>
            <a:endParaRPr lang="en-US" sz="2400" dirty="0" smtClean="0">
              <a:latin typeface="Goudy Old Style" panose="02020502050305020303" pitchFamily="18" charset="0"/>
            </a:endParaRPr>
          </a:p>
          <a:p>
            <a:r>
              <a:rPr lang="en-US" sz="2400" dirty="0" smtClean="0">
                <a:latin typeface="Goudy Old Style" panose="02020502050305020303" pitchFamily="18" charset="0"/>
              </a:rPr>
              <a:t>2.) Give as many examples of the different types of taxes as you can think of (you should know at least 3 types)</a:t>
            </a:r>
          </a:p>
          <a:p>
            <a:endParaRPr lang="en-US" sz="2400" dirty="0" smtClean="0">
              <a:latin typeface="Goudy Old Style" panose="02020502050305020303" pitchFamily="18" charset="0"/>
            </a:endParaRPr>
          </a:p>
          <a:p>
            <a:r>
              <a:rPr lang="en-US" sz="2400" dirty="0" smtClean="0">
                <a:latin typeface="Goudy Old Style" panose="02020502050305020303" pitchFamily="18" charset="0"/>
              </a:rPr>
              <a:t>3.) Give as many examples as you can think of ways that tax money is spent (Remember we are talking about the Federal and </a:t>
            </a:r>
            <a:r>
              <a:rPr lang="en-US" sz="2400" dirty="0">
                <a:latin typeface="Goudy Old Style" panose="02020502050305020303" pitchFamily="18" charset="0"/>
              </a:rPr>
              <a:t>State </a:t>
            </a:r>
            <a:r>
              <a:rPr lang="en-US" sz="2400" dirty="0" smtClean="0">
                <a:latin typeface="Goudy Old Style" panose="02020502050305020303" pitchFamily="18" charset="0"/>
              </a:rPr>
              <a:t>Government so choose things you think the they would pay for that private citizens don’t directly pay for) </a:t>
            </a:r>
            <a:endParaRPr lang="en-US" sz="2400" dirty="0">
              <a:latin typeface="Goudy Old Style" panose="02020502050305020303" pitchFamily="18" charset="0"/>
            </a:endParaRPr>
          </a:p>
        </p:txBody>
      </p:sp>
      <p:sp>
        <p:nvSpPr>
          <p:cNvPr id="3" name="Title 2"/>
          <p:cNvSpPr>
            <a:spLocks noGrp="1"/>
          </p:cNvSpPr>
          <p:nvPr>
            <p:ph type="title"/>
          </p:nvPr>
        </p:nvSpPr>
        <p:spPr>
          <a:xfrm>
            <a:off x="381000" y="355847"/>
            <a:ext cx="8381260" cy="863353"/>
          </a:xfrm>
        </p:spPr>
        <p:txBody>
          <a:bodyPr/>
          <a:lstStyle/>
          <a:p>
            <a:r>
              <a:rPr lang="en-US" sz="4800" b="1" u="sng" dirty="0" smtClean="0">
                <a:latin typeface="Goudy Old Style" panose="02020502050305020303" pitchFamily="18" charset="0"/>
              </a:rPr>
              <a:t>Taxes</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3048063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cs typeface="Times New Roman" panose="02020603050405020304" pitchFamily="18" charset="0"/>
              </a:rPr>
              <a:t>Domestic Powers-Judicial Powers</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981200"/>
            <a:ext cx="5638800" cy="4572000"/>
          </a:xfrm>
        </p:spPr>
        <p:txBody>
          <a:bodyPr>
            <a:normAutofit fontScale="25000" lnSpcReduction="20000"/>
          </a:bodyPr>
          <a:lstStyle/>
          <a:p>
            <a:r>
              <a:rPr lang="en-US" sz="9600" b="1" u="sng" dirty="0" smtClean="0">
                <a:solidFill>
                  <a:schemeClr val="accent6">
                    <a:lumMod val="50000"/>
                  </a:schemeClr>
                </a:solidFill>
                <a:latin typeface="Goudy Old Style" panose="02020502050305020303" pitchFamily="18" charset="0"/>
                <a:cs typeface="Times New Roman" panose="02020603050405020304" pitchFamily="18" charset="0"/>
              </a:rPr>
              <a:t>Judicial Powers (Continued)</a:t>
            </a:r>
            <a:r>
              <a:rPr lang="en-US" sz="9600" b="1" dirty="0" smtClean="0">
                <a:solidFill>
                  <a:schemeClr val="accent6">
                    <a:lumMod val="50000"/>
                  </a:schemeClr>
                </a:solidFill>
                <a:latin typeface="Goudy Old Style" panose="02020502050305020303" pitchFamily="18" charset="0"/>
                <a:cs typeface="Times New Roman" panose="02020603050405020304" pitchFamily="18" charset="0"/>
              </a:rPr>
              <a:t>-</a:t>
            </a:r>
            <a:r>
              <a:rPr lang="en-US" sz="9600" b="1" u="sng" dirty="0" smtClean="0">
                <a:solidFill>
                  <a:schemeClr val="accent6">
                    <a:lumMod val="50000"/>
                  </a:schemeClr>
                </a:solidFill>
                <a:latin typeface="Goudy Old Style" panose="02020502050305020303" pitchFamily="18" charset="0"/>
                <a:cs typeface="Times New Roman" panose="02020603050405020304" pitchFamily="18" charset="0"/>
              </a:rPr>
              <a:t> </a:t>
            </a:r>
          </a:p>
          <a:p>
            <a:pPr lvl="1"/>
            <a:r>
              <a:rPr lang="en-US" sz="9600" dirty="0" smtClean="0">
                <a:latin typeface="Goudy Old Style" panose="02020502050305020303" pitchFamily="18" charset="0"/>
                <a:cs typeface="Times New Roman" panose="02020603050405020304" pitchFamily="18" charset="0"/>
              </a:rPr>
              <a:t>Congress </a:t>
            </a:r>
            <a:r>
              <a:rPr lang="en-US" sz="9600" dirty="0">
                <a:latin typeface="Goudy Old Style" panose="02020502050305020303" pitchFamily="18" charset="0"/>
                <a:cs typeface="Times New Roman" panose="02020603050405020304" pitchFamily="18" charset="0"/>
              </a:rPr>
              <a:t>has the power to define federal crimes and set punishments for those crimes</a:t>
            </a:r>
          </a:p>
          <a:p>
            <a:pPr lvl="2"/>
            <a:r>
              <a:rPr lang="en-US" sz="9600" dirty="0">
                <a:latin typeface="Goudy Old Style" panose="02020502050305020303" pitchFamily="18" charset="0"/>
                <a:cs typeface="Times New Roman" panose="02020603050405020304" pitchFamily="18" charset="0"/>
              </a:rPr>
              <a:t>The Constitution mentions four federal crimes</a:t>
            </a:r>
          </a:p>
          <a:p>
            <a:pPr lvl="3"/>
            <a:r>
              <a:rPr lang="en-US" sz="9600" dirty="0">
                <a:latin typeface="Goudy Old Style" panose="02020502050305020303" pitchFamily="18" charset="0"/>
                <a:cs typeface="Times New Roman" panose="02020603050405020304" pitchFamily="18" charset="0"/>
              </a:rPr>
              <a:t>Counterfeiting, Crimes committed on the high seas (international waters), Offenses against international law or Treason</a:t>
            </a:r>
          </a:p>
          <a:p>
            <a:pPr lvl="2"/>
            <a:r>
              <a:rPr lang="en-US" sz="9600" dirty="0">
                <a:latin typeface="Goudy Old Style" panose="02020502050305020303" pitchFamily="18" charset="0"/>
                <a:cs typeface="Times New Roman" panose="02020603050405020304" pitchFamily="18" charset="0"/>
              </a:rPr>
              <a:t>Congress has </a:t>
            </a:r>
            <a:r>
              <a:rPr lang="en-US" sz="9600" dirty="0" smtClean="0">
                <a:latin typeface="Goudy Old Style" panose="02020502050305020303" pitchFamily="18" charset="0"/>
                <a:cs typeface="Times New Roman" panose="02020603050405020304" pitchFamily="18" charset="0"/>
              </a:rPr>
              <a:t>since defined </a:t>
            </a:r>
            <a:r>
              <a:rPr lang="en-US" sz="9600" dirty="0">
                <a:latin typeface="Goudy Old Style" panose="02020502050305020303" pitchFamily="18" charset="0"/>
                <a:cs typeface="Times New Roman" panose="02020603050405020304" pitchFamily="18" charset="0"/>
              </a:rPr>
              <a:t>more than 100 </a:t>
            </a:r>
            <a:r>
              <a:rPr lang="en-US" sz="9600" dirty="0" smtClean="0">
                <a:latin typeface="Goudy Old Style" panose="02020502050305020303" pitchFamily="18" charset="0"/>
                <a:cs typeface="Times New Roman" panose="02020603050405020304" pitchFamily="18" charset="0"/>
              </a:rPr>
              <a:t>additional federal </a:t>
            </a:r>
            <a:r>
              <a:rPr lang="en-US" sz="9600" dirty="0">
                <a:latin typeface="Goudy Old Style" panose="02020502050305020303" pitchFamily="18" charset="0"/>
                <a:cs typeface="Times New Roman" panose="02020603050405020304" pitchFamily="18" charset="0"/>
              </a:rPr>
              <a:t>crimes (bank robbing, kidnapping, etc.)</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819400"/>
            <a:ext cx="23622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68746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latin typeface="Goudy Old Style" panose="02020502050305020303" pitchFamily="18" charset="0"/>
              </a:rPr>
              <a:t>Chapter 11- Section 3</a:t>
            </a:r>
            <a:endParaRPr lang="en-US" dirty="0">
              <a:latin typeface="Goudy Old Style" panose="02020502050305020303" pitchFamily="18" charset="0"/>
            </a:endParaRPr>
          </a:p>
        </p:txBody>
      </p:sp>
      <p:sp>
        <p:nvSpPr>
          <p:cNvPr id="3" name="Title 2"/>
          <p:cNvSpPr>
            <a:spLocks noGrp="1"/>
          </p:cNvSpPr>
          <p:nvPr>
            <p:ph type="title"/>
          </p:nvPr>
        </p:nvSpPr>
        <p:spPr/>
        <p:txBody>
          <a:bodyPr/>
          <a:lstStyle/>
          <a:p>
            <a:r>
              <a:rPr lang="en-US" dirty="0" smtClean="0">
                <a:latin typeface="Goudy Old Style" panose="02020502050305020303" pitchFamily="18" charset="0"/>
              </a:rPr>
              <a:t>The Implied Powers </a:t>
            </a:r>
            <a:endParaRPr lang="en-US" dirty="0">
              <a:latin typeface="Goudy Old Style" panose="02020502050305020303" pitchFamily="18" charset="0"/>
            </a:endParaRPr>
          </a:p>
        </p:txBody>
      </p:sp>
    </p:spTree>
    <p:extLst>
      <p:ext uri="{BB962C8B-B14F-4D97-AF65-F5344CB8AC3E}">
        <p14:creationId xmlns:p14="http://schemas.microsoft.com/office/powerpoint/2010/main" val="2282073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Key Terms</a:t>
            </a:r>
          </a:p>
        </p:txBody>
      </p:sp>
      <p:sp>
        <p:nvSpPr>
          <p:cNvPr id="3075" name="Content Placeholder 2"/>
          <p:cNvSpPr>
            <a:spLocks noGrp="1"/>
          </p:cNvSpPr>
          <p:nvPr>
            <p:ph idx="4294967295"/>
          </p:nvPr>
        </p:nvSpPr>
        <p:spPr>
          <a:xfrm>
            <a:off x="380999" y="1719070"/>
            <a:ext cx="8407893" cy="4910329"/>
          </a:xfrm>
        </p:spPr>
        <p:txBody>
          <a:bodyPr>
            <a:normAutofit fontScale="77500" lnSpcReduction="20000"/>
          </a:bodyPr>
          <a:lstStyle/>
          <a:p>
            <a:pPr eaLnBrk="1" hangingPunct="1">
              <a:defRPr/>
            </a:pPr>
            <a:r>
              <a:rPr lang="en-US" sz="4400" dirty="0" smtClean="0">
                <a:solidFill>
                  <a:srgbClr val="FF0000"/>
                </a:solidFill>
                <a:latin typeface="Goudy Old Style" panose="02020502050305020303" pitchFamily="18" charset="0"/>
                <a:cs typeface="Times New Roman" panose="02020603050405020304" pitchFamily="18" charset="0"/>
              </a:rPr>
              <a:t>Necessary and Proper Clause</a:t>
            </a:r>
          </a:p>
          <a:p>
            <a:pPr eaLnBrk="1" hangingPunct="1">
              <a:defRPr/>
            </a:pPr>
            <a:endParaRPr lang="en-US" sz="4400" dirty="0" smtClean="0">
              <a:latin typeface="Goudy Old Style" panose="02020502050305020303" pitchFamily="18" charset="0"/>
              <a:cs typeface="Times New Roman" panose="02020603050405020304" pitchFamily="18" charset="0"/>
            </a:endParaRPr>
          </a:p>
          <a:p>
            <a:pPr eaLnBrk="1" hangingPunct="1">
              <a:defRPr/>
            </a:pPr>
            <a:r>
              <a:rPr lang="en-US" sz="4400" dirty="0" smtClean="0">
                <a:solidFill>
                  <a:srgbClr val="002060"/>
                </a:solidFill>
                <a:latin typeface="Goudy Old Style" panose="02020502050305020303" pitchFamily="18" charset="0"/>
                <a:cs typeface="Times New Roman" panose="02020603050405020304" pitchFamily="18" charset="0"/>
              </a:rPr>
              <a:t>Strict Constructionists</a:t>
            </a:r>
          </a:p>
          <a:p>
            <a:pPr eaLnBrk="1" hangingPunct="1">
              <a:defRPr/>
            </a:pPr>
            <a:endParaRPr lang="en-US" sz="4400" dirty="0" smtClean="0">
              <a:latin typeface="Goudy Old Style" panose="02020502050305020303" pitchFamily="18" charset="0"/>
              <a:cs typeface="Times New Roman" panose="02020603050405020304" pitchFamily="18" charset="0"/>
            </a:endParaRPr>
          </a:p>
          <a:p>
            <a:pPr eaLnBrk="1" hangingPunct="1">
              <a:defRPr/>
            </a:pPr>
            <a:r>
              <a:rPr lang="en-US" sz="4400" dirty="0" smtClean="0">
                <a:solidFill>
                  <a:srgbClr val="FF0000"/>
                </a:solidFill>
                <a:latin typeface="Goudy Old Style" panose="02020502050305020303" pitchFamily="18" charset="0"/>
                <a:cs typeface="Times New Roman" panose="02020603050405020304" pitchFamily="18" charset="0"/>
              </a:rPr>
              <a:t>Liberal Constructionists</a:t>
            </a:r>
          </a:p>
          <a:p>
            <a:pPr eaLnBrk="1" hangingPunct="1">
              <a:defRPr/>
            </a:pPr>
            <a:endParaRPr lang="en-US" sz="4400" dirty="0" smtClean="0">
              <a:latin typeface="Goudy Old Style" panose="02020502050305020303" pitchFamily="18" charset="0"/>
              <a:cs typeface="Times New Roman" panose="02020603050405020304" pitchFamily="18" charset="0"/>
            </a:endParaRPr>
          </a:p>
          <a:p>
            <a:pPr eaLnBrk="1" hangingPunct="1">
              <a:defRPr/>
            </a:pPr>
            <a:r>
              <a:rPr lang="en-US" sz="4400" dirty="0" smtClean="0">
                <a:solidFill>
                  <a:srgbClr val="002060"/>
                </a:solidFill>
                <a:latin typeface="Goudy Old Style" panose="02020502050305020303" pitchFamily="18" charset="0"/>
                <a:cs typeface="Times New Roman" panose="02020603050405020304" pitchFamily="18" charset="0"/>
              </a:rPr>
              <a:t>Consensus</a:t>
            </a:r>
          </a:p>
          <a:p>
            <a:pPr eaLnBrk="1" hangingPunct="1">
              <a:defRPr/>
            </a:pPr>
            <a:endParaRPr lang="en-US" sz="4400" dirty="0" smtClean="0">
              <a:latin typeface="Goudy Old Style" panose="02020502050305020303" pitchFamily="18" charset="0"/>
              <a:cs typeface="Times New Roman" panose="02020603050405020304" pitchFamily="18" charset="0"/>
            </a:endParaRPr>
          </a:p>
          <a:p>
            <a:pPr eaLnBrk="1" hangingPunct="1">
              <a:defRPr/>
            </a:pPr>
            <a:r>
              <a:rPr lang="en-US" sz="4400" dirty="0" smtClean="0">
                <a:solidFill>
                  <a:srgbClr val="FF0000"/>
                </a:solidFill>
                <a:latin typeface="Goudy Old Style" panose="02020502050305020303" pitchFamily="18" charset="0"/>
                <a:cs typeface="Times New Roman" panose="02020603050405020304" pitchFamily="18" charset="0"/>
              </a:rPr>
              <a:t>Appropriate</a:t>
            </a:r>
          </a:p>
        </p:txBody>
      </p:sp>
    </p:spTree>
    <p:extLst>
      <p:ext uri="{BB962C8B-B14F-4D97-AF65-F5344CB8AC3E}">
        <p14:creationId xmlns:p14="http://schemas.microsoft.com/office/powerpoint/2010/main" val="1696768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The Necessary and Proper Clause</a:t>
            </a:r>
          </a:p>
        </p:txBody>
      </p:sp>
      <p:sp>
        <p:nvSpPr>
          <p:cNvPr id="5" name="Content Placeholder 4"/>
          <p:cNvSpPr>
            <a:spLocks noGrp="1"/>
          </p:cNvSpPr>
          <p:nvPr>
            <p:ph sz="half" idx="4294967295"/>
          </p:nvPr>
        </p:nvSpPr>
        <p:spPr>
          <a:xfrm>
            <a:off x="457200" y="1600200"/>
            <a:ext cx="4038600" cy="4525963"/>
          </a:xfrm>
        </p:spPr>
        <p:txBody>
          <a:bodyPr>
            <a:normAutofit/>
          </a:bodyPr>
          <a:lstStyle/>
          <a:p>
            <a:pPr eaLnBrk="1" hangingPunct="1">
              <a:lnSpc>
                <a:spcPct val="90000"/>
              </a:lnSpc>
              <a:defRPr/>
            </a:pPr>
            <a:r>
              <a:rPr lang="en-US" sz="2800" b="1" dirty="0" smtClean="0">
                <a:latin typeface="Goudy Old Style" panose="02020502050305020303" pitchFamily="18" charset="0"/>
                <a:cs typeface="Times New Roman" panose="02020603050405020304" pitchFamily="18" charset="0"/>
              </a:rPr>
              <a:t>It is the final clause in the lengthy Section 8 of Article I in the Constitution, give to Congress its expressed powers.</a:t>
            </a:r>
          </a:p>
          <a:p>
            <a:pPr eaLnBrk="1" hangingPunct="1">
              <a:lnSpc>
                <a:spcPct val="90000"/>
              </a:lnSpc>
              <a:defRPr/>
            </a:pPr>
            <a:endParaRPr lang="en-US" sz="2800" b="1" dirty="0" smtClean="0">
              <a:latin typeface="Goudy Old Style" panose="02020502050305020303" pitchFamily="18" charset="0"/>
              <a:cs typeface="Times New Roman" panose="02020603050405020304" pitchFamily="18" charset="0"/>
            </a:endParaRPr>
          </a:p>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Known as the   </a:t>
            </a:r>
            <a:r>
              <a:rPr lang="en-US" sz="2800" dirty="0" smtClean="0">
                <a:solidFill>
                  <a:schemeClr val="accent6">
                    <a:lumMod val="50000"/>
                  </a:schemeClr>
                </a:solidFill>
                <a:latin typeface="Goudy Old Style" panose="02020502050305020303" pitchFamily="18" charset="0"/>
                <a:cs typeface="Times New Roman" panose="02020603050405020304" pitchFamily="18" charset="0"/>
              </a:rPr>
              <a:t>“Elastic Clause”</a:t>
            </a:r>
          </a:p>
        </p:txBody>
      </p:sp>
      <p:sp>
        <p:nvSpPr>
          <p:cNvPr id="6" name="Content Placeholder 5"/>
          <p:cNvSpPr>
            <a:spLocks noGrp="1"/>
          </p:cNvSpPr>
          <p:nvPr>
            <p:ph sz="half" idx="4294967295"/>
          </p:nvPr>
        </p:nvSpPr>
        <p:spPr>
          <a:xfrm>
            <a:off x="4648200" y="1600200"/>
            <a:ext cx="4267200" cy="4525963"/>
          </a:xfrm>
        </p:spPr>
        <p:txBody>
          <a:bodyPr>
            <a:normAutofit fontScale="92500" lnSpcReduction="10000"/>
          </a:bodyPr>
          <a:lstStyle/>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To make all Laws which shall be necessary and proper for carrying into Execution the forgoing Powers and all other Powers vested by this Constitution in the Government of the United States, or in any Department or Officer thereof.</a:t>
            </a:r>
          </a:p>
          <a:p>
            <a:pPr lvl="1">
              <a:lnSpc>
                <a:spcPct val="90000"/>
              </a:lnSpc>
              <a:defRPr/>
            </a:pPr>
            <a:r>
              <a:rPr lang="en-US" sz="2600" dirty="0" smtClean="0">
                <a:solidFill>
                  <a:srgbClr val="FF0000"/>
                </a:solidFill>
                <a:latin typeface="Goudy Old Style" panose="02020502050305020303" pitchFamily="18" charset="0"/>
                <a:cs typeface="Times New Roman" panose="02020603050405020304" pitchFamily="18" charset="0"/>
              </a:rPr>
              <a:t>Clause 18 of the Constitution</a:t>
            </a:r>
          </a:p>
        </p:txBody>
      </p:sp>
    </p:spTree>
    <p:extLst>
      <p:ext uri="{BB962C8B-B14F-4D97-AF65-F5344CB8AC3E}">
        <p14:creationId xmlns:p14="http://schemas.microsoft.com/office/powerpoint/2010/main" val="1400343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Necessary and Proper Clause</a:t>
            </a:r>
          </a:p>
        </p:txBody>
      </p:sp>
      <p:sp>
        <p:nvSpPr>
          <p:cNvPr id="3" name="Content Placeholder 2"/>
          <p:cNvSpPr>
            <a:spLocks noGrp="1"/>
          </p:cNvSpPr>
          <p:nvPr>
            <p:ph sz="half" idx="4294967295"/>
          </p:nvPr>
        </p:nvSpPr>
        <p:spPr>
          <a:xfrm>
            <a:off x="457200" y="1600200"/>
            <a:ext cx="4038600" cy="4953000"/>
          </a:xfrm>
        </p:spPr>
        <p:txBody>
          <a:bodyPr>
            <a:normAutofit lnSpcReduction="10000"/>
          </a:bodyPr>
          <a:lstStyle/>
          <a:p>
            <a:pPr eaLnBrk="1" hangingPunct="1">
              <a:lnSpc>
                <a:spcPct val="90000"/>
              </a:lnSpc>
              <a:defRPr/>
            </a:pPr>
            <a:r>
              <a:rPr lang="en-US" sz="2800" dirty="0" smtClean="0">
                <a:latin typeface="Goudy Old Style" panose="02020502050305020303" pitchFamily="18" charset="0"/>
              </a:rPr>
              <a:t>Much of the adaptability and  vitality come from this</a:t>
            </a:r>
          </a:p>
          <a:p>
            <a:pPr eaLnBrk="1" hangingPunct="1">
              <a:lnSpc>
                <a:spcPct val="90000"/>
              </a:lnSpc>
              <a:defRPr/>
            </a:pPr>
            <a:r>
              <a:rPr lang="en-US" sz="2800" dirty="0" smtClean="0">
                <a:latin typeface="Goudy Old Style" panose="02020502050305020303" pitchFamily="18" charset="0"/>
              </a:rPr>
              <a:t>Allows Congress to choose the means “for carrying into execution”</a:t>
            </a:r>
          </a:p>
          <a:p>
            <a:pPr lvl="1" eaLnBrk="1" hangingPunct="1">
              <a:lnSpc>
                <a:spcPct val="90000"/>
              </a:lnSpc>
              <a:defRPr/>
            </a:pPr>
            <a:r>
              <a:rPr lang="en-US" sz="2400" dirty="0" smtClean="0">
                <a:latin typeface="Goudy Old Style" panose="02020502050305020303" pitchFamily="18" charset="0"/>
              </a:rPr>
              <a:t>Powers given it by the Constitution</a:t>
            </a:r>
          </a:p>
          <a:p>
            <a:pPr eaLnBrk="1" hangingPunct="1">
              <a:lnSpc>
                <a:spcPct val="90000"/>
              </a:lnSpc>
              <a:defRPr/>
            </a:pPr>
            <a:r>
              <a:rPr lang="en-US" sz="2800" dirty="0" smtClean="0">
                <a:latin typeface="Goudy Old Style" panose="02020502050305020303" pitchFamily="18" charset="0"/>
              </a:rPr>
              <a:t>Along with supporting decisions from Supreme Court</a:t>
            </a:r>
          </a:p>
        </p:txBody>
      </p:sp>
      <p:pic>
        <p:nvPicPr>
          <p:cNvPr id="6148"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784229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Strict Versus Liberal Construction</a:t>
            </a:r>
          </a:p>
        </p:txBody>
      </p:sp>
      <p:sp>
        <p:nvSpPr>
          <p:cNvPr id="6147" name="Content Placeholder 2"/>
          <p:cNvSpPr>
            <a:spLocks noGrp="1"/>
          </p:cNvSpPr>
          <p:nvPr>
            <p:ph sz="half" idx="4294967295"/>
          </p:nvPr>
        </p:nvSpPr>
        <p:spPr>
          <a:xfrm>
            <a:off x="457200" y="1600200"/>
            <a:ext cx="4038600" cy="4876800"/>
          </a:xfrm>
        </p:spPr>
        <p:txBody>
          <a:bodyPr>
            <a:normAutofit lnSpcReduction="10000"/>
          </a:bodyPr>
          <a:lstStyle/>
          <a:p>
            <a:pPr eaLnBrk="1" hangingPunct="1">
              <a:defRPr/>
            </a:pPr>
            <a:r>
              <a:rPr lang="en-US" sz="2800" dirty="0" smtClean="0">
                <a:latin typeface="Goudy Old Style" panose="02020502050305020303" pitchFamily="18" charset="0"/>
                <a:cs typeface="Times New Roman" panose="02020603050405020304" pitchFamily="18" charset="0"/>
              </a:rPr>
              <a:t>“Elastic Clause” subject to one of the most important disputes</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Federalists and Anti-Federalists clashed over the meaning </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Centered on the Powers of Congress</a:t>
            </a:r>
          </a:p>
        </p:txBody>
      </p:sp>
      <p:pic>
        <p:nvPicPr>
          <p:cNvPr id="7172" name="Content Placeholder 3"/>
          <p:cNvPicPr>
            <a:picLocks noGrp="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3138350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Strict Constructionists</a:t>
            </a:r>
          </a:p>
        </p:txBody>
      </p:sp>
      <p:sp>
        <p:nvSpPr>
          <p:cNvPr id="3" name="Content Placeholder 2"/>
          <p:cNvSpPr>
            <a:spLocks noGrp="1"/>
          </p:cNvSpPr>
          <p:nvPr>
            <p:ph sz="half" idx="4294967295"/>
          </p:nvPr>
        </p:nvSpPr>
        <p:spPr>
          <a:xfrm>
            <a:off x="457200" y="1600200"/>
            <a:ext cx="5029200" cy="5029200"/>
          </a:xfrm>
        </p:spPr>
        <p:txBody>
          <a:bodyPr>
            <a:normAutofit/>
          </a:bodyPr>
          <a:lstStyle/>
          <a:p>
            <a:pPr eaLnBrk="1" hangingPunct="1">
              <a:defRPr/>
            </a:pPr>
            <a:r>
              <a:rPr lang="en-US" sz="2600" dirty="0" smtClean="0">
                <a:latin typeface="Goudy Old Style" panose="02020502050305020303" pitchFamily="18" charset="0"/>
                <a:cs typeface="Times New Roman" panose="02020603050405020304" pitchFamily="18" charset="0"/>
              </a:rPr>
              <a:t>Strict Constructionists  led by Thomas Jefferson thought Congress could only exercise</a:t>
            </a:r>
          </a:p>
          <a:p>
            <a:pPr lvl="1" eaLnBrk="1" hangingPunct="1">
              <a:defRPr/>
            </a:pPr>
            <a:r>
              <a:rPr lang="en-US" sz="2200" dirty="0" smtClean="0">
                <a:latin typeface="Goudy Old Style" panose="02020502050305020303" pitchFamily="18" charset="0"/>
                <a:cs typeface="Times New Roman" panose="02020603050405020304" pitchFamily="18" charset="0"/>
              </a:rPr>
              <a:t>1. Its expressed powers</a:t>
            </a:r>
          </a:p>
          <a:p>
            <a:pPr lvl="1" eaLnBrk="1" hangingPunct="1">
              <a:defRPr/>
            </a:pPr>
            <a:r>
              <a:rPr lang="en-US" sz="2200" dirty="0" smtClean="0">
                <a:latin typeface="Goudy Old Style" panose="02020502050305020303" pitchFamily="18" charset="0"/>
                <a:cs typeface="Times New Roman" panose="02020603050405020304" pitchFamily="18" charset="0"/>
              </a:rPr>
              <a:t>2. </a:t>
            </a:r>
            <a:r>
              <a:rPr lang="en-US" sz="2200" dirty="0">
                <a:latin typeface="Goudy Old Style" panose="02020502050305020303" pitchFamily="18" charset="0"/>
                <a:cs typeface="Times New Roman" panose="02020603050405020304" pitchFamily="18" charset="0"/>
              </a:rPr>
              <a:t>O</a:t>
            </a:r>
            <a:r>
              <a:rPr lang="en-US" sz="2200" dirty="0" smtClean="0">
                <a:latin typeface="Goudy Old Style" panose="02020502050305020303" pitchFamily="18" charset="0"/>
                <a:cs typeface="Times New Roman" panose="02020603050405020304" pitchFamily="18" charset="0"/>
              </a:rPr>
              <a:t>nly those implied powers absolutely necessary to carry out its expressed powers</a:t>
            </a:r>
          </a:p>
          <a:p>
            <a:pPr eaLnBrk="1" hangingPunct="1">
              <a:defRPr/>
            </a:pPr>
            <a:endParaRPr lang="en-US" sz="2600" b="1" dirty="0" smtClean="0">
              <a:latin typeface="Goudy Old Style" panose="02020502050305020303" pitchFamily="18" charset="0"/>
              <a:cs typeface="Times New Roman" panose="02020603050405020304" pitchFamily="18" charset="0"/>
            </a:endParaRPr>
          </a:p>
          <a:p>
            <a:pPr eaLnBrk="1" hangingPunct="1">
              <a:defRPr/>
            </a:pPr>
            <a:r>
              <a:rPr lang="en-US" sz="2600" b="1" dirty="0" smtClean="0">
                <a:latin typeface="Goudy Old Style" panose="02020502050305020303" pitchFamily="18" charset="0"/>
                <a:cs typeface="Times New Roman" panose="02020603050405020304" pitchFamily="18" charset="0"/>
              </a:rPr>
              <a:t>State should keep as much power as possible</a:t>
            </a:r>
          </a:p>
        </p:txBody>
      </p:sp>
      <p:pic>
        <p:nvPicPr>
          <p:cNvPr id="8196"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943600" y="2438400"/>
            <a:ext cx="2362200" cy="3459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44444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rPr>
              <a:t>Strict Constructionists</a:t>
            </a:r>
          </a:p>
        </p:txBody>
      </p:sp>
      <p:sp>
        <p:nvSpPr>
          <p:cNvPr id="3" name="Content Placeholder 2"/>
          <p:cNvSpPr>
            <a:spLocks noGrp="1"/>
          </p:cNvSpPr>
          <p:nvPr>
            <p:ph sz="half" idx="4294967295"/>
          </p:nvPr>
        </p:nvSpPr>
        <p:spPr>
          <a:xfrm>
            <a:off x="457200" y="1600200"/>
            <a:ext cx="4876800" cy="4953000"/>
          </a:xfrm>
        </p:spPr>
        <p:txBody>
          <a:bodyPr>
            <a:normAutofit lnSpcReduction="10000"/>
          </a:bodyPr>
          <a:lstStyle/>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They did want to protect interstate trade</a:t>
            </a:r>
          </a:p>
          <a:p>
            <a:pPr eaLnBrk="1" hangingPunct="1">
              <a:lnSpc>
                <a:spcPct val="90000"/>
              </a:lnSpc>
              <a:defRPr/>
            </a:pPr>
            <a:endParaRPr lang="en-US" sz="2800" dirty="0" smtClean="0">
              <a:latin typeface="Goudy Old Style" panose="02020502050305020303" pitchFamily="18" charset="0"/>
              <a:cs typeface="Times New Roman" panose="02020603050405020304" pitchFamily="18" charset="0"/>
            </a:endParaRPr>
          </a:p>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Need for strong defense</a:t>
            </a:r>
          </a:p>
          <a:p>
            <a:pPr eaLnBrk="1" hangingPunct="1">
              <a:lnSpc>
                <a:spcPct val="90000"/>
              </a:lnSpc>
              <a:defRPr/>
            </a:pPr>
            <a:endParaRPr lang="en-US" sz="2800" dirty="0" smtClean="0">
              <a:latin typeface="Goudy Old Style" panose="02020502050305020303" pitchFamily="18" charset="0"/>
              <a:cs typeface="Times New Roman" panose="02020603050405020304" pitchFamily="18" charset="0"/>
            </a:endParaRPr>
          </a:p>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Feared consequences of a strong government</a:t>
            </a:r>
          </a:p>
          <a:p>
            <a:pPr eaLnBrk="1" hangingPunct="1">
              <a:lnSpc>
                <a:spcPct val="90000"/>
              </a:lnSpc>
              <a:defRPr/>
            </a:pPr>
            <a:endParaRPr lang="en-US" sz="2800" dirty="0" smtClean="0">
              <a:latin typeface="Goudy Old Style" panose="02020502050305020303" pitchFamily="18" charset="0"/>
              <a:cs typeface="Times New Roman" panose="02020603050405020304" pitchFamily="18" charset="0"/>
            </a:endParaRPr>
          </a:p>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Argued only states not the far off Government could protect-and preserve those differing interests</a:t>
            </a:r>
          </a:p>
        </p:txBody>
      </p:sp>
      <p:pic>
        <p:nvPicPr>
          <p:cNvPr id="9220"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638800" y="2057400"/>
            <a:ext cx="3048000" cy="3840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73529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Liberal Constructionists</a:t>
            </a:r>
          </a:p>
        </p:txBody>
      </p:sp>
      <p:sp>
        <p:nvSpPr>
          <p:cNvPr id="9219" name="Content Placeholder 2"/>
          <p:cNvSpPr>
            <a:spLocks noGrp="1"/>
          </p:cNvSpPr>
          <p:nvPr>
            <p:ph sz="half" idx="4294967295"/>
          </p:nvPr>
        </p:nvSpPr>
        <p:spPr>
          <a:xfrm>
            <a:off x="457200" y="1600200"/>
            <a:ext cx="4038600" cy="4876800"/>
          </a:xfrm>
        </p:spPr>
        <p:txBody>
          <a:bodyPr>
            <a:normAutofit lnSpcReduction="10000"/>
          </a:bodyPr>
          <a:lstStyle/>
          <a:p>
            <a:pPr eaLnBrk="1" hangingPunct="1">
              <a:defRPr/>
            </a:pPr>
            <a:r>
              <a:rPr lang="en-US" sz="2800" dirty="0" smtClean="0">
                <a:latin typeface="Goudy Old Style" panose="02020502050305020303" pitchFamily="18" charset="0"/>
                <a:cs typeface="Times New Roman" panose="02020603050405020304" pitchFamily="18" charset="0"/>
              </a:rPr>
              <a:t>Implied power upheld by </a:t>
            </a:r>
            <a:r>
              <a:rPr lang="en-US" sz="2800" i="1" dirty="0" smtClean="0">
                <a:solidFill>
                  <a:srgbClr val="FF0000"/>
                </a:solidFill>
                <a:latin typeface="Goudy Old Style" panose="02020502050305020303" pitchFamily="18" charset="0"/>
                <a:cs typeface="Times New Roman" panose="02020603050405020304" pitchFamily="18" charset="0"/>
              </a:rPr>
              <a:t>McCulloch v. Maryland </a:t>
            </a:r>
            <a:r>
              <a:rPr lang="en-US" sz="2800" dirty="0" smtClean="0">
                <a:solidFill>
                  <a:srgbClr val="FF0000"/>
                </a:solidFill>
                <a:latin typeface="Goudy Old Style" panose="02020502050305020303" pitchFamily="18" charset="0"/>
                <a:cs typeface="Times New Roman" panose="02020603050405020304" pitchFamily="18" charset="0"/>
              </a:rPr>
              <a:t> </a:t>
            </a:r>
            <a:r>
              <a:rPr lang="en-US" sz="2800" dirty="0" smtClean="0">
                <a:latin typeface="Goudy Old Style" panose="02020502050305020303" pitchFamily="18" charset="0"/>
                <a:cs typeface="Times New Roman" panose="02020603050405020304" pitchFamily="18" charset="0"/>
              </a:rPr>
              <a:t>in 1819</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b="1" u="sng" dirty="0" smtClean="0">
                <a:solidFill>
                  <a:schemeClr val="accent6">
                    <a:lumMod val="50000"/>
                  </a:schemeClr>
                </a:solidFill>
                <a:latin typeface="Goudy Old Style" panose="02020502050305020303" pitchFamily="18" charset="0"/>
                <a:cs typeface="Times New Roman" panose="02020603050405020304" pitchFamily="18" charset="0"/>
              </a:rPr>
              <a:t>Factors in </a:t>
            </a:r>
            <a:r>
              <a:rPr lang="en-US" sz="2800" b="1" u="sng" dirty="0">
                <a:solidFill>
                  <a:schemeClr val="accent6">
                    <a:lumMod val="50000"/>
                  </a:schemeClr>
                </a:solidFill>
                <a:latin typeface="Goudy Old Style" panose="02020502050305020303" pitchFamily="18" charset="0"/>
                <a:cs typeface="Times New Roman" panose="02020603050405020304" pitchFamily="18" charset="0"/>
              </a:rPr>
              <a:t>G</a:t>
            </a:r>
            <a:r>
              <a:rPr lang="en-US" sz="2800" b="1" u="sng" dirty="0" smtClean="0">
                <a:solidFill>
                  <a:schemeClr val="accent6">
                    <a:lumMod val="50000"/>
                  </a:schemeClr>
                </a:solidFill>
                <a:latin typeface="Goudy Old Style" panose="02020502050305020303" pitchFamily="18" charset="0"/>
                <a:cs typeface="Times New Roman" panose="02020603050405020304" pitchFamily="18" charset="0"/>
              </a:rPr>
              <a:t>rowth</a:t>
            </a:r>
            <a:r>
              <a:rPr lang="en-US" sz="2800" b="1" dirty="0" smtClean="0">
                <a:solidFill>
                  <a:schemeClr val="accent6">
                    <a:lumMod val="50000"/>
                  </a:schemeClr>
                </a:solidFill>
                <a:latin typeface="Goudy Old Style" panose="02020502050305020303" pitchFamily="18" charset="0"/>
                <a:cs typeface="Times New Roman" panose="02020603050405020304" pitchFamily="18" charset="0"/>
              </a:rPr>
              <a:t>:</a:t>
            </a:r>
          </a:p>
          <a:p>
            <a:pPr lvl="1" eaLnBrk="1" hangingPunct="1">
              <a:defRPr/>
            </a:pPr>
            <a:r>
              <a:rPr lang="en-US" sz="2400" dirty="0" smtClean="0">
                <a:latin typeface="Goudy Old Style" panose="02020502050305020303" pitchFamily="18" charset="0"/>
                <a:cs typeface="Times New Roman" panose="02020603050405020304" pitchFamily="18" charset="0"/>
              </a:rPr>
              <a:t>Wars</a:t>
            </a:r>
          </a:p>
          <a:p>
            <a:pPr lvl="1" eaLnBrk="1" hangingPunct="1">
              <a:defRPr/>
            </a:pPr>
            <a:r>
              <a:rPr lang="en-US" sz="2400" dirty="0" smtClean="0">
                <a:latin typeface="Goudy Old Style" panose="02020502050305020303" pitchFamily="18" charset="0"/>
                <a:cs typeface="Times New Roman" panose="02020603050405020304" pitchFamily="18" charset="0"/>
              </a:rPr>
              <a:t>Economic crisis's</a:t>
            </a:r>
          </a:p>
          <a:p>
            <a:pPr lvl="1" eaLnBrk="1" hangingPunct="1">
              <a:defRPr/>
            </a:pPr>
            <a:r>
              <a:rPr lang="en-US" sz="2400" dirty="0" smtClean="0">
                <a:latin typeface="Goudy Old Style" panose="02020502050305020303" pitchFamily="18" charset="0"/>
                <a:cs typeface="Times New Roman" panose="02020603050405020304" pitchFamily="18" charset="0"/>
              </a:rPr>
              <a:t>National Emergencies</a:t>
            </a:r>
          </a:p>
          <a:p>
            <a:pPr lvl="1" eaLnBrk="1" hangingPunct="1">
              <a:defRPr/>
            </a:pPr>
            <a:r>
              <a:rPr lang="en-US" sz="2400" dirty="0" smtClean="0">
                <a:latin typeface="Goudy Old Style" panose="02020502050305020303" pitchFamily="18" charset="0"/>
                <a:cs typeface="Times New Roman" panose="02020603050405020304" pitchFamily="18" charset="0"/>
              </a:rPr>
              <a:t>Advances in communication and transportation</a:t>
            </a:r>
          </a:p>
          <a:p>
            <a:pPr lvl="1" eaLnBrk="1" hangingPunct="1">
              <a:defRPr/>
            </a:pPr>
            <a:endParaRPr lang="en-US" sz="2400" dirty="0" smtClean="0"/>
          </a:p>
          <a:p>
            <a:pPr eaLnBrk="1" hangingPunct="1">
              <a:defRPr/>
            </a:pPr>
            <a:endParaRPr lang="en-US" sz="2800" dirty="0" smtClean="0"/>
          </a:p>
          <a:p>
            <a:pPr lvl="1" eaLnBrk="1" hangingPunct="1">
              <a:defRPr/>
            </a:pPr>
            <a:endParaRPr lang="en-US" sz="2400" dirty="0" smtClean="0"/>
          </a:p>
        </p:txBody>
      </p:sp>
      <p:pic>
        <p:nvPicPr>
          <p:cNvPr id="10244"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054321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Liberal Constructionists</a:t>
            </a:r>
          </a:p>
        </p:txBody>
      </p:sp>
      <p:sp>
        <p:nvSpPr>
          <p:cNvPr id="10243" name="Content Placeholder 2"/>
          <p:cNvSpPr>
            <a:spLocks noGrp="1"/>
          </p:cNvSpPr>
          <p:nvPr>
            <p:ph sz="half" idx="4294967295"/>
          </p:nvPr>
        </p:nvSpPr>
        <p:spPr>
          <a:xfrm>
            <a:off x="457200" y="1600200"/>
            <a:ext cx="4038600" cy="4953000"/>
          </a:xfrm>
        </p:spPr>
        <p:txBody>
          <a:bodyPr/>
          <a:lstStyle/>
          <a:p>
            <a:pPr eaLnBrk="1" hangingPunct="1">
              <a:defRPr/>
            </a:pPr>
            <a:r>
              <a:rPr lang="en-US" sz="2800" dirty="0" smtClean="0">
                <a:latin typeface="Goudy Old Style" panose="02020502050305020303" pitchFamily="18" charset="0"/>
                <a:cs typeface="Times New Roman" panose="02020603050405020304" pitchFamily="18" charset="0"/>
              </a:rPr>
              <a:t>Demands of the people for more services</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People like a broader Constitution not a narrow one</a:t>
            </a:r>
          </a:p>
          <a:p>
            <a:pPr eaLnBrk="1" hangingPunct="1">
              <a:defRPr/>
            </a:pPr>
            <a:endParaRPr lang="en-US" sz="2800" b="1" dirty="0" smtClean="0">
              <a:latin typeface="Goudy Old Style" panose="02020502050305020303" pitchFamily="18" charset="0"/>
              <a:cs typeface="Times New Roman" panose="02020603050405020304" pitchFamily="18" charset="0"/>
            </a:endParaRPr>
          </a:p>
          <a:p>
            <a:pPr eaLnBrk="1" hangingPunct="1">
              <a:defRPr/>
            </a:pPr>
            <a:r>
              <a:rPr lang="en-US" sz="2800" b="1" u="sng" dirty="0" smtClean="0">
                <a:solidFill>
                  <a:srgbClr val="002060"/>
                </a:solidFill>
                <a:latin typeface="Goudy Old Style" panose="02020502050305020303" pitchFamily="18" charset="0"/>
                <a:cs typeface="Times New Roman" panose="02020603050405020304" pitchFamily="18" charset="0"/>
              </a:rPr>
              <a:t>Consensus</a:t>
            </a:r>
            <a:r>
              <a:rPr lang="en-US" sz="2800" b="1" dirty="0" smtClean="0">
                <a:solidFill>
                  <a:srgbClr val="002060"/>
                </a:solidFill>
                <a:latin typeface="Goudy Old Style" panose="02020502050305020303" pitchFamily="18" charset="0"/>
                <a:cs typeface="Times New Roman" panose="02020603050405020304" pitchFamily="18" charset="0"/>
              </a:rPr>
              <a:t>-</a:t>
            </a:r>
            <a:r>
              <a:rPr lang="en-US" sz="2800" dirty="0" smtClean="0">
                <a:latin typeface="Goudy Old Style" panose="02020502050305020303" pitchFamily="18" charset="0"/>
                <a:cs typeface="Times New Roman" panose="02020603050405020304" pitchFamily="18" charset="0"/>
              </a:rPr>
              <a:t>A  general agreement</a:t>
            </a:r>
          </a:p>
        </p:txBody>
      </p:sp>
      <p:pic>
        <p:nvPicPr>
          <p:cNvPr id="11268"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0697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10401" y="2892277"/>
            <a:ext cx="1905000" cy="1645920"/>
          </a:xfrm>
        </p:spPr>
        <p:txBody>
          <a:bodyPr>
            <a:normAutofit/>
          </a:bodyPr>
          <a:lstStyle/>
          <a:p>
            <a:r>
              <a:rPr lang="en-US" sz="2400" dirty="0" smtClean="0">
                <a:solidFill>
                  <a:schemeClr val="bg1"/>
                </a:solidFill>
                <a:latin typeface="Goudy Old Style" panose="02020502050305020303" pitchFamily="18" charset="0"/>
              </a:rPr>
              <a:t>Chapter 11-Section 1</a:t>
            </a:r>
            <a:endParaRPr lang="en-US" sz="2400" dirty="0">
              <a:solidFill>
                <a:schemeClr val="bg1"/>
              </a:solidFill>
              <a:latin typeface="Goudy Old Style" panose="02020502050305020303" pitchFamily="18" charset="0"/>
            </a:endParaRPr>
          </a:p>
        </p:txBody>
      </p:sp>
      <p:sp>
        <p:nvSpPr>
          <p:cNvPr id="3" name="Title 2"/>
          <p:cNvSpPr>
            <a:spLocks noGrp="1"/>
          </p:cNvSpPr>
          <p:nvPr>
            <p:ph type="title"/>
          </p:nvPr>
        </p:nvSpPr>
        <p:spPr/>
        <p:txBody>
          <a:bodyPr/>
          <a:lstStyle/>
          <a:p>
            <a:r>
              <a:rPr lang="en-US" sz="5400" b="1" dirty="0">
                <a:latin typeface="Goudy Old Style" panose="02020502050305020303" pitchFamily="18" charset="0"/>
              </a:rPr>
              <a:t>Expressed Powers of Money and Commerce</a:t>
            </a:r>
          </a:p>
        </p:txBody>
      </p:sp>
    </p:spTree>
    <p:extLst>
      <p:ext uri="{BB962C8B-B14F-4D97-AF65-F5344CB8AC3E}">
        <p14:creationId xmlns:p14="http://schemas.microsoft.com/office/powerpoint/2010/main" val="3808654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The Doctrine in Practice </a:t>
            </a:r>
          </a:p>
        </p:txBody>
      </p:sp>
      <p:sp>
        <p:nvSpPr>
          <p:cNvPr id="11267" name="Content Placeholder 2"/>
          <p:cNvSpPr>
            <a:spLocks noGrp="1"/>
          </p:cNvSpPr>
          <p:nvPr>
            <p:ph sz="half" idx="4294967295"/>
          </p:nvPr>
        </p:nvSpPr>
        <p:spPr>
          <a:xfrm>
            <a:off x="457200" y="1600200"/>
            <a:ext cx="4038600" cy="4876800"/>
          </a:xfrm>
        </p:spPr>
        <p:txBody>
          <a:bodyPr/>
          <a:lstStyle/>
          <a:p>
            <a:pPr eaLnBrk="1" hangingPunct="1">
              <a:defRPr/>
            </a:pPr>
            <a:r>
              <a:rPr lang="en-US" sz="2800" dirty="0" smtClean="0">
                <a:latin typeface="Goudy Old Style" panose="02020502050305020303" pitchFamily="18" charset="0"/>
                <a:cs typeface="Times New Roman" panose="02020603050405020304" pitchFamily="18" charset="0"/>
              </a:rPr>
              <a:t>Interpretation of the Necessary and proper Clause have let the government change with the times</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Implied powers has made it possible for government to deal with many problems</a:t>
            </a:r>
          </a:p>
        </p:txBody>
      </p:sp>
      <p:pic>
        <p:nvPicPr>
          <p:cNvPr id="12292"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335307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Basis of Implied powers </a:t>
            </a:r>
          </a:p>
        </p:txBody>
      </p:sp>
      <p:sp>
        <p:nvSpPr>
          <p:cNvPr id="12291" name="Content Placeholder 2"/>
          <p:cNvSpPr>
            <a:spLocks noGrp="1"/>
          </p:cNvSpPr>
          <p:nvPr>
            <p:ph sz="half" idx="4294967295"/>
          </p:nvPr>
        </p:nvSpPr>
        <p:spPr>
          <a:xfrm>
            <a:off x="457200" y="1600200"/>
            <a:ext cx="5410200" cy="4876800"/>
          </a:xfrm>
        </p:spPr>
        <p:txBody>
          <a:bodyPr>
            <a:normAutofit/>
          </a:bodyPr>
          <a:lstStyle/>
          <a:p>
            <a:pPr eaLnBrk="1" hangingPunct="1">
              <a:defRPr/>
            </a:pPr>
            <a:r>
              <a:rPr lang="en-US" sz="2800" dirty="0" smtClean="0">
                <a:latin typeface="Goudy Old Style" panose="02020502050305020303" pitchFamily="18" charset="0"/>
                <a:cs typeface="Times New Roman" panose="02020603050405020304" pitchFamily="18" charset="0"/>
              </a:rPr>
              <a:t>Every exercise of implied powers  must be based on expressed powers</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solidFill>
                  <a:srgbClr val="FF0000"/>
                </a:solidFill>
                <a:latin typeface="Goudy Old Style" panose="02020502050305020303" pitchFamily="18" charset="0"/>
                <a:cs typeface="Times New Roman" panose="02020603050405020304" pitchFamily="18" charset="0"/>
              </a:rPr>
              <a:t>Basis for exercise of implied powers:</a:t>
            </a:r>
          </a:p>
          <a:p>
            <a:pPr lvl="1" eaLnBrk="1" hangingPunct="1">
              <a:defRPr/>
            </a:pPr>
            <a:r>
              <a:rPr lang="en-US" sz="2800" dirty="0" smtClean="0">
                <a:latin typeface="Goudy Old Style" panose="02020502050305020303" pitchFamily="18" charset="0"/>
                <a:cs typeface="Times New Roman" panose="02020603050405020304" pitchFamily="18" charset="0"/>
              </a:rPr>
              <a:t>1. The commerce power</a:t>
            </a:r>
          </a:p>
          <a:p>
            <a:pPr lvl="1" eaLnBrk="1" hangingPunct="1">
              <a:defRPr/>
            </a:pPr>
            <a:r>
              <a:rPr lang="en-US" sz="2800" dirty="0" smtClean="0">
                <a:latin typeface="Goudy Old Style" panose="02020502050305020303" pitchFamily="18" charset="0"/>
                <a:cs typeface="Times New Roman" panose="02020603050405020304" pitchFamily="18" charset="0"/>
              </a:rPr>
              <a:t>2. </a:t>
            </a:r>
            <a:r>
              <a:rPr lang="en-US" sz="2800" dirty="0">
                <a:latin typeface="Goudy Old Style" panose="02020502050305020303" pitchFamily="18" charset="0"/>
                <a:cs typeface="Times New Roman" panose="02020603050405020304" pitchFamily="18" charset="0"/>
              </a:rPr>
              <a:t>I</a:t>
            </a:r>
            <a:r>
              <a:rPr lang="en-US" sz="2800" dirty="0" smtClean="0">
                <a:latin typeface="Goudy Old Style" panose="02020502050305020303" pitchFamily="18" charset="0"/>
                <a:cs typeface="Times New Roman" panose="02020603050405020304" pitchFamily="18" charset="0"/>
              </a:rPr>
              <a:t>ts power to tax and spend</a:t>
            </a:r>
          </a:p>
          <a:p>
            <a:pPr lvl="1" eaLnBrk="1" hangingPunct="1">
              <a:defRPr/>
            </a:pPr>
            <a:r>
              <a:rPr lang="en-US" sz="2800" dirty="0" smtClean="0">
                <a:latin typeface="Goudy Old Style" panose="02020502050305020303" pitchFamily="18" charset="0"/>
                <a:cs typeface="Times New Roman" panose="02020603050405020304" pitchFamily="18" charset="0"/>
              </a:rPr>
              <a:t>3. The war powers</a:t>
            </a:r>
          </a:p>
        </p:txBody>
      </p:sp>
      <p:pic>
        <p:nvPicPr>
          <p:cNvPr id="13316"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096000" y="2514600"/>
            <a:ext cx="2667000" cy="3230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81992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Times New Roman" panose="02020603050405020304" pitchFamily="18" charset="0"/>
                <a:cs typeface="Times New Roman" panose="02020603050405020304" pitchFamily="18" charset="0"/>
              </a:rPr>
              <a:t>The Commerce Clause</a:t>
            </a:r>
          </a:p>
        </p:txBody>
      </p:sp>
      <p:sp>
        <p:nvSpPr>
          <p:cNvPr id="3" name="Content Placeholder 2"/>
          <p:cNvSpPr>
            <a:spLocks noGrp="1"/>
          </p:cNvSpPr>
          <p:nvPr>
            <p:ph sz="half" idx="4294967295"/>
          </p:nvPr>
        </p:nvSpPr>
        <p:spPr>
          <a:xfrm>
            <a:off x="457200" y="1600200"/>
            <a:ext cx="4038600" cy="5029200"/>
          </a:xfrm>
        </p:spPr>
        <p:txBody>
          <a:bodyPr>
            <a:normAutofit lnSpcReduction="10000"/>
          </a:bodyPr>
          <a:lstStyle/>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Power to regulate foreign and interstate trade</a:t>
            </a:r>
          </a:p>
          <a:p>
            <a:pPr eaLnBrk="1" hangingPunct="1">
              <a:lnSpc>
                <a:spcPct val="90000"/>
              </a:lnSpc>
              <a:defRPr/>
            </a:pPr>
            <a:endParaRPr lang="en-US" sz="2800" dirty="0" smtClean="0">
              <a:latin typeface="Goudy Old Style" panose="02020502050305020303" pitchFamily="18" charset="0"/>
              <a:cs typeface="Times New Roman" panose="02020603050405020304" pitchFamily="18" charset="0"/>
            </a:endParaRPr>
          </a:p>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Commerce includes-buying and selling of goods</a:t>
            </a:r>
          </a:p>
          <a:p>
            <a:pPr eaLnBrk="1" hangingPunct="1">
              <a:lnSpc>
                <a:spcPct val="90000"/>
              </a:lnSpc>
              <a:defRPr/>
            </a:pPr>
            <a:endParaRPr lang="en-US" sz="2800" dirty="0" smtClean="0">
              <a:latin typeface="Goudy Old Style" panose="02020502050305020303" pitchFamily="18" charset="0"/>
              <a:cs typeface="Times New Roman" panose="02020603050405020304" pitchFamily="18" charset="0"/>
            </a:endParaRPr>
          </a:p>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As well as transportation of people and commodities</a:t>
            </a:r>
          </a:p>
        </p:txBody>
      </p:sp>
      <p:pic>
        <p:nvPicPr>
          <p:cNvPr id="14340"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846117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Commerce Clause</a:t>
            </a:r>
          </a:p>
        </p:txBody>
      </p:sp>
      <p:sp>
        <p:nvSpPr>
          <p:cNvPr id="3" name="Content Placeholder 2"/>
          <p:cNvSpPr>
            <a:spLocks noGrp="1"/>
          </p:cNvSpPr>
          <p:nvPr>
            <p:ph sz="half" idx="4294967295"/>
          </p:nvPr>
        </p:nvSpPr>
        <p:spPr>
          <a:xfrm>
            <a:off x="457200" y="1600200"/>
            <a:ext cx="4038600" cy="4953000"/>
          </a:xfrm>
        </p:spPr>
        <p:txBody>
          <a:bodyPr>
            <a:normAutofit/>
          </a:bodyPr>
          <a:lstStyle/>
          <a:p>
            <a:pPr eaLnBrk="1" hangingPunct="1">
              <a:lnSpc>
                <a:spcPct val="90000"/>
              </a:lnSpc>
              <a:defRPr/>
            </a:pPr>
            <a:r>
              <a:rPr lang="en-US" sz="2600" b="1" u="sng" dirty="0" smtClean="0">
                <a:solidFill>
                  <a:schemeClr val="accent6">
                    <a:lumMod val="50000"/>
                  </a:schemeClr>
                </a:solidFill>
                <a:latin typeface="Goudy Old Style" panose="02020502050305020303" pitchFamily="18" charset="0"/>
                <a:cs typeface="Times New Roman" panose="02020603050405020304" pitchFamily="18" charset="0"/>
              </a:rPr>
              <a:t>Under the Commerce Clause Congress Can</a:t>
            </a:r>
            <a:r>
              <a:rPr lang="en-US" sz="2600" b="1" dirty="0" smtClean="0">
                <a:solidFill>
                  <a:schemeClr val="accent6">
                    <a:lumMod val="50000"/>
                  </a:schemeClr>
                </a:solidFill>
                <a:latin typeface="Goudy Old Style" panose="02020502050305020303" pitchFamily="18" charset="0"/>
                <a:cs typeface="Times New Roman" panose="02020603050405020304" pitchFamily="18" charset="0"/>
              </a:rPr>
              <a:t>:</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Regulate manufacturing</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Wages and hours </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Labor and Management relations</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Food and drugs</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Air travel</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Building interstate highways</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Consumer and environmental protection</a:t>
            </a:r>
          </a:p>
        </p:txBody>
      </p:sp>
      <p:pic>
        <p:nvPicPr>
          <p:cNvPr id="15364"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3922451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solidFill>
            <a:schemeClr val="accent1">
              <a:lumMod val="50000"/>
            </a:schemeClr>
          </a:solidFill>
        </p:spPr>
        <p:txBody>
          <a:bodyPr/>
          <a:lstStyle/>
          <a:p>
            <a:pPr eaLnBrk="1" hangingPunct="1">
              <a:defRPr/>
            </a:pPr>
            <a:r>
              <a:rPr lang="en-US" u="sng" dirty="0" smtClean="0">
                <a:latin typeface="Goudy Old Style" panose="02020502050305020303" pitchFamily="18" charset="0"/>
                <a:cs typeface="Times New Roman" panose="02020603050405020304" pitchFamily="18" charset="0"/>
              </a:rPr>
              <a:t>Limits on Commerce Power</a:t>
            </a:r>
          </a:p>
        </p:txBody>
      </p:sp>
      <p:sp>
        <p:nvSpPr>
          <p:cNvPr id="15363" name="Content Placeholder 2"/>
          <p:cNvSpPr>
            <a:spLocks noGrp="1"/>
          </p:cNvSpPr>
          <p:nvPr>
            <p:ph sz="half" idx="4294967295"/>
          </p:nvPr>
        </p:nvSpPr>
        <p:spPr>
          <a:xfrm>
            <a:off x="457200" y="1600200"/>
            <a:ext cx="4038600" cy="4525963"/>
          </a:xfrm>
        </p:spPr>
        <p:txBody>
          <a:bodyPr>
            <a:normAutofit lnSpcReduction="10000"/>
          </a:bodyPr>
          <a:lstStyle/>
          <a:p>
            <a:pPr eaLnBrk="1" hangingPunct="1">
              <a:defRPr/>
            </a:pPr>
            <a:r>
              <a:rPr lang="en-US" sz="2800" dirty="0" smtClean="0">
                <a:latin typeface="Goudy Old Style" panose="02020502050305020303" pitchFamily="18" charset="0"/>
                <a:cs typeface="Times New Roman" panose="02020603050405020304" pitchFamily="18" charset="0"/>
              </a:rPr>
              <a:t>Congress places four explicit  limitations </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Congress cannot pass a law solely on the grounds that a measure will somehow promote “the General Welfare of the United States”</a:t>
            </a:r>
          </a:p>
          <a:p>
            <a:pPr eaLnBrk="1" hangingPunct="1">
              <a:defRPr/>
            </a:pPr>
            <a:endParaRPr lang="en-US" sz="2800" dirty="0" smtClean="0"/>
          </a:p>
          <a:p>
            <a:pPr eaLnBrk="1" hangingPunct="1">
              <a:defRPr/>
            </a:pPr>
            <a:endParaRPr lang="en-US" sz="2800" dirty="0" smtClean="0"/>
          </a:p>
        </p:txBody>
      </p:sp>
      <p:pic>
        <p:nvPicPr>
          <p:cNvPr id="16388"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467619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Limits on Commerce Power</a:t>
            </a:r>
          </a:p>
        </p:txBody>
      </p:sp>
      <p:sp>
        <p:nvSpPr>
          <p:cNvPr id="16387" name="Content Placeholder 2"/>
          <p:cNvSpPr>
            <a:spLocks noGrp="1"/>
          </p:cNvSpPr>
          <p:nvPr>
            <p:ph sz="half" idx="4294967295"/>
          </p:nvPr>
        </p:nvSpPr>
        <p:spPr>
          <a:xfrm>
            <a:off x="457200" y="1600200"/>
            <a:ext cx="4038600" cy="5029200"/>
          </a:xfrm>
        </p:spPr>
        <p:txBody>
          <a:bodyPr>
            <a:normAutofit fontScale="92500" lnSpcReduction="10000"/>
          </a:bodyPr>
          <a:lstStyle/>
          <a:p>
            <a:pPr eaLnBrk="1" hangingPunct="1">
              <a:defRPr/>
            </a:pPr>
            <a:r>
              <a:rPr lang="en-US" sz="2800" dirty="0" smtClean="0">
                <a:latin typeface="Goudy Old Style" panose="02020502050305020303" pitchFamily="18" charset="0"/>
                <a:cs typeface="Times New Roman" panose="02020603050405020304" pitchFamily="18" charset="0"/>
              </a:rPr>
              <a:t>It can levy taxes and provide spending money the General welfare</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Appropriates- assigns a particular use</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Tens of billions support education, unemployment, Social Security, Medicare</a:t>
            </a:r>
          </a:p>
        </p:txBody>
      </p:sp>
      <p:pic>
        <p:nvPicPr>
          <p:cNvPr id="174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518272"/>
            <a:ext cx="4038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433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War Powers</a:t>
            </a:r>
          </a:p>
        </p:txBody>
      </p:sp>
      <p:sp>
        <p:nvSpPr>
          <p:cNvPr id="17411" name="Content Placeholder 2"/>
          <p:cNvSpPr>
            <a:spLocks noGrp="1"/>
          </p:cNvSpPr>
          <p:nvPr>
            <p:ph sz="half" idx="4294967295"/>
          </p:nvPr>
        </p:nvSpPr>
        <p:spPr>
          <a:xfrm>
            <a:off x="457200" y="1600200"/>
            <a:ext cx="4038600" cy="5029200"/>
          </a:xfrm>
        </p:spPr>
        <p:txBody>
          <a:bodyPr>
            <a:normAutofit lnSpcReduction="10000"/>
          </a:bodyPr>
          <a:lstStyle/>
          <a:p>
            <a:pPr eaLnBrk="1" hangingPunct="1">
              <a:defRPr/>
            </a:pPr>
            <a:r>
              <a:rPr lang="en-US" sz="2800" dirty="0" smtClean="0">
                <a:latin typeface="Goudy Old Style" panose="02020502050305020303" pitchFamily="18" charset="0"/>
                <a:cs typeface="Times New Roman" panose="02020603050405020304" pitchFamily="18" charset="0"/>
              </a:rPr>
              <a:t>National Government is responsible for protection</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Congress can do what ever is necessary  and proper  when waging war</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Congress has the power to order a draft</a:t>
            </a:r>
          </a:p>
        </p:txBody>
      </p:sp>
      <p:pic>
        <p:nvPicPr>
          <p:cNvPr id="18436"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1466980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Rot="1" noChangeArrowheads="1"/>
          </p:cNvSpPr>
          <p:nvPr>
            <p:ph type="title"/>
          </p:nvPr>
        </p:nvSpPr>
        <p:spPr/>
        <p:txBody>
          <a:bodyPr/>
          <a:lstStyle/>
          <a:p>
            <a:pPr eaLnBrk="1" hangingPunct="1">
              <a:defRPr/>
            </a:pPr>
            <a:r>
              <a:rPr lang="en-US" dirty="0" smtClean="0"/>
              <a:t>War Powers</a:t>
            </a:r>
          </a:p>
        </p:txBody>
      </p:sp>
      <p:sp>
        <p:nvSpPr>
          <p:cNvPr id="36869" name="Rectangle 5"/>
          <p:cNvSpPr>
            <a:spLocks noGrp="1" noChangeArrowheads="1"/>
          </p:cNvSpPr>
          <p:nvPr>
            <p:ph type="body" sz="half" idx="1"/>
          </p:nvPr>
        </p:nvSpPr>
        <p:spPr/>
        <p:txBody>
          <a:bodyPr>
            <a:normAutofit/>
          </a:bodyPr>
          <a:lstStyle/>
          <a:p>
            <a:pPr eaLnBrk="1" hangingPunct="1">
              <a:defRPr/>
            </a:pPr>
            <a:r>
              <a:rPr lang="en-US" sz="2800" dirty="0" smtClean="0">
                <a:latin typeface="Goudy Old Style" panose="02020502050305020303" pitchFamily="18" charset="0"/>
                <a:cs typeface="Times New Roman" panose="02020603050405020304" pitchFamily="18" charset="0"/>
              </a:rPr>
              <a:t>Article 1 section 8 gives expressed power to raise and support armies and to provide and maintain a navy</a:t>
            </a:r>
          </a:p>
          <a:p>
            <a:pPr eaLnBrk="1" hangingPunct="1">
              <a:defRPr/>
            </a:pPr>
            <a:r>
              <a:rPr lang="en-US" sz="2800" dirty="0" smtClean="0">
                <a:latin typeface="Goudy Old Style" panose="02020502050305020303" pitchFamily="18" charset="0"/>
                <a:cs typeface="Times New Roman" panose="02020603050405020304" pitchFamily="18" charset="0"/>
              </a:rPr>
              <a:t>Supreme Court upheld the draft in cases challenging selective service in 1917</a:t>
            </a:r>
          </a:p>
        </p:txBody>
      </p:sp>
      <p:pic>
        <p:nvPicPr>
          <p:cNvPr id="1946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32480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52400" y="152400"/>
            <a:ext cx="8839200" cy="1371600"/>
          </a:xfrm>
          <a:prstGeom prst="rect">
            <a:avLst/>
          </a:prstGeom>
          <a:solidFill>
            <a:schemeClr val="accent1">
              <a:lumMod val="50000"/>
            </a:schemeClr>
          </a:solidFill>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defRPr/>
            </a:pPr>
            <a:r>
              <a:rPr lang="en-US" b="1" u="sng" dirty="0" smtClean="0">
                <a:latin typeface="Goudy Old Style" panose="02020502050305020303" pitchFamily="18" charset="0"/>
                <a:cs typeface="Times New Roman" panose="02020603050405020304" pitchFamily="18" charset="0"/>
              </a:rPr>
              <a:t>War Powers</a:t>
            </a:r>
          </a:p>
        </p:txBody>
      </p:sp>
    </p:spTree>
    <p:extLst>
      <p:ext uri="{BB962C8B-B14F-4D97-AF65-F5344CB8AC3E}">
        <p14:creationId xmlns:p14="http://schemas.microsoft.com/office/powerpoint/2010/main" val="24120702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2052638"/>
            <a:ext cx="1981200" cy="1828800"/>
          </a:xfrm>
        </p:spPr>
        <p:txBody>
          <a:bodyPr/>
          <a:lstStyle/>
          <a:p>
            <a:pPr eaLnBrk="1" hangingPunct="1">
              <a:defRPr/>
            </a:pPr>
            <a:r>
              <a:rPr lang="en-US" sz="2800" dirty="0" smtClean="0">
                <a:latin typeface="Goudy Old Style" panose="02020502050305020303" pitchFamily="18" charset="0"/>
              </a:rPr>
              <a:t>Chapter 11-Section 4</a:t>
            </a:r>
            <a:endParaRPr lang="en-US" sz="2800" dirty="0">
              <a:latin typeface="Goudy Old Style" panose="02020502050305020303" pitchFamily="18" charset="0"/>
            </a:endParaRPr>
          </a:p>
        </p:txBody>
      </p:sp>
      <p:sp>
        <p:nvSpPr>
          <p:cNvPr id="3" name="Title 2"/>
          <p:cNvSpPr>
            <a:spLocks noGrp="1"/>
          </p:cNvSpPr>
          <p:nvPr>
            <p:ph type="title"/>
          </p:nvPr>
        </p:nvSpPr>
        <p:spPr>
          <a:xfrm>
            <a:off x="228600" y="2052638"/>
            <a:ext cx="6553200" cy="1828800"/>
          </a:xfrm>
        </p:spPr>
        <p:txBody>
          <a:bodyPr/>
          <a:lstStyle/>
          <a:p>
            <a:pPr eaLnBrk="1" hangingPunct="1">
              <a:defRPr/>
            </a:pPr>
            <a:r>
              <a:rPr lang="en-US" smtClean="0">
                <a:latin typeface="Goudy Old Style" panose="02020502050305020303" pitchFamily="18" charset="0"/>
              </a:rPr>
              <a:t>Section 4-                 The Non-legislative </a:t>
            </a:r>
            <a:r>
              <a:rPr lang="en-US" dirty="0" smtClean="0">
                <a:latin typeface="Goudy Old Style" panose="02020502050305020303" pitchFamily="18" charset="0"/>
              </a:rPr>
              <a:t>Powers </a:t>
            </a:r>
            <a:endParaRPr lang="en-US" dirty="0">
              <a:latin typeface="Goudy Old Style" panose="02020502050305020303" pitchFamily="18" charset="0"/>
            </a:endParaRPr>
          </a:p>
        </p:txBody>
      </p:sp>
    </p:spTree>
    <p:extLst>
      <p:ext uri="{BB962C8B-B14F-4D97-AF65-F5344CB8AC3E}">
        <p14:creationId xmlns:p14="http://schemas.microsoft.com/office/powerpoint/2010/main" val="17578187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b="1" u="sng" dirty="0" smtClean="0">
                <a:latin typeface="Goudy Old Style" panose="02020502050305020303" pitchFamily="18" charset="0"/>
              </a:rPr>
              <a:t>Constitutional Amendments and Electoral Duties</a:t>
            </a:r>
            <a:endParaRPr lang="en-US" b="1" u="sng" dirty="0">
              <a:latin typeface="Goudy Old Style" panose="02020502050305020303" pitchFamily="18" charset="0"/>
            </a:endParaRPr>
          </a:p>
        </p:txBody>
      </p:sp>
      <p:sp>
        <p:nvSpPr>
          <p:cNvPr id="4" name="Rectangle 32"/>
          <p:cNvSpPr>
            <a:spLocks noChangeArrowheads="1"/>
          </p:cNvSpPr>
          <p:nvPr/>
        </p:nvSpPr>
        <p:spPr bwMode="auto">
          <a:xfrm>
            <a:off x="236538" y="1651000"/>
            <a:ext cx="86106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339725" indent="-339725">
              <a:defRPr>
                <a:solidFill>
                  <a:schemeClr val="tx1"/>
                </a:solidFill>
                <a:latin typeface="Franklin Gothic Medium" pitchFamily="34" charset="0"/>
                <a:cs typeface="Arial" charset="0"/>
              </a:defRPr>
            </a:lvl1pPr>
            <a:lvl2pPr marL="806450" indent="-342900">
              <a:defRPr>
                <a:solidFill>
                  <a:schemeClr val="tx1"/>
                </a:solidFill>
                <a:latin typeface="Franklin Gothic Medium" pitchFamily="34" charset="0"/>
                <a:cs typeface="Arial" charset="0"/>
              </a:defRPr>
            </a:lvl2pPr>
            <a:lvl3pPr marL="1143000" indent="-228600">
              <a:defRPr>
                <a:solidFill>
                  <a:schemeClr val="tx1"/>
                </a:solidFill>
                <a:latin typeface="Franklin Gothic Medium" pitchFamily="34" charset="0"/>
                <a:cs typeface="Arial" charset="0"/>
              </a:defRPr>
            </a:lvl3pPr>
            <a:lvl4pPr marL="1600200" indent="-228600">
              <a:defRPr>
                <a:solidFill>
                  <a:schemeClr val="tx1"/>
                </a:solidFill>
                <a:latin typeface="Franklin Gothic Medium" pitchFamily="34" charset="0"/>
                <a:cs typeface="Arial" charset="0"/>
              </a:defRPr>
            </a:lvl4pPr>
            <a:lvl5pPr marL="2057400" indent="-228600">
              <a:defRPr>
                <a:solidFill>
                  <a:schemeClr val="tx1"/>
                </a:solidFill>
                <a:latin typeface="Franklin Gothic Medium" pitchFamily="34" charset="0"/>
                <a:cs typeface="Arial" charset="0"/>
              </a:defRPr>
            </a:lvl5pPr>
            <a:lvl6pPr marL="2514600" indent="-228600" eaLnBrk="0" fontAlgn="base" hangingPunct="0">
              <a:spcBef>
                <a:spcPct val="0"/>
              </a:spcBef>
              <a:spcAft>
                <a:spcPct val="0"/>
              </a:spcAft>
              <a:defRPr>
                <a:solidFill>
                  <a:schemeClr val="tx1"/>
                </a:solidFill>
                <a:latin typeface="Franklin Gothic Medium" pitchFamily="34" charset="0"/>
                <a:cs typeface="Arial" charset="0"/>
              </a:defRPr>
            </a:lvl6pPr>
            <a:lvl7pPr marL="2971800" indent="-228600" eaLnBrk="0" fontAlgn="base" hangingPunct="0">
              <a:spcBef>
                <a:spcPct val="0"/>
              </a:spcBef>
              <a:spcAft>
                <a:spcPct val="0"/>
              </a:spcAft>
              <a:defRPr>
                <a:solidFill>
                  <a:schemeClr val="tx1"/>
                </a:solidFill>
                <a:latin typeface="Franklin Gothic Medium" pitchFamily="34" charset="0"/>
                <a:cs typeface="Arial" charset="0"/>
              </a:defRPr>
            </a:lvl7pPr>
            <a:lvl8pPr marL="3429000" indent="-228600" eaLnBrk="0" fontAlgn="base" hangingPunct="0">
              <a:spcBef>
                <a:spcPct val="0"/>
              </a:spcBef>
              <a:spcAft>
                <a:spcPct val="0"/>
              </a:spcAft>
              <a:defRPr>
                <a:solidFill>
                  <a:schemeClr val="tx1"/>
                </a:solidFill>
                <a:latin typeface="Franklin Gothic Medium" pitchFamily="34" charset="0"/>
                <a:cs typeface="Arial" charset="0"/>
              </a:defRPr>
            </a:lvl8pPr>
            <a:lvl9pPr marL="3886200" indent="-228600" eaLnBrk="0" fontAlgn="base" hangingPunct="0">
              <a:spcBef>
                <a:spcPct val="0"/>
              </a:spcBef>
              <a:spcAft>
                <a:spcPct val="0"/>
              </a:spcAft>
              <a:defRPr>
                <a:solidFill>
                  <a:schemeClr val="tx1"/>
                </a:solidFill>
                <a:latin typeface="Franklin Gothic Medium" pitchFamily="34" charset="0"/>
                <a:cs typeface="Arial" charset="0"/>
              </a:defRPr>
            </a:lvl9pPr>
          </a:lstStyle>
          <a:p>
            <a:pPr eaLnBrk="1" hangingPunct="1">
              <a:lnSpc>
                <a:spcPct val="90000"/>
              </a:lnSpc>
              <a:spcBef>
                <a:spcPct val="60000"/>
              </a:spcBef>
              <a:buClr>
                <a:schemeClr val="tx1"/>
              </a:buClr>
              <a:buSzPct val="150000"/>
            </a:pPr>
            <a:r>
              <a:rPr lang="en-US" altLang="en-US" sz="2800" b="1" u="sng" dirty="0">
                <a:solidFill>
                  <a:schemeClr val="accent6">
                    <a:lumMod val="50000"/>
                  </a:schemeClr>
                </a:solidFill>
                <a:latin typeface="Goudy Old Style" panose="02020502050305020303" pitchFamily="18" charset="0"/>
                <a:cs typeface="Times New Roman" panose="02020603050405020304" pitchFamily="18" charset="0"/>
              </a:rPr>
              <a:t>Constitutional Amendments</a:t>
            </a:r>
            <a:endParaRPr lang="en-US" altLang="en-US" sz="2400" u="sng" dirty="0">
              <a:solidFill>
                <a:schemeClr val="accent6">
                  <a:lumMod val="50000"/>
                </a:schemeClr>
              </a:solidFill>
              <a:latin typeface="Goudy Old Style" panose="02020502050305020303" pitchFamily="18" charset="0"/>
              <a:cs typeface="Times New Roman" panose="02020603050405020304" pitchFamily="18" charset="0"/>
            </a:endParaRPr>
          </a:p>
          <a:p>
            <a:pPr lvl="1" eaLnBrk="1" hangingPunct="1">
              <a:lnSpc>
                <a:spcPct val="90000"/>
              </a:lnSpc>
              <a:spcBef>
                <a:spcPct val="40000"/>
              </a:spcBef>
              <a:buClr>
                <a:schemeClr val="tx1"/>
              </a:buClr>
              <a:buFont typeface="Arial" charset="0"/>
              <a:buChar char="•"/>
            </a:pPr>
            <a:r>
              <a:rPr lang="en-US" altLang="en-US" sz="2200" dirty="0">
                <a:solidFill>
                  <a:srgbClr val="000000"/>
                </a:solidFill>
                <a:latin typeface="Goudy Old Style" panose="02020502050305020303" pitchFamily="18" charset="0"/>
                <a:cs typeface="Times New Roman" panose="02020603050405020304" pitchFamily="18" charset="0"/>
              </a:rPr>
              <a:t>Article V gives Congress the power to propose amendments by a two-thirds vote in each house.</a:t>
            </a:r>
            <a:endParaRPr lang="en-US" altLang="en-US" sz="2000" dirty="0">
              <a:solidFill>
                <a:srgbClr val="000000"/>
              </a:solidFill>
              <a:latin typeface="Goudy Old Style" panose="02020502050305020303" pitchFamily="18" charset="0"/>
              <a:cs typeface="Times New Roman" panose="02020603050405020304" pitchFamily="18" charset="0"/>
            </a:endParaRPr>
          </a:p>
        </p:txBody>
      </p:sp>
      <p:sp>
        <p:nvSpPr>
          <p:cNvPr id="5" name="Rectangle 30"/>
          <p:cNvSpPr txBox="1">
            <a:spLocks noChangeArrowheads="1"/>
          </p:cNvSpPr>
          <p:nvPr/>
        </p:nvSpPr>
        <p:spPr>
          <a:xfrm>
            <a:off x="228600" y="2971800"/>
            <a:ext cx="8610600" cy="4267200"/>
          </a:xfrm>
          <a:prstGeom prst="rect">
            <a:avLst/>
          </a:prstGeom>
        </p:spPr>
        <p:txBody>
          <a:bodyPr>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fontAlgn="auto">
              <a:lnSpc>
                <a:spcPct val="90000"/>
              </a:lnSpc>
              <a:spcAft>
                <a:spcPts val="0"/>
              </a:spcAft>
              <a:buFontTx/>
              <a:buNone/>
              <a:defRPr/>
            </a:pPr>
            <a:r>
              <a:rPr lang="en-US" altLang="en-US" sz="2800" b="1" u="sng" dirty="0" smtClean="0">
                <a:solidFill>
                  <a:srgbClr val="FF0000"/>
                </a:solidFill>
                <a:latin typeface="Goudy Old Style" panose="02020502050305020303" pitchFamily="18" charset="0"/>
                <a:cs typeface="Times New Roman" panose="02020603050405020304" pitchFamily="18" charset="0"/>
              </a:rPr>
              <a:t>Electoral Duties</a:t>
            </a:r>
            <a:endParaRPr lang="en-US" altLang="en-US" sz="2800" u="sng" dirty="0" smtClean="0">
              <a:solidFill>
                <a:srgbClr val="FF0000"/>
              </a:solidFill>
              <a:latin typeface="Goudy Old Style" panose="02020502050305020303" pitchFamily="18" charset="0"/>
              <a:cs typeface="Times New Roman" panose="02020603050405020304" pitchFamily="18" charset="0"/>
            </a:endParaRPr>
          </a:p>
          <a:p>
            <a:pPr lvl="1" fontAlgn="auto">
              <a:lnSpc>
                <a:spcPct val="90000"/>
              </a:lnSpc>
              <a:spcAft>
                <a:spcPts val="0"/>
              </a:spcAft>
              <a:buFontTx/>
              <a:buChar char="•"/>
              <a:defRPr/>
            </a:pPr>
            <a:r>
              <a:rPr lang="en-US" altLang="en-US" sz="2200" dirty="0" smtClean="0">
                <a:solidFill>
                  <a:schemeClr val="tx1"/>
                </a:solidFill>
                <a:latin typeface="Goudy Old Style" panose="02020502050305020303" pitchFamily="18" charset="0"/>
                <a:cs typeface="Times New Roman" panose="02020603050405020304" pitchFamily="18" charset="0"/>
              </a:rPr>
              <a:t>In certain circumstances, the Constitution gives Congress special electoral duties.</a:t>
            </a:r>
          </a:p>
          <a:p>
            <a:pPr lvl="1" fontAlgn="auto">
              <a:lnSpc>
                <a:spcPct val="90000"/>
              </a:lnSpc>
              <a:spcAft>
                <a:spcPts val="0"/>
              </a:spcAft>
              <a:buFontTx/>
              <a:buChar char="•"/>
              <a:defRPr/>
            </a:pPr>
            <a:r>
              <a:rPr lang="en-US" altLang="en-US" sz="2200" dirty="0" smtClean="0">
                <a:solidFill>
                  <a:schemeClr val="tx1"/>
                </a:solidFill>
                <a:latin typeface="Goudy Old Style" panose="02020502050305020303" pitchFamily="18" charset="0"/>
                <a:cs typeface="Times New Roman" panose="02020603050405020304" pitchFamily="18" charset="0"/>
              </a:rPr>
              <a:t>If no candidate for President receives a majority in the electoral college, the House decides the election. </a:t>
            </a:r>
          </a:p>
          <a:p>
            <a:pPr lvl="1" fontAlgn="auto">
              <a:lnSpc>
                <a:spcPct val="90000"/>
              </a:lnSpc>
              <a:spcAft>
                <a:spcPts val="0"/>
              </a:spcAft>
              <a:buFontTx/>
              <a:buChar char="•"/>
              <a:defRPr/>
            </a:pPr>
            <a:r>
              <a:rPr lang="en-US" altLang="en-US" sz="2200" dirty="0" smtClean="0">
                <a:solidFill>
                  <a:schemeClr val="tx1"/>
                </a:solidFill>
                <a:latin typeface="Goudy Old Style" panose="02020502050305020303" pitchFamily="18" charset="0"/>
                <a:cs typeface="Times New Roman" panose="02020603050405020304" pitchFamily="18" charset="0"/>
              </a:rPr>
              <a:t>If no candidate for Vice President receives a majority in the electoral college, the Senate decides the election.</a:t>
            </a:r>
          </a:p>
          <a:p>
            <a:pPr lvl="1" fontAlgn="auto">
              <a:lnSpc>
                <a:spcPct val="90000"/>
              </a:lnSpc>
              <a:spcAft>
                <a:spcPts val="0"/>
              </a:spcAft>
              <a:buFontTx/>
              <a:buChar char="•"/>
              <a:defRPr/>
            </a:pPr>
            <a:r>
              <a:rPr lang="en-US" altLang="en-US" sz="2200" dirty="0" smtClean="0">
                <a:solidFill>
                  <a:schemeClr val="tx1"/>
                </a:solidFill>
                <a:latin typeface="Goudy Old Style" panose="02020502050305020303" pitchFamily="18" charset="0"/>
                <a:cs typeface="Times New Roman" panose="02020603050405020304" pitchFamily="18" charset="0"/>
              </a:rPr>
              <a:t>Also, if the vice presidency is vacated, the President selects a </a:t>
            </a:r>
            <a:r>
              <a:rPr lang="en-US" altLang="en-US" sz="2200" b="1" dirty="0" smtClean="0">
                <a:solidFill>
                  <a:schemeClr val="accent6">
                    <a:lumMod val="50000"/>
                  </a:schemeClr>
                </a:solidFill>
                <a:latin typeface="Goudy Old Style" panose="02020502050305020303" pitchFamily="18" charset="0"/>
                <a:cs typeface="Times New Roman" panose="02020603050405020304" pitchFamily="18" charset="0"/>
              </a:rPr>
              <a:t>successor</a:t>
            </a:r>
            <a:r>
              <a:rPr lang="en-US" altLang="en-US" sz="2200" dirty="0" smtClean="0">
                <a:solidFill>
                  <a:schemeClr val="tx1"/>
                </a:solidFill>
                <a:latin typeface="Goudy Old Style" panose="02020502050305020303" pitchFamily="18" charset="0"/>
                <a:cs typeface="Times New Roman" panose="02020603050405020304" pitchFamily="18" charset="0"/>
              </a:rPr>
              <a:t>, who faces congressional approval by a majority vote in both houses.</a:t>
            </a:r>
            <a:endParaRPr lang="en-US" altLang="en-US" sz="2200" dirty="0">
              <a:solidFill>
                <a:schemeClr val="tx1"/>
              </a:solidFill>
              <a:latin typeface="Goudy Old Style" panose="02020502050305020303" pitchFamily="18" charset="0"/>
              <a:cs typeface="Times New Roman" panose="02020603050405020304" pitchFamily="18" charset="0"/>
            </a:endParaRPr>
          </a:p>
        </p:txBody>
      </p:sp>
    </p:spTree>
    <p:extLst>
      <p:ext uri="{BB962C8B-B14F-4D97-AF65-F5344CB8AC3E}">
        <p14:creationId xmlns:p14="http://schemas.microsoft.com/office/powerpoint/2010/main" val="2904860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ox(out)">
                                      <p:cBhvr>
                                        <p:cTn id="19" dur="500"/>
                                        <p:tgtEl>
                                          <p:spTgt spid="5">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ox(out)">
                                      <p:cBhvr>
                                        <p:cTn id="24" dur="500"/>
                                        <p:tgtEl>
                                          <p:spTgt spid="5">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box(out)">
                                      <p:cBhvr>
                                        <p:cTn id="29" dur="500"/>
                                        <p:tgtEl>
                                          <p:spTgt spid="5">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box(out)">
                                      <p:cBhvr>
                                        <p:cTn id="34" dur="500"/>
                                        <p:tgtEl>
                                          <p:spTgt spid="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box(out)">
                                      <p:cBhvr>
                                        <p:cTn id="3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P spid="5"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29"/>
          </a:xfrm>
        </p:spPr>
        <p:txBody>
          <a:bodyPr>
            <a:normAutofit/>
          </a:bodyPr>
          <a:lstStyle/>
          <a:p>
            <a:r>
              <a:rPr lang="en-US" sz="2600" b="1" u="sng" dirty="0">
                <a:solidFill>
                  <a:srgbClr val="FF0000"/>
                </a:solidFill>
                <a:latin typeface="Goudy Old Style" panose="02020502050305020303" pitchFamily="18" charset="0"/>
              </a:rPr>
              <a:t>Expressed Powers</a:t>
            </a:r>
            <a:r>
              <a:rPr lang="en-US" sz="2600" b="1" dirty="0">
                <a:solidFill>
                  <a:srgbClr val="FF0000"/>
                </a:solidFill>
                <a:latin typeface="Goudy Old Style" panose="02020502050305020303" pitchFamily="18" charset="0"/>
              </a:rPr>
              <a:t>-</a:t>
            </a:r>
            <a:r>
              <a:rPr lang="en-US" sz="2600" dirty="0">
                <a:latin typeface="Goudy Old Style" panose="02020502050305020303" pitchFamily="18" charset="0"/>
              </a:rPr>
              <a:t>Powers afforded to the government explicitly and in specific wording in the constitution</a:t>
            </a:r>
          </a:p>
          <a:p>
            <a:endParaRPr lang="en-US" sz="2600" b="1" dirty="0" smtClean="0">
              <a:latin typeface="Goudy Old Style" panose="02020502050305020303" pitchFamily="18" charset="0"/>
            </a:endParaRPr>
          </a:p>
          <a:p>
            <a:r>
              <a:rPr lang="en-US" sz="2600" b="1" u="sng" dirty="0" smtClean="0">
                <a:solidFill>
                  <a:schemeClr val="accent6">
                    <a:lumMod val="50000"/>
                  </a:schemeClr>
                </a:solidFill>
                <a:latin typeface="Goudy Old Style" panose="02020502050305020303" pitchFamily="18" charset="0"/>
              </a:rPr>
              <a:t>Implied </a:t>
            </a:r>
            <a:r>
              <a:rPr lang="en-US" sz="2600" b="1" u="sng" dirty="0">
                <a:solidFill>
                  <a:schemeClr val="accent6">
                    <a:lumMod val="50000"/>
                  </a:schemeClr>
                </a:solidFill>
                <a:latin typeface="Goudy Old Style" panose="02020502050305020303" pitchFamily="18" charset="0"/>
              </a:rPr>
              <a:t>Powers</a:t>
            </a:r>
            <a:r>
              <a:rPr lang="en-US" sz="2600" b="1" dirty="0">
                <a:solidFill>
                  <a:schemeClr val="accent6">
                    <a:lumMod val="50000"/>
                  </a:schemeClr>
                </a:solidFill>
                <a:latin typeface="Goudy Old Style" panose="02020502050305020303" pitchFamily="18" charset="0"/>
              </a:rPr>
              <a:t>-</a:t>
            </a:r>
            <a:r>
              <a:rPr lang="en-US" sz="2600" dirty="0">
                <a:latin typeface="Goudy Old Style" panose="02020502050305020303" pitchFamily="18" charset="0"/>
              </a:rPr>
              <a:t>Powers afforded to the government by reasonable deduction from the expressed powers</a:t>
            </a:r>
          </a:p>
          <a:p>
            <a:endParaRPr lang="en-US" sz="2600" b="1" dirty="0" smtClean="0">
              <a:latin typeface="Goudy Old Style" panose="02020502050305020303" pitchFamily="18" charset="0"/>
            </a:endParaRPr>
          </a:p>
          <a:p>
            <a:r>
              <a:rPr lang="en-US" sz="2600" b="1" u="sng" dirty="0" smtClean="0">
                <a:solidFill>
                  <a:srgbClr val="FF0000"/>
                </a:solidFill>
                <a:latin typeface="Goudy Old Style" panose="02020502050305020303" pitchFamily="18" charset="0"/>
              </a:rPr>
              <a:t>Inherent </a:t>
            </a:r>
            <a:r>
              <a:rPr lang="en-US" sz="2600" b="1" u="sng" dirty="0">
                <a:solidFill>
                  <a:srgbClr val="FF0000"/>
                </a:solidFill>
                <a:latin typeface="Goudy Old Style" panose="02020502050305020303" pitchFamily="18" charset="0"/>
              </a:rPr>
              <a:t>Powers</a:t>
            </a:r>
            <a:r>
              <a:rPr lang="en-US" sz="2600" b="1" dirty="0">
                <a:solidFill>
                  <a:srgbClr val="FF0000"/>
                </a:solidFill>
                <a:latin typeface="Goudy Old Style" panose="02020502050305020303" pitchFamily="18" charset="0"/>
              </a:rPr>
              <a:t>-</a:t>
            </a:r>
            <a:r>
              <a:rPr lang="en-US" sz="2600" dirty="0">
                <a:latin typeface="Goudy Old Style" panose="02020502050305020303" pitchFamily="18" charset="0"/>
              </a:rPr>
              <a:t>Powers afforded to the government because it created a national government </a:t>
            </a:r>
          </a:p>
          <a:p>
            <a:endParaRPr lang="en-US" sz="2600" b="1" dirty="0" smtClean="0">
              <a:latin typeface="Goudy Old Style" panose="02020502050305020303" pitchFamily="18" charset="0"/>
            </a:endParaRPr>
          </a:p>
          <a:p>
            <a:r>
              <a:rPr lang="en-US" sz="2600" b="1" u="sng" dirty="0" smtClean="0">
                <a:solidFill>
                  <a:schemeClr val="accent6">
                    <a:lumMod val="50000"/>
                  </a:schemeClr>
                </a:solidFill>
                <a:latin typeface="Goudy Old Style" panose="02020502050305020303" pitchFamily="18" charset="0"/>
              </a:rPr>
              <a:t>Commerce </a:t>
            </a:r>
            <a:r>
              <a:rPr lang="en-US" sz="2600" b="1" u="sng" dirty="0">
                <a:solidFill>
                  <a:schemeClr val="accent6">
                    <a:lumMod val="50000"/>
                  </a:schemeClr>
                </a:solidFill>
                <a:latin typeface="Goudy Old Style" panose="02020502050305020303" pitchFamily="18" charset="0"/>
              </a:rPr>
              <a:t>Power</a:t>
            </a:r>
            <a:r>
              <a:rPr lang="en-US" sz="2600" b="1" dirty="0">
                <a:solidFill>
                  <a:schemeClr val="accent6">
                    <a:lumMod val="50000"/>
                  </a:schemeClr>
                </a:solidFill>
                <a:latin typeface="Goudy Old Style" panose="02020502050305020303" pitchFamily="18" charset="0"/>
              </a:rPr>
              <a:t>-</a:t>
            </a:r>
            <a:r>
              <a:rPr lang="en-US" sz="2600" dirty="0">
                <a:latin typeface="Goudy Old Style" panose="02020502050305020303" pitchFamily="18" charset="0"/>
              </a:rPr>
              <a:t>The power of Congress to regulate interstate and foreign trade </a:t>
            </a:r>
          </a:p>
          <a:p>
            <a:endParaRPr lang="en-US" dirty="0"/>
          </a:p>
        </p:txBody>
      </p:sp>
      <p:sp>
        <p:nvSpPr>
          <p:cNvPr id="3" name="Title 2"/>
          <p:cNvSpPr>
            <a:spLocks noGrp="1"/>
          </p:cNvSpPr>
          <p:nvPr>
            <p:ph type="title"/>
          </p:nvPr>
        </p:nvSpPr>
        <p:spPr>
          <a:xfrm>
            <a:off x="228600" y="355847"/>
            <a:ext cx="8533660" cy="1054394"/>
          </a:xfrm>
        </p:spPr>
        <p:txBody>
          <a:bodyPr/>
          <a:lstStyle/>
          <a:p>
            <a:r>
              <a:rPr lang="en-US" sz="4800" b="1" u="sng" dirty="0" smtClean="0">
                <a:latin typeface="Goudy Old Style" panose="02020502050305020303" pitchFamily="18" charset="0"/>
              </a:rPr>
              <a:t>Congressional Powers</a:t>
            </a:r>
            <a:r>
              <a:rPr lang="en-US" dirty="0" smtClean="0"/>
              <a:t> </a:t>
            </a:r>
            <a:endParaRPr lang="en-US" dirty="0"/>
          </a:p>
        </p:txBody>
      </p:sp>
    </p:spTree>
    <p:extLst>
      <p:ext uri="{BB962C8B-B14F-4D97-AF65-F5344CB8AC3E}">
        <p14:creationId xmlns:p14="http://schemas.microsoft.com/office/powerpoint/2010/main" val="3017323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986337"/>
          </a:xfrm>
        </p:spPr>
        <p:txBody>
          <a:bodyPr>
            <a:noAutofit/>
          </a:bodyPr>
          <a:lstStyle/>
          <a:p>
            <a:pPr marL="274320" eaLnBrk="1" fontAlgn="auto" hangingPunct="1">
              <a:spcAft>
                <a:spcPts val="0"/>
              </a:spcAft>
              <a:defRPr/>
            </a:pPr>
            <a:r>
              <a:rPr lang="en-US" sz="2800" dirty="0" smtClean="0">
                <a:latin typeface="Goudy Old Style" panose="02020502050305020303" pitchFamily="18" charset="0"/>
                <a:cs typeface="Times New Roman" panose="02020603050405020304" pitchFamily="18" charset="0"/>
              </a:rPr>
              <a:t>The Constitution grants Congress the power of removing the President, Vice President, or other civil officers from their office through impeachment. </a:t>
            </a:r>
          </a:p>
          <a:p>
            <a:pPr marL="274320" eaLnBrk="1" fontAlgn="auto" hangingPunct="1">
              <a:spcAft>
                <a:spcPts val="0"/>
              </a:spcAft>
              <a:defRPr/>
            </a:pPr>
            <a:r>
              <a:rPr lang="en-US" sz="2800" dirty="0" smtClean="0">
                <a:latin typeface="Goudy Old Style" panose="02020502050305020303" pitchFamily="18" charset="0"/>
                <a:cs typeface="Times New Roman" panose="02020603050405020304" pitchFamily="18" charset="0"/>
              </a:rPr>
              <a:t>The House has the sole power to impeach, or bring charges against the individual. </a:t>
            </a:r>
          </a:p>
          <a:p>
            <a:pPr marL="274320" eaLnBrk="1" fontAlgn="auto" hangingPunct="1">
              <a:spcAft>
                <a:spcPts val="0"/>
              </a:spcAft>
              <a:defRPr/>
            </a:pPr>
            <a:r>
              <a:rPr lang="en-US" sz="2800" dirty="0" smtClean="0">
                <a:latin typeface="Goudy Old Style" panose="02020502050305020303" pitchFamily="18" charset="0"/>
                <a:cs typeface="Times New Roman" panose="02020603050405020304" pitchFamily="18" charset="0"/>
              </a:rPr>
              <a:t>There is then a trial in the Senate.  </a:t>
            </a:r>
          </a:p>
          <a:p>
            <a:pPr marL="548958" lvl="1" eaLnBrk="1" fontAlgn="auto" hangingPunct="1">
              <a:spcAft>
                <a:spcPts val="0"/>
              </a:spcAft>
              <a:defRPr/>
            </a:pPr>
            <a:r>
              <a:rPr lang="en-US" sz="2600" dirty="0" smtClean="0">
                <a:latin typeface="Goudy Old Style" panose="02020502050305020303" pitchFamily="18" charset="0"/>
                <a:cs typeface="Times New Roman" panose="02020603050405020304" pitchFamily="18" charset="0"/>
              </a:rPr>
              <a:t>A two-thirds vote of the senators present is needed for conviction. </a:t>
            </a:r>
          </a:p>
          <a:p>
            <a:pPr marL="274320" eaLnBrk="1" fontAlgn="auto" hangingPunct="1">
              <a:spcAft>
                <a:spcPts val="0"/>
              </a:spcAft>
              <a:defRPr/>
            </a:pPr>
            <a:r>
              <a:rPr lang="en-US" sz="2800" dirty="0" smtClean="0">
                <a:latin typeface="Goudy Old Style" panose="02020502050305020303" pitchFamily="18" charset="0"/>
                <a:cs typeface="Times New Roman" panose="02020603050405020304" pitchFamily="18" charset="0"/>
              </a:rPr>
              <a:t>The penalty for conviction is removal from office. </a:t>
            </a:r>
            <a:endParaRPr lang="en-US" sz="2800" dirty="0">
              <a:latin typeface="Goudy Old Style" panose="02020502050305020303" pitchFamily="18" charset="0"/>
              <a:cs typeface="Times New Roman" panose="02020603050405020304" pitchFamily="18" charset="0"/>
            </a:endParaRPr>
          </a:p>
        </p:txBody>
      </p:sp>
      <p:sp>
        <p:nvSpPr>
          <p:cNvPr id="3" name="Title 2"/>
          <p:cNvSpPr>
            <a:spLocks noGrp="1"/>
          </p:cNvSpPr>
          <p:nvPr>
            <p:ph type="title"/>
          </p:nvPr>
        </p:nvSpPr>
        <p:spPr/>
        <p:txBody>
          <a:bodyPr/>
          <a:lstStyle/>
          <a:p>
            <a:pPr eaLnBrk="1" fontAlgn="auto" hangingPunct="1">
              <a:spcAft>
                <a:spcPts val="0"/>
              </a:spcAft>
              <a:defRPr/>
            </a:pPr>
            <a:r>
              <a:rPr lang="en-US" b="1" u="sng" dirty="0" smtClean="0">
                <a:latin typeface="Goudy Old Style" panose="02020502050305020303" pitchFamily="18" charset="0"/>
              </a:rPr>
              <a:t>Impeachment Power</a:t>
            </a:r>
            <a:endParaRPr lang="en-US" b="1" u="sng" dirty="0">
              <a:latin typeface="Goudy Old Style" panose="02020502050305020303" pitchFamily="18" charset="0"/>
            </a:endParaRPr>
          </a:p>
        </p:txBody>
      </p:sp>
    </p:spTree>
    <p:extLst>
      <p:ext uri="{BB962C8B-B14F-4D97-AF65-F5344CB8AC3E}">
        <p14:creationId xmlns:p14="http://schemas.microsoft.com/office/powerpoint/2010/main" val="1067290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910137"/>
          </a:xfrm>
        </p:spPr>
        <p:txBody>
          <a:bodyPr>
            <a:normAutofit fontScale="92500" lnSpcReduction="20000"/>
          </a:bodyPr>
          <a:lstStyle/>
          <a:p>
            <a:pPr eaLnBrk="1" hangingPunct="1">
              <a:defRPr/>
            </a:pPr>
            <a:r>
              <a:rPr lang="en-US" altLang="en-US" sz="2800" dirty="0" smtClean="0">
                <a:solidFill>
                  <a:srgbClr val="FF0000"/>
                </a:solidFill>
                <a:latin typeface="Goudy Old Style" panose="02020502050305020303" pitchFamily="18" charset="0"/>
                <a:cs typeface="Times New Roman" panose="02020603050405020304" pitchFamily="18" charset="0"/>
              </a:rPr>
              <a:t>Andrew Johnson (1867)</a:t>
            </a:r>
          </a:p>
          <a:p>
            <a:pPr lvl="1" eaLnBrk="1" hangingPunct="1">
              <a:defRPr/>
            </a:pPr>
            <a:r>
              <a:rPr lang="en-US" altLang="en-US" sz="2400" dirty="0" smtClean="0">
                <a:latin typeface="Goudy Old Style" panose="02020502050305020303" pitchFamily="18" charset="0"/>
                <a:cs typeface="Times New Roman" panose="02020603050405020304" pitchFamily="18" charset="0"/>
              </a:rPr>
              <a:t>Violated the Tenure of Office Act</a:t>
            </a:r>
          </a:p>
          <a:p>
            <a:pPr lvl="2" eaLnBrk="1" hangingPunct="1">
              <a:defRPr/>
            </a:pPr>
            <a:r>
              <a:rPr lang="en-US" altLang="en-US" sz="2200" dirty="0" smtClean="0">
                <a:latin typeface="Goudy Old Style" panose="02020502050305020303" pitchFamily="18" charset="0"/>
                <a:cs typeface="Times New Roman" panose="02020603050405020304" pitchFamily="18" charset="0"/>
              </a:rPr>
              <a:t>He felt it was unconstitutional </a:t>
            </a:r>
          </a:p>
          <a:p>
            <a:pPr lvl="1" eaLnBrk="1" hangingPunct="1">
              <a:defRPr/>
            </a:pPr>
            <a:r>
              <a:rPr lang="en-US" altLang="en-US" sz="2400" dirty="0" smtClean="0">
                <a:latin typeface="Goudy Old Style" panose="02020502050305020303" pitchFamily="18" charset="0"/>
                <a:cs typeface="Times New Roman" panose="02020603050405020304" pitchFamily="18" charset="0"/>
              </a:rPr>
              <a:t>Acquitted by one vote</a:t>
            </a:r>
          </a:p>
          <a:p>
            <a:pPr marL="365125" lvl="1" indent="0" eaLnBrk="1" hangingPunct="1">
              <a:buFont typeface="Wingdings" pitchFamily="2" charset="2"/>
              <a:buNone/>
              <a:defRPr/>
            </a:pPr>
            <a:endParaRPr lang="en-US" altLang="en-US" sz="2400" dirty="0" smtClean="0">
              <a:latin typeface="Goudy Old Style" panose="02020502050305020303" pitchFamily="18" charset="0"/>
              <a:cs typeface="Times New Roman" panose="02020603050405020304" pitchFamily="18" charset="0"/>
            </a:endParaRPr>
          </a:p>
          <a:p>
            <a:pPr eaLnBrk="1" hangingPunct="1">
              <a:defRPr/>
            </a:pPr>
            <a:r>
              <a:rPr lang="en-US" altLang="en-US" sz="2800" dirty="0" smtClean="0">
                <a:solidFill>
                  <a:schemeClr val="accent6">
                    <a:lumMod val="50000"/>
                  </a:schemeClr>
                </a:solidFill>
                <a:latin typeface="Goudy Old Style" panose="02020502050305020303" pitchFamily="18" charset="0"/>
                <a:cs typeface="Times New Roman" panose="02020603050405020304" pitchFamily="18" charset="0"/>
              </a:rPr>
              <a:t>Richard Nixon (1974)</a:t>
            </a:r>
          </a:p>
          <a:p>
            <a:pPr lvl="1" eaLnBrk="1" hangingPunct="1">
              <a:defRPr/>
            </a:pPr>
            <a:r>
              <a:rPr lang="en-US" altLang="en-US" sz="2400" dirty="0" smtClean="0">
                <a:latin typeface="Goudy Old Style" panose="02020502050305020303" pitchFamily="18" charset="0"/>
                <a:cs typeface="Times New Roman" panose="02020603050405020304" pitchFamily="18" charset="0"/>
              </a:rPr>
              <a:t>Watergate Scandal</a:t>
            </a:r>
          </a:p>
          <a:p>
            <a:pPr lvl="1" eaLnBrk="1" hangingPunct="1">
              <a:defRPr/>
            </a:pPr>
            <a:r>
              <a:rPr lang="en-US" altLang="en-US" sz="2400" dirty="0" smtClean="0">
                <a:latin typeface="Goudy Old Style" panose="02020502050305020303" pitchFamily="18" charset="0"/>
                <a:cs typeface="Times New Roman" panose="02020603050405020304" pitchFamily="18" charset="0"/>
              </a:rPr>
              <a:t>Resigned before impeachment</a:t>
            </a:r>
          </a:p>
          <a:p>
            <a:pPr marL="365125" lvl="1" indent="0" eaLnBrk="1" hangingPunct="1">
              <a:buFont typeface="Wingdings" pitchFamily="2" charset="2"/>
              <a:buNone/>
              <a:defRPr/>
            </a:pPr>
            <a:endParaRPr lang="en-US" altLang="en-US" sz="2400" dirty="0" smtClean="0">
              <a:latin typeface="Goudy Old Style" panose="02020502050305020303" pitchFamily="18" charset="0"/>
              <a:cs typeface="Times New Roman" panose="02020603050405020304" pitchFamily="18" charset="0"/>
            </a:endParaRPr>
          </a:p>
          <a:p>
            <a:pPr eaLnBrk="1" hangingPunct="1">
              <a:defRPr/>
            </a:pPr>
            <a:r>
              <a:rPr lang="en-US" altLang="en-US" sz="2800" dirty="0" smtClean="0">
                <a:solidFill>
                  <a:srgbClr val="FF0000"/>
                </a:solidFill>
                <a:latin typeface="Goudy Old Style" panose="02020502050305020303" pitchFamily="18" charset="0"/>
                <a:cs typeface="Times New Roman" panose="02020603050405020304" pitchFamily="18" charset="0"/>
              </a:rPr>
              <a:t>Bill Clinton (1998)</a:t>
            </a:r>
          </a:p>
          <a:p>
            <a:pPr lvl="1" eaLnBrk="1" hangingPunct="1">
              <a:defRPr/>
            </a:pPr>
            <a:r>
              <a:rPr lang="en-US" altLang="en-US" sz="2600" dirty="0" smtClean="0">
                <a:latin typeface="Goudy Old Style" panose="02020502050305020303" pitchFamily="18" charset="0"/>
                <a:cs typeface="Times New Roman" panose="02020603050405020304" pitchFamily="18" charset="0"/>
              </a:rPr>
              <a:t>Clinton lied under oath and obstructed justice</a:t>
            </a:r>
          </a:p>
          <a:p>
            <a:pPr lvl="1" eaLnBrk="1" hangingPunct="1">
              <a:defRPr/>
            </a:pPr>
            <a:r>
              <a:rPr lang="en-US" altLang="en-US" sz="2600" dirty="0" smtClean="0">
                <a:latin typeface="Goudy Old Style" panose="02020502050305020303" pitchFamily="18" charset="0"/>
                <a:cs typeface="Times New Roman" panose="02020603050405020304" pitchFamily="18" charset="0"/>
              </a:rPr>
              <a:t>He lied about a </a:t>
            </a:r>
            <a:r>
              <a:rPr lang="en-US" altLang="en-US" sz="2400" dirty="0">
                <a:latin typeface="Goudy Old Style" panose="02020502050305020303" pitchFamily="18" charset="0"/>
                <a:cs typeface="Times New Roman" panose="02020603050405020304" pitchFamily="18" charset="0"/>
              </a:rPr>
              <a:t>r</a:t>
            </a:r>
            <a:r>
              <a:rPr lang="en-US" altLang="en-US" sz="2400" dirty="0" smtClean="0">
                <a:latin typeface="Goudy Old Style" panose="02020502050305020303" pitchFamily="18" charset="0"/>
                <a:cs typeface="Times New Roman" panose="02020603050405020304" pitchFamily="18" charset="0"/>
              </a:rPr>
              <a:t>elationship with White House intern</a:t>
            </a:r>
          </a:p>
          <a:p>
            <a:pPr lvl="1" eaLnBrk="1" hangingPunct="1">
              <a:defRPr/>
            </a:pPr>
            <a:r>
              <a:rPr lang="en-US" altLang="en-US" sz="2400" dirty="0" smtClean="0">
                <a:latin typeface="Goudy Old Style" panose="02020502050305020303" pitchFamily="18" charset="0"/>
                <a:cs typeface="Times New Roman" panose="02020603050405020304" pitchFamily="18" charset="0"/>
              </a:rPr>
              <a:t>Acquitted on both charges</a:t>
            </a:r>
          </a:p>
          <a:p>
            <a:pPr marL="365125" lvl="1" indent="0" eaLnBrk="1" hangingPunct="1">
              <a:buFont typeface="Wingdings" pitchFamily="2" charset="2"/>
              <a:buNone/>
              <a:defRPr/>
            </a:pPr>
            <a:endParaRPr lang="en-US" altLang="en-US" sz="2400" dirty="0" smtClean="0"/>
          </a:p>
          <a:p>
            <a:pPr eaLnBrk="1" hangingPunct="1">
              <a:defRPr/>
            </a:pPr>
            <a:endParaRPr lang="en-US" dirty="0"/>
          </a:p>
        </p:txBody>
      </p:sp>
      <p:sp>
        <p:nvSpPr>
          <p:cNvPr id="3" name="Title 2"/>
          <p:cNvSpPr>
            <a:spLocks noGrp="1"/>
          </p:cNvSpPr>
          <p:nvPr>
            <p:ph type="title"/>
          </p:nvPr>
        </p:nvSpPr>
        <p:spPr/>
        <p:txBody>
          <a:bodyPr/>
          <a:lstStyle/>
          <a:p>
            <a:pPr eaLnBrk="1" hangingPunct="1">
              <a:defRPr/>
            </a:pPr>
            <a:r>
              <a:rPr lang="en-US" b="1" u="sng" dirty="0" smtClean="0">
                <a:latin typeface="Goudy Old Style" panose="02020502050305020303" pitchFamily="18" charset="0"/>
              </a:rPr>
              <a:t>Impeachment Power</a:t>
            </a:r>
            <a:endParaRPr lang="en-US" b="1" u="sng" dirty="0">
              <a:latin typeface="Goudy Old Style" panose="02020502050305020303" pitchFamily="18" charset="0"/>
            </a:endParaRPr>
          </a:p>
        </p:txBody>
      </p:sp>
      <p:pic>
        <p:nvPicPr>
          <p:cNvPr id="112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9388" y="2590800"/>
            <a:ext cx="356235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3358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defRPr/>
            </a:pPr>
            <a:endParaRPr lang="en-US" altLang="en-US" smtClean="0"/>
          </a:p>
        </p:txBody>
      </p:sp>
      <p:sp>
        <p:nvSpPr>
          <p:cNvPr id="28675" name="Content Placeholder 2"/>
          <p:cNvSpPr>
            <a:spLocks noGrp="1"/>
          </p:cNvSpPr>
          <p:nvPr>
            <p:ph idx="1"/>
          </p:nvPr>
        </p:nvSpPr>
        <p:spPr/>
        <p:txBody>
          <a:bodyPr/>
          <a:lstStyle/>
          <a:p>
            <a:pPr>
              <a:defRPr/>
            </a:pPr>
            <a:endParaRPr lang="en-US" altLang="en-US" smtClean="0"/>
          </a:p>
        </p:txBody>
      </p:sp>
      <p:pic>
        <p:nvPicPr>
          <p:cNvPr id="12292" name="Picture 2" descr="http://scm-l3.technorati.com/11/07/22/48179/NixonResignsNYT488.png%3Ft%3D201107221724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9334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b="1" u="sng" dirty="0" smtClean="0">
                <a:latin typeface="Goudy Old Style" panose="02020502050305020303" pitchFamily="18" charset="0"/>
              </a:rPr>
              <a:t>Executive Powers</a:t>
            </a:r>
            <a:endParaRPr lang="en-US" b="1" u="sng" dirty="0">
              <a:latin typeface="Goudy Old Style" panose="02020502050305020303" pitchFamily="18" charset="0"/>
            </a:endParaRPr>
          </a:p>
        </p:txBody>
      </p:sp>
      <p:sp>
        <p:nvSpPr>
          <p:cNvPr id="4" name="Rectangle 3"/>
          <p:cNvSpPr txBox="1">
            <a:spLocks noChangeArrowheads="1"/>
          </p:cNvSpPr>
          <p:nvPr/>
        </p:nvSpPr>
        <p:spPr>
          <a:xfrm>
            <a:off x="319088" y="1752600"/>
            <a:ext cx="4229100" cy="4953000"/>
          </a:xfrm>
          <a:prstGeom prst="rect">
            <a:avLst/>
          </a:prstGeom>
        </p:spPr>
        <p:txBody>
          <a:bodyPr>
            <a:normAutofit fontScale="925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ctr" fontAlgn="auto">
              <a:lnSpc>
                <a:spcPct val="90000"/>
              </a:lnSpc>
              <a:spcAft>
                <a:spcPts val="0"/>
              </a:spcAft>
              <a:buFontTx/>
              <a:buNone/>
              <a:defRPr/>
            </a:pPr>
            <a:r>
              <a:rPr lang="en-US" altLang="en-US" sz="2400" b="1" u="sng" dirty="0" smtClean="0">
                <a:solidFill>
                  <a:schemeClr val="accent6">
                    <a:lumMod val="50000"/>
                  </a:schemeClr>
                </a:solidFill>
                <a:latin typeface="Goudy Old Style" panose="02020502050305020303" pitchFamily="18" charset="0"/>
                <a:cs typeface="Times New Roman" panose="02020603050405020304" pitchFamily="18" charset="0"/>
              </a:rPr>
              <a:t>Appointments</a:t>
            </a:r>
            <a:endParaRPr lang="en-US" altLang="en-US" sz="1800" b="1" u="sng" dirty="0" smtClean="0">
              <a:solidFill>
                <a:schemeClr val="accent6">
                  <a:lumMod val="50000"/>
                </a:schemeClr>
              </a:solidFill>
              <a:latin typeface="Goudy Old Style" panose="02020502050305020303" pitchFamily="18" charset="0"/>
              <a:cs typeface="Times New Roman" panose="02020603050405020304" pitchFamily="18" charset="0"/>
            </a:endParaRPr>
          </a:p>
          <a:p>
            <a:pPr fontAlgn="auto">
              <a:lnSpc>
                <a:spcPct val="90000"/>
              </a:lnSpc>
              <a:spcAft>
                <a:spcPts val="0"/>
              </a:spcAft>
              <a:defRPr/>
            </a:pPr>
            <a:r>
              <a:rPr lang="en-US" altLang="en-US" sz="2200" dirty="0" smtClean="0">
                <a:latin typeface="Goudy Old Style" panose="02020502050305020303" pitchFamily="18" charset="0"/>
                <a:cs typeface="Times New Roman" panose="02020603050405020304" pitchFamily="18" charset="0"/>
              </a:rPr>
              <a:t>All major appointments made by the President must be confirmed by the Senate by majority vote.</a:t>
            </a:r>
          </a:p>
          <a:p>
            <a:pPr fontAlgn="auto">
              <a:lnSpc>
                <a:spcPct val="90000"/>
              </a:lnSpc>
              <a:spcAft>
                <a:spcPts val="0"/>
              </a:spcAft>
              <a:defRPr/>
            </a:pPr>
            <a:endParaRPr lang="en-US" altLang="en-US" sz="2200" dirty="0" smtClean="0">
              <a:latin typeface="Goudy Old Style" panose="02020502050305020303" pitchFamily="18" charset="0"/>
              <a:cs typeface="Times New Roman" panose="02020603050405020304" pitchFamily="18" charset="0"/>
            </a:endParaRPr>
          </a:p>
          <a:p>
            <a:pPr fontAlgn="auto">
              <a:lnSpc>
                <a:spcPct val="90000"/>
              </a:lnSpc>
              <a:spcAft>
                <a:spcPts val="0"/>
              </a:spcAft>
              <a:defRPr/>
            </a:pPr>
            <a:r>
              <a:rPr lang="en-US" altLang="en-US" sz="2200" dirty="0" smtClean="0">
                <a:latin typeface="Goudy Old Style" panose="02020502050305020303" pitchFamily="18" charset="0"/>
                <a:cs typeface="Times New Roman" panose="02020603050405020304" pitchFamily="18" charset="0"/>
              </a:rPr>
              <a:t>Only 12 of 600 Cabinet appointments to date have been declined.</a:t>
            </a:r>
          </a:p>
          <a:p>
            <a:pPr fontAlgn="auto">
              <a:lnSpc>
                <a:spcPct val="90000"/>
              </a:lnSpc>
              <a:spcAft>
                <a:spcPts val="0"/>
              </a:spcAft>
              <a:defRPr/>
            </a:pPr>
            <a:endParaRPr lang="en-US" altLang="en-US" sz="2200" dirty="0" smtClean="0">
              <a:latin typeface="Goudy Old Style" panose="02020502050305020303" pitchFamily="18" charset="0"/>
              <a:cs typeface="Times New Roman" panose="02020603050405020304" pitchFamily="18" charset="0"/>
            </a:endParaRPr>
          </a:p>
          <a:p>
            <a:pPr fontAlgn="auto">
              <a:lnSpc>
                <a:spcPct val="90000"/>
              </a:lnSpc>
              <a:spcAft>
                <a:spcPts val="0"/>
              </a:spcAft>
              <a:defRPr/>
            </a:pPr>
            <a:r>
              <a:rPr lang="en-US" altLang="en-US" sz="2200" dirty="0" smtClean="0">
                <a:latin typeface="Goudy Old Style" panose="02020502050305020303" pitchFamily="18" charset="0"/>
                <a:cs typeface="Times New Roman" panose="02020603050405020304" pitchFamily="18" charset="0"/>
              </a:rPr>
              <a:t>“Senatorial courtesy” is the practice in which the Senate will turn down an appointment if it is opposed by a senator of the President’s party from the State involved.</a:t>
            </a:r>
          </a:p>
          <a:p>
            <a:pPr fontAlgn="auto">
              <a:lnSpc>
                <a:spcPct val="90000"/>
              </a:lnSpc>
              <a:spcAft>
                <a:spcPts val="0"/>
              </a:spcAft>
              <a:defRPr/>
            </a:pPr>
            <a:endParaRPr lang="en-US" altLang="en-US" sz="1800" dirty="0">
              <a:latin typeface="Goudy Old Style" panose="02020502050305020303" pitchFamily="18" charset="0"/>
            </a:endParaRPr>
          </a:p>
        </p:txBody>
      </p:sp>
      <p:sp>
        <p:nvSpPr>
          <p:cNvPr id="5" name="Rectangle 15"/>
          <p:cNvSpPr txBox="1">
            <a:spLocks noChangeArrowheads="1"/>
          </p:cNvSpPr>
          <p:nvPr/>
        </p:nvSpPr>
        <p:spPr>
          <a:xfrm>
            <a:off x="4724400" y="1600200"/>
            <a:ext cx="4229100" cy="4953000"/>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ctr" fontAlgn="auto">
              <a:spcAft>
                <a:spcPts val="0"/>
              </a:spcAft>
              <a:buFontTx/>
              <a:buNone/>
              <a:defRPr/>
            </a:pPr>
            <a:r>
              <a:rPr lang="en-US" altLang="en-US" sz="2400" b="1" u="sng" dirty="0" smtClean="0">
                <a:solidFill>
                  <a:srgbClr val="FF0000"/>
                </a:solidFill>
                <a:latin typeface="Goudy Old Style" panose="02020502050305020303" pitchFamily="18" charset="0"/>
                <a:cs typeface="Times New Roman" panose="02020603050405020304" pitchFamily="18" charset="0"/>
              </a:rPr>
              <a:t>Treaties</a:t>
            </a:r>
            <a:endParaRPr lang="en-US" altLang="en-US" sz="1800" b="1" u="sng" dirty="0" smtClean="0">
              <a:solidFill>
                <a:srgbClr val="FF0000"/>
              </a:solidFill>
              <a:latin typeface="Goudy Old Style" panose="02020502050305020303" pitchFamily="18" charset="0"/>
              <a:cs typeface="Times New Roman" panose="02020603050405020304" pitchFamily="18" charset="0"/>
            </a:endParaRPr>
          </a:p>
          <a:p>
            <a:pPr fontAlgn="auto">
              <a:spcAft>
                <a:spcPts val="0"/>
              </a:spcAft>
              <a:defRPr/>
            </a:pPr>
            <a:r>
              <a:rPr lang="en-US" altLang="en-US" sz="2200" dirty="0" smtClean="0">
                <a:latin typeface="Goudy Old Style" panose="02020502050305020303" pitchFamily="18" charset="0"/>
                <a:cs typeface="Times New Roman" panose="02020603050405020304" pitchFamily="18" charset="0"/>
              </a:rPr>
              <a:t>The President makes treaties “by and with the Advice and Consent of the Senate,... provided two thirds of the Senators present concur.”</a:t>
            </a:r>
          </a:p>
          <a:p>
            <a:pPr fontAlgn="auto">
              <a:spcAft>
                <a:spcPts val="0"/>
              </a:spcAft>
              <a:defRPr/>
            </a:pPr>
            <a:endParaRPr lang="en-US" altLang="en-US" sz="2200" dirty="0" smtClean="0">
              <a:latin typeface="Goudy Old Style" panose="02020502050305020303" pitchFamily="18" charset="0"/>
              <a:cs typeface="Times New Roman" panose="02020603050405020304" pitchFamily="18" charset="0"/>
            </a:endParaRPr>
          </a:p>
          <a:p>
            <a:pPr fontAlgn="auto">
              <a:spcAft>
                <a:spcPts val="0"/>
              </a:spcAft>
              <a:defRPr/>
            </a:pPr>
            <a:r>
              <a:rPr lang="en-US" altLang="en-US" sz="2200" dirty="0" smtClean="0">
                <a:latin typeface="Goudy Old Style" panose="02020502050305020303" pitchFamily="18" charset="0"/>
                <a:cs typeface="Times New Roman" panose="02020603050405020304" pitchFamily="18" charset="0"/>
              </a:rPr>
              <a:t>Presently, the President often consults members of the Senate Foreign Relations Committee.</a:t>
            </a:r>
            <a:r>
              <a:rPr lang="en-US" altLang="en-US" sz="1800" dirty="0" smtClean="0">
                <a:latin typeface="Goudy Old Style" panose="02020502050305020303" pitchFamily="18" charset="0"/>
                <a:cs typeface="Times New Roman" panose="02020603050405020304" pitchFamily="18" charset="0"/>
              </a:rPr>
              <a:t> </a:t>
            </a:r>
            <a:endParaRPr lang="en-US" altLang="en-US" sz="1800" dirty="0">
              <a:latin typeface="Goudy Old Style" panose="02020502050305020303" pitchFamily="18" charset="0"/>
              <a:cs typeface="Times New Roman" panose="02020603050405020304" pitchFamily="18" charset="0"/>
            </a:endParaRPr>
          </a:p>
        </p:txBody>
      </p:sp>
    </p:spTree>
    <p:extLst>
      <p:ext uri="{BB962C8B-B14F-4D97-AF65-F5344CB8AC3E}">
        <p14:creationId xmlns:p14="http://schemas.microsoft.com/office/powerpoint/2010/main" val="1878550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4">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4">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p:tgtEl>
                                          <p:spTgt spid="4">
                                            <p:txEl>
                                              <p:pRg st="3" end="3"/>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4">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p:tgtEl>
                                          <p:spTgt spid="4">
                                            <p:txEl>
                                              <p:pRg st="5" end="5"/>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4">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up)">
                                      <p:cBhvr>
                                        <p:cTn id="31" dur="500"/>
                                        <p:tgtEl>
                                          <p:spTgt spid="5">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up)">
                                      <p:cBhvr>
                                        <p:cTn id="36" dur="500"/>
                                        <p:tgtEl>
                                          <p:spTgt spid="5">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wipe(up)">
                                      <p:cBhvr>
                                        <p:cTn id="4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P spid="5"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757737"/>
          </a:xfrm>
        </p:spPr>
        <p:txBody>
          <a:bodyPr>
            <a:noAutofit/>
          </a:bodyPr>
          <a:lstStyle/>
          <a:p>
            <a:pPr marL="45720" indent="0" algn="ctr" eaLnBrk="1" fontAlgn="auto" hangingPunct="1">
              <a:spcAft>
                <a:spcPts val="0"/>
              </a:spcAft>
              <a:buFont typeface="Wingdings 2" pitchFamily="18" charset="2"/>
              <a:buNone/>
              <a:defRPr/>
            </a:pPr>
            <a:r>
              <a:rPr lang="en-US" sz="2500" b="1" dirty="0" smtClean="0">
                <a:solidFill>
                  <a:srgbClr val="FF0000"/>
                </a:solidFill>
                <a:latin typeface="Goudy Old Style" panose="02020502050305020303" pitchFamily="18" charset="0"/>
                <a:cs typeface="Times New Roman" panose="02020603050405020304" pitchFamily="18" charset="0"/>
              </a:rPr>
              <a:t>Congress may choose to conduct investigations through its standing committees for several reasons:</a:t>
            </a:r>
          </a:p>
          <a:p>
            <a:pPr marL="502920" indent="-457200" eaLnBrk="1" fontAlgn="auto" hangingPunct="1">
              <a:spcAft>
                <a:spcPts val="0"/>
              </a:spcAft>
              <a:buFont typeface="+mj-lt"/>
              <a:buAutoNum type="arabicPeriod"/>
              <a:defRPr/>
            </a:pPr>
            <a:r>
              <a:rPr lang="en-US" sz="2500" dirty="0" smtClean="0">
                <a:latin typeface="Goudy Old Style" panose="02020502050305020303" pitchFamily="18" charset="0"/>
                <a:cs typeface="Times New Roman" panose="02020603050405020304" pitchFamily="18" charset="0"/>
              </a:rPr>
              <a:t>To gather information useful to Congress in the making of some legislation </a:t>
            </a:r>
          </a:p>
          <a:p>
            <a:pPr marL="502920" indent="-457200" eaLnBrk="1" fontAlgn="auto" hangingPunct="1">
              <a:spcAft>
                <a:spcPts val="0"/>
              </a:spcAft>
              <a:buFont typeface="+mj-lt"/>
              <a:buAutoNum type="arabicPeriod"/>
              <a:defRPr/>
            </a:pPr>
            <a:r>
              <a:rPr lang="en-US" sz="2500" dirty="0" smtClean="0">
                <a:latin typeface="Goudy Old Style" panose="02020502050305020303" pitchFamily="18" charset="0"/>
                <a:cs typeface="Times New Roman" panose="02020603050405020304" pitchFamily="18" charset="0"/>
              </a:rPr>
              <a:t>To oversee the operations of various executive branch agencies </a:t>
            </a:r>
          </a:p>
          <a:p>
            <a:pPr marL="502920" indent="-457200" eaLnBrk="1" fontAlgn="auto" hangingPunct="1">
              <a:spcAft>
                <a:spcPts val="0"/>
              </a:spcAft>
              <a:buFont typeface="+mj-lt"/>
              <a:buAutoNum type="arabicPeriod"/>
              <a:defRPr/>
            </a:pPr>
            <a:r>
              <a:rPr lang="en-US" sz="2500" dirty="0" smtClean="0">
                <a:latin typeface="Goudy Old Style" panose="02020502050305020303" pitchFamily="18" charset="0"/>
                <a:cs typeface="Times New Roman" panose="02020603050405020304" pitchFamily="18" charset="0"/>
              </a:rPr>
              <a:t>To focus public attention on a particular subject </a:t>
            </a:r>
          </a:p>
          <a:p>
            <a:pPr marL="502920" indent="-457200" eaLnBrk="1" fontAlgn="auto" hangingPunct="1">
              <a:spcAft>
                <a:spcPts val="0"/>
              </a:spcAft>
              <a:buFont typeface="+mj-lt"/>
              <a:buAutoNum type="arabicPeriod"/>
              <a:defRPr/>
            </a:pPr>
            <a:r>
              <a:rPr lang="en-US" sz="2500" dirty="0" smtClean="0">
                <a:latin typeface="Goudy Old Style" panose="02020502050305020303" pitchFamily="18" charset="0"/>
                <a:cs typeface="Times New Roman" panose="02020603050405020304" pitchFamily="18" charset="0"/>
              </a:rPr>
              <a:t>To expose the questionable activities of public officials or private persons </a:t>
            </a:r>
          </a:p>
          <a:p>
            <a:pPr marL="502920" indent="-457200" eaLnBrk="1" fontAlgn="auto" hangingPunct="1">
              <a:spcAft>
                <a:spcPts val="0"/>
              </a:spcAft>
              <a:buFont typeface="+mj-lt"/>
              <a:buAutoNum type="arabicPeriod"/>
              <a:defRPr/>
            </a:pPr>
            <a:r>
              <a:rPr lang="en-US" sz="2500" dirty="0" smtClean="0">
                <a:latin typeface="Goudy Old Style" panose="02020502050305020303" pitchFamily="18" charset="0"/>
                <a:cs typeface="Times New Roman" panose="02020603050405020304" pitchFamily="18" charset="0"/>
              </a:rPr>
              <a:t>To promote the particular interests of some members of Congress. </a:t>
            </a:r>
            <a:endParaRPr lang="en-US" sz="2500" dirty="0">
              <a:latin typeface="Goudy Old Style" panose="02020502050305020303" pitchFamily="18" charset="0"/>
              <a:cs typeface="Times New Roman" panose="02020603050405020304" pitchFamily="18" charset="0"/>
            </a:endParaRPr>
          </a:p>
        </p:txBody>
      </p:sp>
      <p:sp>
        <p:nvSpPr>
          <p:cNvPr id="3" name="Title 2"/>
          <p:cNvSpPr>
            <a:spLocks noGrp="1"/>
          </p:cNvSpPr>
          <p:nvPr>
            <p:ph type="title"/>
          </p:nvPr>
        </p:nvSpPr>
        <p:spPr/>
        <p:txBody>
          <a:bodyPr/>
          <a:lstStyle/>
          <a:p>
            <a:pPr eaLnBrk="1" fontAlgn="auto" hangingPunct="1">
              <a:spcAft>
                <a:spcPts val="0"/>
              </a:spcAft>
              <a:defRPr/>
            </a:pPr>
            <a:r>
              <a:rPr lang="en-US" u="sng" dirty="0" smtClean="0">
                <a:latin typeface="Goudy Old Style" panose="02020502050305020303" pitchFamily="18" charset="0"/>
              </a:rPr>
              <a:t>Investigatory Power</a:t>
            </a:r>
            <a:endParaRPr lang="en-US" u="sng" dirty="0">
              <a:latin typeface="Goudy Old Style" panose="02020502050305020303" pitchFamily="18" charset="0"/>
            </a:endParaRPr>
          </a:p>
        </p:txBody>
      </p:sp>
    </p:spTree>
    <p:extLst>
      <p:ext uri="{BB962C8B-B14F-4D97-AF65-F5344CB8AC3E}">
        <p14:creationId xmlns:p14="http://schemas.microsoft.com/office/powerpoint/2010/main" val="8134825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latin typeface="Goudy Old Style" panose="02020502050305020303" pitchFamily="18" charset="0"/>
              </a:rPr>
              <a:t>Adapted from Mr. </a:t>
            </a:r>
            <a:r>
              <a:rPr lang="en-US" sz="2800" dirty="0" err="1">
                <a:latin typeface="Goudy Old Style" panose="02020502050305020303" pitchFamily="18" charset="0"/>
              </a:rPr>
              <a:t>Rosenstock’s</a:t>
            </a:r>
            <a:r>
              <a:rPr lang="en-US" sz="2800" dirty="0">
                <a:latin typeface="Goudy Old Style" panose="02020502050305020303" pitchFamily="18" charset="0"/>
              </a:rPr>
              <a:t> Presentation “Everything you wanted to know about the </a:t>
            </a:r>
            <a:r>
              <a:rPr lang="en-US" sz="2800" dirty="0" smtClean="0">
                <a:latin typeface="Goudy Old Style" panose="02020502050305020303" pitchFamily="18" charset="0"/>
              </a:rPr>
              <a:t>Expressed </a:t>
            </a:r>
            <a:r>
              <a:rPr lang="en-US" sz="2800" dirty="0">
                <a:latin typeface="Goudy Old Style" panose="02020502050305020303" pitchFamily="18" charset="0"/>
              </a:rPr>
              <a:t>Powers of Money and Commerce”</a:t>
            </a:r>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Sources </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1863349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407893" cy="4800600"/>
          </a:xfrm>
        </p:spPr>
        <p:txBody>
          <a:bodyPr>
            <a:normAutofit/>
          </a:bodyPr>
          <a:lstStyle/>
          <a:p>
            <a:r>
              <a:rPr lang="en-US" sz="2200" b="1" dirty="0" smtClean="0">
                <a:solidFill>
                  <a:srgbClr val="FF0000"/>
                </a:solidFill>
                <a:latin typeface="Goudy Old Style" panose="02020502050305020303" pitchFamily="18" charset="0"/>
              </a:rPr>
              <a:t>Congress has the power to tax</a:t>
            </a:r>
          </a:p>
          <a:p>
            <a:pPr lvl="1"/>
            <a:r>
              <a:rPr lang="en-US" dirty="0" smtClean="0">
                <a:solidFill>
                  <a:srgbClr val="FF0000"/>
                </a:solidFill>
                <a:latin typeface="Goudy Old Style" panose="02020502050305020303" pitchFamily="18" charset="0"/>
              </a:rPr>
              <a:t>Why?</a:t>
            </a:r>
          </a:p>
          <a:p>
            <a:pPr lvl="2"/>
            <a:r>
              <a:rPr lang="en-US" sz="2000" dirty="0" smtClean="0">
                <a:latin typeface="Goudy Old Style" panose="02020502050305020303" pitchFamily="18" charset="0"/>
              </a:rPr>
              <a:t>Under the Articles of Confederation the lack of the power to tax forced Congress to beg the states for money</a:t>
            </a:r>
          </a:p>
          <a:p>
            <a:pPr lvl="3"/>
            <a:r>
              <a:rPr lang="en-US" sz="1800" dirty="0" smtClean="0">
                <a:latin typeface="Goudy Old Style" panose="02020502050305020303" pitchFamily="18" charset="0"/>
              </a:rPr>
              <a:t>Unsurprisingly most states ignored this request from Congress</a:t>
            </a:r>
          </a:p>
          <a:p>
            <a:pPr lvl="3"/>
            <a:r>
              <a:rPr lang="en-US" sz="1800" dirty="0" smtClean="0">
                <a:latin typeface="Goudy Old Style" panose="02020502050305020303" pitchFamily="18" charset="0"/>
              </a:rPr>
              <a:t>This is one of the main reasons the Articles of Confederation were thrown out and the Constitution was created</a:t>
            </a:r>
            <a:endParaRPr lang="en-US" sz="1800" dirty="0">
              <a:latin typeface="Goudy Old Style" panose="02020502050305020303" pitchFamily="18" charset="0"/>
            </a:endParaRPr>
          </a:p>
          <a:p>
            <a:pPr marL="45720" indent="0">
              <a:buNone/>
            </a:pPr>
            <a:endParaRPr lang="en-US" sz="2200" dirty="0" smtClean="0">
              <a:solidFill>
                <a:srgbClr val="FF0000"/>
              </a:solidFill>
              <a:latin typeface="Goudy Old Style" panose="02020502050305020303" pitchFamily="18" charset="0"/>
            </a:endParaRPr>
          </a:p>
          <a:p>
            <a:r>
              <a:rPr lang="en-US" sz="2200" b="1" u="sng" dirty="0" smtClean="0">
                <a:solidFill>
                  <a:schemeClr val="accent6">
                    <a:lumMod val="50000"/>
                  </a:schemeClr>
                </a:solidFill>
                <a:latin typeface="Goudy Old Style" panose="02020502050305020303" pitchFamily="18" charset="0"/>
              </a:rPr>
              <a:t>The Purpose</a:t>
            </a:r>
            <a:r>
              <a:rPr lang="en-US" sz="2200" b="1" dirty="0" smtClean="0">
                <a:solidFill>
                  <a:schemeClr val="accent6">
                    <a:lumMod val="50000"/>
                  </a:schemeClr>
                </a:solidFill>
                <a:latin typeface="Goudy Old Style" panose="02020502050305020303" pitchFamily="18" charset="0"/>
              </a:rPr>
              <a:t>-</a:t>
            </a:r>
          </a:p>
          <a:p>
            <a:pPr lvl="1"/>
            <a:r>
              <a:rPr lang="en-US" sz="2200" dirty="0" smtClean="0">
                <a:latin typeface="Goudy Old Style" panose="02020502050305020303" pitchFamily="18" charset="0"/>
              </a:rPr>
              <a:t>To pay debts</a:t>
            </a:r>
          </a:p>
          <a:p>
            <a:pPr lvl="1"/>
            <a:r>
              <a:rPr lang="en-US" sz="2200" dirty="0" smtClean="0">
                <a:latin typeface="Goudy Old Style" panose="02020502050305020303" pitchFamily="18" charset="0"/>
              </a:rPr>
              <a:t>Provide for the common defense and general welfare…in other words, to meet public needs</a:t>
            </a:r>
          </a:p>
          <a:p>
            <a:pPr lvl="1"/>
            <a:r>
              <a:rPr lang="en-US" sz="2200" dirty="0" smtClean="0">
                <a:latin typeface="Goudy Old Style" panose="02020502050305020303" pitchFamily="18" charset="0"/>
              </a:rPr>
              <a:t>Protect domestic industry</a:t>
            </a:r>
          </a:p>
          <a:p>
            <a:pPr lvl="1"/>
            <a:endParaRPr lang="en-US" dirty="0"/>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Money</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2062004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7683" y="1600200"/>
            <a:ext cx="8407893" cy="4910329"/>
          </a:xfrm>
        </p:spPr>
        <p:txBody>
          <a:bodyPr>
            <a:normAutofit fontScale="92500" lnSpcReduction="20000"/>
          </a:bodyPr>
          <a:lstStyle/>
          <a:p>
            <a:r>
              <a:rPr lang="en-US" sz="2200" dirty="0" smtClean="0">
                <a:latin typeface="Goudy Old Style" panose="02020502050305020303" pitchFamily="18" charset="0"/>
              </a:rPr>
              <a:t>There are </a:t>
            </a:r>
            <a:r>
              <a:rPr lang="en-US" sz="2200" b="1" u="sng" dirty="0" smtClean="0">
                <a:solidFill>
                  <a:srgbClr val="FF0000"/>
                </a:solidFill>
                <a:latin typeface="Goudy Old Style" panose="02020502050305020303" pitchFamily="18" charset="0"/>
              </a:rPr>
              <a:t>two</a:t>
            </a:r>
            <a:r>
              <a:rPr lang="en-US" sz="2200" dirty="0" smtClean="0">
                <a:solidFill>
                  <a:srgbClr val="FF0000"/>
                </a:solidFill>
                <a:latin typeface="Goudy Old Style" panose="02020502050305020303" pitchFamily="18" charset="0"/>
              </a:rPr>
              <a:t> general types of tax: Direct and Indirect</a:t>
            </a:r>
          </a:p>
          <a:p>
            <a:endParaRPr lang="en-US" sz="2200" dirty="0" smtClean="0">
              <a:latin typeface="Goudy Old Style" panose="02020502050305020303" pitchFamily="18" charset="0"/>
            </a:endParaRPr>
          </a:p>
          <a:p>
            <a:r>
              <a:rPr lang="en-US" sz="2200" dirty="0" smtClean="0">
                <a:latin typeface="Goudy Old Style" panose="02020502050305020303" pitchFamily="18" charset="0"/>
              </a:rPr>
              <a:t>:</a:t>
            </a:r>
            <a:r>
              <a:rPr lang="en-US" sz="2200" b="1" u="sng" dirty="0">
                <a:solidFill>
                  <a:schemeClr val="accent6">
                    <a:lumMod val="50000"/>
                  </a:schemeClr>
                </a:solidFill>
                <a:latin typeface="Goudy Old Style" panose="02020502050305020303" pitchFamily="18" charset="0"/>
              </a:rPr>
              <a:t>Direct </a:t>
            </a:r>
            <a:r>
              <a:rPr lang="en-US" sz="2200" b="1" u="sng" dirty="0" smtClean="0">
                <a:solidFill>
                  <a:schemeClr val="accent6">
                    <a:lumMod val="50000"/>
                  </a:schemeClr>
                </a:solidFill>
                <a:latin typeface="Goudy Old Style" panose="02020502050305020303" pitchFamily="18" charset="0"/>
              </a:rPr>
              <a:t>Tax</a:t>
            </a:r>
            <a:r>
              <a:rPr lang="en-US" sz="2200" b="1" dirty="0" smtClean="0">
                <a:solidFill>
                  <a:schemeClr val="accent6">
                    <a:lumMod val="50000"/>
                  </a:schemeClr>
                </a:solidFill>
                <a:latin typeface="Goudy Old Style" panose="02020502050305020303" pitchFamily="18" charset="0"/>
              </a:rPr>
              <a:t>: </a:t>
            </a:r>
            <a:r>
              <a:rPr lang="en-US" sz="2200" dirty="0">
                <a:latin typeface="Goudy Old Style" panose="02020502050305020303" pitchFamily="18" charset="0"/>
              </a:rPr>
              <a:t>P</a:t>
            </a:r>
            <a:r>
              <a:rPr lang="en-US" sz="2200" dirty="0" smtClean="0">
                <a:latin typeface="Goudy Old Style" panose="02020502050305020303" pitchFamily="18" charset="0"/>
              </a:rPr>
              <a:t>aid directly to the government by the person on whom it is imposed</a:t>
            </a:r>
          </a:p>
          <a:p>
            <a:pPr lvl="1"/>
            <a:r>
              <a:rPr lang="en-US" sz="2200" dirty="0" smtClean="0">
                <a:latin typeface="Goudy Old Style" panose="02020502050305020303" pitchFamily="18" charset="0"/>
              </a:rPr>
              <a:t>Income </a:t>
            </a:r>
          </a:p>
          <a:p>
            <a:pPr lvl="1"/>
            <a:r>
              <a:rPr lang="en-US" sz="2200" dirty="0" smtClean="0">
                <a:latin typeface="Goudy Old Style" panose="02020502050305020303" pitchFamily="18" charset="0"/>
              </a:rPr>
              <a:t>FICA (payroll)</a:t>
            </a:r>
          </a:p>
          <a:p>
            <a:pPr lvl="1"/>
            <a:r>
              <a:rPr lang="en-US" sz="2200" dirty="0" smtClean="0">
                <a:latin typeface="Goudy Old Style" panose="02020502050305020303" pitchFamily="18" charset="0"/>
              </a:rPr>
              <a:t>Capital gains: (stocks and real estate)</a:t>
            </a:r>
          </a:p>
          <a:p>
            <a:pPr lvl="1"/>
            <a:r>
              <a:rPr lang="en-US" sz="2200" dirty="0" smtClean="0">
                <a:latin typeface="Goudy Old Style" panose="02020502050305020303" pitchFamily="18" charset="0"/>
              </a:rPr>
              <a:t>Estate (death): Exempt for first 5.4 million of value of estate </a:t>
            </a:r>
          </a:p>
          <a:p>
            <a:endParaRPr lang="en-US" sz="2200" dirty="0" smtClean="0">
              <a:solidFill>
                <a:srgbClr val="FF0000"/>
              </a:solidFill>
              <a:latin typeface="Goudy Old Style" panose="02020502050305020303" pitchFamily="18" charset="0"/>
            </a:endParaRPr>
          </a:p>
          <a:p>
            <a:r>
              <a:rPr lang="en-US" sz="2200" b="1" u="sng" dirty="0" smtClean="0">
                <a:solidFill>
                  <a:srgbClr val="FF0000"/>
                </a:solidFill>
                <a:latin typeface="Goudy Old Style" panose="02020502050305020303" pitchFamily="18" charset="0"/>
              </a:rPr>
              <a:t>Indirect Tax</a:t>
            </a:r>
            <a:r>
              <a:rPr lang="en-US" sz="2200" b="1" dirty="0" smtClean="0">
                <a:solidFill>
                  <a:srgbClr val="FF0000"/>
                </a:solidFill>
                <a:latin typeface="Goudy Old Style" panose="02020502050305020303" pitchFamily="18" charset="0"/>
              </a:rPr>
              <a:t>:</a:t>
            </a:r>
            <a:r>
              <a:rPr lang="en-US" sz="2200" dirty="0" smtClean="0">
                <a:solidFill>
                  <a:srgbClr val="FF0000"/>
                </a:solidFill>
                <a:latin typeface="Goudy Old Style" panose="02020502050305020303" pitchFamily="18" charset="0"/>
              </a:rPr>
              <a:t> </a:t>
            </a:r>
            <a:r>
              <a:rPr lang="en-US" sz="2200" dirty="0" smtClean="0">
                <a:latin typeface="Goudy Old Style" panose="02020502050305020303" pitchFamily="18" charset="0"/>
              </a:rPr>
              <a:t>Paid to the government by someone else and then passed on to you as the consumer</a:t>
            </a:r>
          </a:p>
          <a:p>
            <a:pPr lvl="1"/>
            <a:r>
              <a:rPr lang="en-US" sz="2200" dirty="0" smtClean="0">
                <a:latin typeface="Goudy Old Style" panose="02020502050305020303" pitchFamily="18" charset="0"/>
              </a:rPr>
              <a:t>Fuel</a:t>
            </a:r>
          </a:p>
          <a:p>
            <a:pPr lvl="1"/>
            <a:r>
              <a:rPr lang="en-US" sz="2200" dirty="0" smtClean="0">
                <a:latin typeface="Goudy Old Style" panose="02020502050305020303" pitchFamily="18" charset="0"/>
              </a:rPr>
              <a:t>Alcohol</a:t>
            </a:r>
          </a:p>
          <a:p>
            <a:pPr lvl="1"/>
            <a:r>
              <a:rPr lang="en-US" sz="2200" dirty="0" smtClean="0">
                <a:latin typeface="Goudy Old Style" panose="02020502050305020303" pitchFamily="18" charset="0"/>
              </a:rPr>
              <a:t>Cigarettes </a:t>
            </a:r>
          </a:p>
          <a:p>
            <a:pPr lvl="1"/>
            <a:r>
              <a:rPr lang="en-US" sz="2200" dirty="0" smtClean="0">
                <a:latin typeface="Goudy Old Style" panose="02020502050305020303" pitchFamily="18" charset="0"/>
              </a:rPr>
              <a:t>Tariffs: A tax on foreign goods imported into country (cars, food, appliances, etc.)</a:t>
            </a:r>
          </a:p>
          <a:p>
            <a:pPr lvl="1"/>
            <a:endParaRPr lang="en-US" dirty="0" smtClean="0"/>
          </a:p>
          <a:p>
            <a:endParaRPr lang="en-US" dirty="0" smtClean="0"/>
          </a:p>
          <a:p>
            <a:pPr marL="365760" lvl="1" indent="0">
              <a:buNone/>
            </a:pPr>
            <a:endParaRPr lang="en-US" dirty="0"/>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Types of taxes</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1409032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solidFill>
                  <a:srgbClr val="FF0000"/>
                </a:solidFill>
                <a:latin typeface="Goudy Old Style" panose="02020502050305020303" pitchFamily="18" charset="0"/>
              </a:rPr>
              <a:t>Congress has the power to borrow money</a:t>
            </a:r>
          </a:p>
          <a:p>
            <a:endParaRPr lang="en-US" dirty="0">
              <a:solidFill>
                <a:srgbClr val="FF0000"/>
              </a:solidFill>
              <a:latin typeface="Goudy Old Style" panose="02020502050305020303" pitchFamily="18" charset="0"/>
            </a:endParaRPr>
          </a:p>
          <a:p>
            <a:r>
              <a:rPr lang="en-US" dirty="0" smtClean="0">
                <a:solidFill>
                  <a:schemeClr val="accent6">
                    <a:lumMod val="50000"/>
                  </a:schemeClr>
                </a:solidFill>
                <a:latin typeface="Goudy Old Style" panose="02020502050305020303" pitchFamily="18" charset="0"/>
              </a:rPr>
              <a:t>How?</a:t>
            </a:r>
          </a:p>
          <a:p>
            <a:pPr lvl="1"/>
            <a:r>
              <a:rPr lang="en-US" sz="2000" dirty="0" smtClean="0">
                <a:latin typeface="Goudy Old Style" panose="02020502050305020303" pitchFamily="18" charset="0"/>
              </a:rPr>
              <a:t>Issues or creates debt in the form of: bonds, bills and notes</a:t>
            </a:r>
          </a:p>
          <a:p>
            <a:endParaRPr lang="en-US" dirty="0" smtClean="0">
              <a:solidFill>
                <a:srgbClr val="FF0000"/>
              </a:solidFill>
              <a:latin typeface="Goudy Old Style" panose="02020502050305020303" pitchFamily="18" charset="0"/>
            </a:endParaRPr>
          </a:p>
          <a:p>
            <a:r>
              <a:rPr lang="en-US" dirty="0" smtClean="0">
                <a:solidFill>
                  <a:srgbClr val="FF0000"/>
                </a:solidFill>
                <a:latin typeface="Goudy Old Style" panose="02020502050305020303" pitchFamily="18" charset="0"/>
              </a:rPr>
              <a:t>Public debt: </a:t>
            </a:r>
          </a:p>
          <a:p>
            <a:pPr lvl="1"/>
            <a:r>
              <a:rPr lang="en-US" sz="2000" dirty="0">
                <a:latin typeface="Goudy Old Style" panose="02020502050305020303" pitchFamily="18" charset="0"/>
              </a:rPr>
              <a:t>A</a:t>
            </a:r>
            <a:r>
              <a:rPr lang="en-US" sz="2000" dirty="0" smtClean="0">
                <a:latin typeface="Goudy Old Style" panose="02020502050305020303" pitchFamily="18" charset="0"/>
              </a:rPr>
              <a:t>ll of the unpaid money borrowed by Congress </a:t>
            </a:r>
          </a:p>
          <a:p>
            <a:endParaRPr lang="en-US" dirty="0" smtClean="0">
              <a:solidFill>
                <a:srgbClr val="FF0000"/>
              </a:solidFill>
              <a:latin typeface="Goudy Old Style" panose="02020502050305020303" pitchFamily="18" charset="0"/>
            </a:endParaRPr>
          </a:p>
          <a:p>
            <a:r>
              <a:rPr lang="en-US" b="1" u="sng" dirty="0" smtClean="0">
                <a:solidFill>
                  <a:schemeClr val="accent6">
                    <a:lumMod val="50000"/>
                  </a:schemeClr>
                </a:solidFill>
                <a:latin typeface="Goudy Old Style" panose="02020502050305020303" pitchFamily="18" charset="0"/>
              </a:rPr>
              <a:t>Deficit Financing</a:t>
            </a:r>
            <a:r>
              <a:rPr lang="en-US" b="1" dirty="0" smtClean="0">
                <a:solidFill>
                  <a:schemeClr val="accent6">
                    <a:lumMod val="50000"/>
                  </a:schemeClr>
                </a:solidFill>
                <a:latin typeface="Goudy Old Style" panose="02020502050305020303" pitchFamily="18" charset="0"/>
              </a:rPr>
              <a:t>:</a:t>
            </a:r>
            <a:r>
              <a:rPr lang="en-US" dirty="0" smtClean="0">
                <a:solidFill>
                  <a:srgbClr val="FF0000"/>
                </a:solidFill>
                <a:latin typeface="Goudy Old Style" panose="02020502050305020303" pitchFamily="18" charset="0"/>
              </a:rPr>
              <a:t> </a:t>
            </a:r>
            <a:r>
              <a:rPr lang="en-US" dirty="0">
                <a:latin typeface="Goudy Old Style" panose="02020502050305020303" pitchFamily="18" charset="0"/>
              </a:rPr>
              <a:t>A</a:t>
            </a:r>
            <a:r>
              <a:rPr lang="en-US" dirty="0" smtClean="0">
                <a:latin typeface="Goudy Old Style" panose="02020502050305020303" pitchFamily="18" charset="0"/>
              </a:rPr>
              <a:t>lso called </a:t>
            </a:r>
            <a:r>
              <a:rPr lang="en-US" dirty="0" smtClean="0">
                <a:solidFill>
                  <a:srgbClr val="FF0000"/>
                </a:solidFill>
                <a:latin typeface="Goudy Old Style" panose="02020502050305020303" pitchFamily="18" charset="0"/>
              </a:rPr>
              <a:t>Deficit Spending</a:t>
            </a:r>
          </a:p>
          <a:p>
            <a:pPr lvl="1"/>
            <a:r>
              <a:rPr lang="en-US" sz="2000" dirty="0" smtClean="0">
                <a:latin typeface="Goudy Old Style" panose="02020502050305020303" pitchFamily="18" charset="0"/>
              </a:rPr>
              <a:t>Government spends more than it earns each year</a:t>
            </a:r>
          </a:p>
          <a:p>
            <a:pPr lvl="2"/>
            <a:r>
              <a:rPr lang="en-US" dirty="0" smtClean="0">
                <a:latin typeface="Goudy Old Style" panose="02020502050305020303" pitchFamily="18" charset="0"/>
              </a:rPr>
              <a:t>To </a:t>
            </a:r>
            <a:r>
              <a:rPr lang="en-US" dirty="0">
                <a:latin typeface="Goudy Old Style" panose="02020502050305020303" pitchFamily="18" charset="0"/>
              </a:rPr>
              <a:t>fix that they borrow money taking on more debt to make up the difference</a:t>
            </a:r>
          </a:p>
          <a:p>
            <a:pPr lvl="1"/>
            <a:r>
              <a:rPr lang="en-US" sz="2000" b="1" u="sng" dirty="0">
                <a:latin typeface="Goudy Old Style" panose="02020502050305020303" pitchFamily="18" charset="0"/>
              </a:rPr>
              <a:t>Results</a:t>
            </a:r>
            <a:r>
              <a:rPr lang="en-US" sz="2000" b="1" dirty="0">
                <a:latin typeface="Goudy Old Style" panose="02020502050305020303" pitchFamily="18" charset="0"/>
              </a:rPr>
              <a:t>:</a:t>
            </a:r>
            <a:r>
              <a:rPr lang="en-US" sz="2000" dirty="0">
                <a:latin typeface="Goudy Old Style" panose="02020502050305020303" pitchFamily="18" charset="0"/>
              </a:rPr>
              <a:t> Downturn in national economy, major tax cuts (less income to the government), the “War on Terrorism” and wars in Iraq and Afghanistan</a:t>
            </a:r>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Debt </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2715531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1900" dirty="0" smtClean="0">
                <a:solidFill>
                  <a:srgbClr val="FF0000"/>
                </a:solidFill>
                <a:latin typeface="Goudy Old Style" panose="02020502050305020303" pitchFamily="18" charset="0"/>
              </a:rPr>
              <a:t>Congress has the power to coin money</a:t>
            </a:r>
          </a:p>
          <a:p>
            <a:r>
              <a:rPr lang="en-US" sz="1900" dirty="0" smtClean="0">
                <a:solidFill>
                  <a:schemeClr val="accent6">
                    <a:lumMod val="50000"/>
                  </a:schemeClr>
                </a:solidFill>
                <a:latin typeface="Goudy Old Style" panose="02020502050305020303" pitchFamily="18" charset="0"/>
              </a:rPr>
              <a:t>Why?</a:t>
            </a:r>
          </a:p>
          <a:p>
            <a:pPr lvl="1"/>
            <a:r>
              <a:rPr lang="en-US" sz="1900" dirty="0" smtClean="0">
                <a:latin typeface="Goudy Old Style" panose="02020502050305020303" pitchFamily="18" charset="0"/>
              </a:rPr>
              <a:t>With independence, a stable system of currency (money) collapsed: each state issued its own currency and some people still used English and Spanish coins as well. Money without taxing power is worthless.</a:t>
            </a:r>
          </a:p>
          <a:p>
            <a:pPr lvl="2"/>
            <a:r>
              <a:rPr lang="en-US" sz="1700" dirty="0" smtClean="0">
                <a:latin typeface="Goudy Old Style" panose="02020502050305020303" pitchFamily="18" charset="0"/>
              </a:rPr>
              <a:t>Creating a stable uniform currency was beneficial to the nation</a:t>
            </a:r>
          </a:p>
          <a:p>
            <a:endParaRPr lang="en-US" sz="1900" dirty="0" smtClean="0">
              <a:solidFill>
                <a:srgbClr val="FF0000"/>
              </a:solidFill>
              <a:latin typeface="Goudy Old Style" panose="02020502050305020303" pitchFamily="18" charset="0"/>
            </a:endParaRPr>
          </a:p>
          <a:p>
            <a:r>
              <a:rPr lang="en-US" sz="1900" b="1" u="sng" dirty="0" smtClean="0">
                <a:solidFill>
                  <a:srgbClr val="FF0000"/>
                </a:solidFill>
                <a:latin typeface="Goudy Old Style" panose="02020502050305020303" pitchFamily="18" charset="0"/>
              </a:rPr>
              <a:t>Legal Tender</a:t>
            </a:r>
            <a:r>
              <a:rPr lang="en-US" sz="1900" b="1" dirty="0" smtClean="0">
                <a:solidFill>
                  <a:srgbClr val="FF0000"/>
                </a:solidFill>
                <a:latin typeface="Goudy Old Style" panose="02020502050305020303" pitchFamily="18" charset="0"/>
              </a:rPr>
              <a:t>:</a:t>
            </a:r>
            <a:r>
              <a:rPr lang="en-US" sz="1900" dirty="0" smtClean="0">
                <a:solidFill>
                  <a:srgbClr val="FF0000"/>
                </a:solidFill>
                <a:latin typeface="Goudy Old Style" panose="02020502050305020303" pitchFamily="18" charset="0"/>
              </a:rPr>
              <a:t> </a:t>
            </a:r>
          </a:p>
          <a:p>
            <a:pPr lvl="1"/>
            <a:r>
              <a:rPr lang="en-US" sz="1900" dirty="0" smtClean="0">
                <a:latin typeface="Goudy Old Style" panose="02020502050305020303" pitchFamily="18" charset="0"/>
              </a:rPr>
              <a:t>Any kind of money that by law a creditor must accept as payment for debts</a:t>
            </a:r>
          </a:p>
          <a:p>
            <a:pPr lvl="1"/>
            <a:r>
              <a:rPr lang="en-US" sz="1900" dirty="0" smtClean="0">
                <a:latin typeface="Goudy Old Style" panose="02020502050305020303" pitchFamily="18" charset="0"/>
              </a:rPr>
              <a:t>First paper currency that was legal tender wasn’t printed until 1863!</a:t>
            </a:r>
          </a:p>
          <a:p>
            <a:endParaRPr lang="en-US" sz="1900" dirty="0" smtClean="0">
              <a:solidFill>
                <a:srgbClr val="FF0000"/>
              </a:solidFill>
              <a:latin typeface="Goudy Old Style" panose="02020502050305020303" pitchFamily="18" charset="0"/>
            </a:endParaRPr>
          </a:p>
          <a:p>
            <a:r>
              <a:rPr lang="en-US" sz="1900" b="1" u="sng" dirty="0" smtClean="0">
                <a:solidFill>
                  <a:schemeClr val="accent6">
                    <a:lumMod val="50000"/>
                  </a:schemeClr>
                </a:solidFill>
                <a:latin typeface="Goudy Old Style" panose="02020502050305020303" pitchFamily="18" charset="0"/>
              </a:rPr>
              <a:t>Bankruptcy</a:t>
            </a:r>
            <a:r>
              <a:rPr lang="en-US" sz="1900" b="1" dirty="0" smtClean="0">
                <a:solidFill>
                  <a:schemeClr val="accent6">
                    <a:lumMod val="50000"/>
                  </a:schemeClr>
                </a:solidFill>
                <a:latin typeface="Goudy Old Style" panose="02020502050305020303" pitchFamily="18" charset="0"/>
              </a:rPr>
              <a:t>:</a:t>
            </a:r>
          </a:p>
          <a:p>
            <a:pPr lvl="1"/>
            <a:r>
              <a:rPr lang="en-US" sz="1900" dirty="0" smtClean="0">
                <a:latin typeface="Goudy Old Style" panose="02020502050305020303" pitchFamily="18" charset="0"/>
              </a:rPr>
              <a:t>When a Federal court determines that a person or company is insolvent which means that they are unable to pay their debts in full </a:t>
            </a:r>
            <a:endParaRPr lang="en-US" sz="1900" dirty="0">
              <a:latin typeface="Goudy Old Style" panose="02020502050305020303" pitchFamily="18" charset="0"/>
            </a:endParaRPr>
          </a:p>
        </p:txBody>
      </p:sp>
      <p:sp>
        <p:nvSpPr>
          <p:cNvPr id="3" name="Title 2"/>
          <p:cNvSpPr>
            <a:spLocks noGrp="1"/>
          </p:cNvSpPr>
          <p:nvPr>
            <p:ph type="title"/>
          </p:nvPr>
        </p:nvSpPr>
        <p:spPr>
          <a:xfrm>
            <a:off x="152400" y="355847"/>
            <a:ext cx="8763000" cy="863353"/>
          </a:xfrm>
        </p:spPr>
        <p:txBody>
          <a:bodyPr/>
          <a:lstStyle/>
          <a:p>
            <a:r>
              <a:rPr lang="en-US" sz="4800" b="1" dirty="0" smtClean="0">
                <a:latin typeface="Goudy Old Style" panose="02020502050305020303" pitchFamily="18" charset="0"/>
              </a:rPr>
              <a:t>Currency &amp; </a:t>
            </a:r>
            <a:r>
              <a:rPr lang="en-US" sz="4800" b="1" u="sng" dirty="0" smtClean="0">
                <a:latin typeface="Goudy Old Style" panose="02020502050305020303" pitchFamily="18" charset="0"/>
              </a:rPr>
              <a:t>bankruptcy</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3708557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fontScale="92500" lnSpcReduction="20000"/>
          </a:bodyPr>
          <a:lstStyle/>
          <a:p>
            <a:r>
              <a:rPr lang="en-US" sz="2400" dirty="0" smtClean="0">
                <a:solidFill>
                  <a:srgbClr val="FF0000"/>
                </a:solidFill>
                <a:latin typeface="Goudy Old Style" panose="02020502050305020303" pitchFamily="18" charset="0"/>
              </a:rPr>
              <a:t>Congress has the power to regulate interstate and foreign commerce (trade)</a:t>
            </a:r>
          </a:p>
          <a:p>
            <a:pPr marL="45720" indent="0">
              <a:buNone/>
            </a:pPr>
            <a:endParaRPr lang="en-US" sz="2400" dirty="0" smtClean="0">
              <a:solidFill>
                <a:srgbClr val="FF0000"/>
              </a:solidFill>
              <a:latin typeface="Goudy Old Style" panose="02020502050305020303" pitchFamily="18" charset="0"/>
            </a:endParaRPr>
          </a:p>
          <a:p>
            <a:r>
              <a:rPr lang="en-US" sz="2400" dirty="0" smtClean="0">
                <a:solidFill>
                  <a:schemeClr val="accent6">
                    <a:lumMod val="50000"/>
                  </a:schemeClr>
                </a:solidFill>
                <a:latin typeface="Goudy Old Style" panose="02020502050305020303" pitchFamily="18" charset="0"/>
              </a:rPr>
              <a:t>Why?</a:t>
            </a:r>
          </a:p>
          <a:p>
            <a:pPr lvl="1"/>
            <a:r>
              <a:rPr lang="en-US" sz="2400" dirty="0" smtClean="0">
                <a:latin typeface="Goudy Old Style" panose="02020502050305020303" pitchFamily="18" charset="0"/>
              </a:rPr>
              <a:t>The lack of the power to regulate commerce was a leading cause of the creation of the Constitution</a:t>
            </a:r>
          </a:p>
          <a:p>
            <a:endParaRPr lang="en-US" sz="2400" dirty="0" smtClean="0">
              <a:solidFill>
                <a:srgbClr val="FF0000"/>
              </a:solidFill>
              <a:latin typeface="Goudy Old Style" panose="02020502050305020303" pitchFamily="18" charset="0"/>
            </a:endParaRPr>
          </a:p>
          <a:p>
            <a:r>
              <a:rPr lang="en-US" sz="2400" b="1" u="sng" dirty="0" smtClean="0">
                <a:solidFill>
                  <a:srgbClr val="FF0000"/>
                </a:solidFill>
                <a:latin typeface="Goudy Old Style" panose="02020502050305020303" pitchFamily="18" charset="0"/>
              </a:rPr>
              <a:t>Effect</a:t>
            </a:r>
            <a:r>
              <a:rPr lang="en-US" sz="2400" b="1" dirty="0" smtClean="0">
                <a:solidFill>
                  <a:srgbClr val="FF0000"/>
                </a:solidFill>
                <a:latin typeface="Goudy Old Style" panose="02020502050305020303" pitchFamily="18" charset="0"/>
              </a:rPr>
              <a:t>:</a:t>
            </a:r>
          </a:p>
          <a:p>
            <a:pPr lvl="1"/>
            <a:r>
              <a:rPr lang="en-US" sz="2400" dirty="0" smtClean="0">
                <a:latin typeface="Goudy Old Style" panose="02020502050305020303" pitchFamily="18" charset="0"/>
              </a:rPr>
              <a:t>This power is responsible for building a strong and United States</a:t>
            </a:r>
          </a:p>
          <a:p>
            <a:pPr lvl="1"/>
            <a:r>
              <a:rPr lang="en-US" sz="2400" dirty="0" smtClean="0">
                <a:latin typeface="Goudy Old Style" panose="02020502050305020303" pitchFamily="18" charset="0"/>
              </a:rPr>
              <a:t>Regulates commerce with foreign nations &amp; between states</a:t>
            </a:r>
          </a:p>
          <a:p>
            <a:pPr lvl="1"/>
            <a:r>
              <a:rPr lang="en-US" sz="2400" dirty="0" smtClean="0">
                <a:latin typeface="Goudy Old Style" panose="02020502050305020303" pitchFamily="18" charset="0"/>
              </a:rPr>
              <a:t>Helps to prevent monopolies by corporations</a:t>
            </a:r>
          </a:p>
          <a:p>
            <a:pPr lvl="1"/>
            <a:r>
              <a:rPr lang="en-US" sz="2400" dirty="0" smtClean="0">
                <a:latin typeface="Goudy Old Style" panose="02020502050305020303" pitchFamily="18" charset="0"/>
              </a:rPr>
              <a:t>Has extended Federal authority into many areas of American life (the ban on discrimination based on race, color, religion, gender or national origin is an example) </a:t>
            </a:r>
          </a:p>
          <a:p>
            <a:endParaRPr lang="en-US" dirty="0"/>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commerce</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2707712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1283</TotalTime>
  <Words>2214</Words>
  <Application>Microsoft Office PowerPoint</Application>
  <PresentationFormat>On-screen Show (4:3)</PresentationFormat>
  <Paragraphs>288</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Grid</vt:lpstr>
      <vt:lpstr>The Power of Congress</vt:lpstr>
      <vt:lpstr>Taxes</vt:lpstr>
      <vt:lpstr>Expressed Powers of Money and Commerce</vt:lpstr>
      <vt:lpstr>Congressional Powers </vt:lpstr>
      <vt:lpstr>Money</vt:lpstr>
      <vt:lpstr>Types of taxes</vt:lpstr>
      <vt:lpstr>Debt </vt:lpstr>
      <vt:lpstr>Currency &amp; bankruptcy</vt:lpstr>
      <vt:lpstr>commerce</vt:lpstr>
      <vt:lpstr>The Other Expressed Powers</vt:lpstr>
      <vt:lpstr>Foreign Relations</vt:lpstr>
      <vt:lpstr>War Powers</vt:lpstr>
      <vt:lpstr>Domestic Powers-Copyright </vt:lpstr>
      <vt:lpstr>Domestic Powers-Patents </vt:lpstr>
      <vt:lpstr>Domestic Powers-The Postal Powers</vt:lpstr>
      <vt:lpstr>Domestic Powers-Territorial Powers</vt:lpstr>
      <vt:lpstr>Domestic Powers-Weights and Measures</vt:lpstr>
      <vt:lpstr>Domestic Powers-Naturalization</vt:lpstr>
      <vt:lpstr>Domestic Powers-Judicial Powers</vt:lpstr>
      <vt:lpstr>Domestic Powers-Judicial Powers</vt:lpstr>
      <vt:lpstr>The Implied Powers </vt:lpstr>
      <vt:lpstr>Key Terms</vt:lpstr>
      <vt:lpstr>The Necessary and Proper Clause</vt:lpstr>
      <vt:lpstr>Necessary and Proper Clause</vt:lpstr>
      <vt:lpstr>Strict Versus Liberal Construction</vt:lpstr>
      <vt:lpstr>Strict Constructionists</vt:lpstr>
      <vt:lpstr>Strict Constructionists</vt:lpstr>
      <vt:lpstr>Liberal Constructionists</vt:lpstr>
      <vt:lpstr>Liberal Constructionists</vt:lpstr>
      <vt:lpstr>The Doctrine in Practice </vt:lpstr>
      <vt:lpstr>Basis of Implied powers </vt:lpstr>
      <vt:lpstr>The Commerce Clause</vt:lpstr>
      <vt:lpstr>Commerce Clause</vt:lpstr>
      <vt:lpstr>Limits on Commerce Power</vt:lpstr>
      <vt:lpstr>Limits on Commerce Power</vt:lpstr>
      <vt:lpstr>War Powers</vt:lpstr>
      <vt:lpstr>War Powers</vt:lpstr>
      <vt:lpstr>Section 4-                 The Non-legislative Powers </vt:lpstr>
      <vt:lpstr>Constitutional Amendments and Electoral Duties</vt:lpstr>
      <vt:lpstr>Impeachment Power</vt:lpstr>
      <vt:lpstr>Impeachment Power</vt:lpstr>
      <vt:lpstr>PowerPoint Presentation</vt:lpstr>
      <vt:lpstr>Executive Powers</vt:lpstr>
      <vt:lpstr>Investigatory Power</vt:lpstr>
      <vt:lpstr>Sources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Expressed Powers of Money and Commerce</dc:title>
  <dc:creator>455</dc:creator>
  <cp:lastModifiedBy>Windows User</cp:lastModifiedBy>
  <cp:revision>56</cp:revision>
  <cp:lastPrinted>2017-12-08T16:58:26Z</cp:lastPrinted>
  <dcterms:created xsi:type="dcterms:W3CDTF">2015-11-08T00:33:48Z</dcterms:created>
  <dcterms:modified xsi:type="dcterms:W3CDTF">2018-12-05T15:31:14Z</dcterms:modified>
</cp:coreProperties>
</file>