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2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8DEADA-FD25-4E7E-A05B-03F704C4137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5F9BE-B1F1-4753-BDDF-B4482A2C706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Chapter 6-Section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Voter Behavior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2895600"/>
            <a:ext cx="6096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71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6_s04_p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7568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Voter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sources that are used to gather voter behavior:</a:t>
            </a:r>
          </a:p>
          <a:p>
            <a:pPr lvl="1"/>
            <a:r>
              <a:rPr lang="en-US" sz="2800" dirty="0"/>
              <a:t>The results of specific </a:t>
            </a:r>
            <a:r>
              <a:rPr lang="en-US" sz="2800" dirty="0" smtClean="0"/>
              <a:t>elections</a:t>
            </a:r>
            <a:endParaRPr lang="en-US" sz="2800" dirty="0"/>
          </a:p>
          <a:p>
            <a:pPr lvl="1"/>
            <a:r>
              <a:rPr lang="en-US" sz="2800" dirty="0"/>
              <a:t>Scientific polls and surveys of public </a:t>
            </a:r>
            <a:r>
              <a:rPr lang="en-US" sz="2800" dirty="0" smtClean="0"/>
              <a:t>opinion</a:t>
            </a:r>
            <a:endParaRPr lang="en-US" sz="2800" dirty="0"/>
          </a:p>
          <a:p>
            <a:pPr lvl="1"/>
            <a:r>
              <a:rPr lang="en-US" sz="2800" dirty="0"/>
              <a:t>Studies of political socialization—how people gain political attitudes and opinions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6115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Voter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Voters influenced by a combination of sociological and psychological factors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Sociology</a:t>
            </a:r>
            <a:r>
              <a:rPr lang="en-US" sz="2400" dirty="0"/>
              <a:t> includes a voter’s personal qualities and their group affiliations.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Psychology </a:t>
            </a:r>
            <a:r>
              <a:rPr lang="en-US" sz="2400" dirty="0"/>
              <a:t>includes how a voter sees politics.</a:t>
            </a:r>
          </a:p>
          <a:p>
            <a:endParaRPr lang="en-US" dirty="0"/>
          </a:p>
        </p:txBody>
      </p:sp>
      <p:pic>
        <p:nvPicPr>
          <p:cNvPr id="4" name="Picture 8" descr="c06_s04_p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443312" cy="467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75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Every voter has several qualities that combine to influence their votes.</a:t>
            </a:r>
          </a:p>
          <a:p>
            <a:endParaRPr lang="en-US" sz="2800" dirty="0"/>
          </a:p>
          <a:p>
            <a:r>
              <a:rPr lang="en-US" sz="2800" dirty="0"/>
              <a:t>A majority of the following groups </a:t>
            </a:r>
            <a:r>
              <a:rPr lang="en-US" sz="2800" i="1" dirty="0">
                <a:solidFill>
                  <a:srgbClr val="FF0000"/>
                </a:solidFill>
              </a:rPr>
              <a:t>tend</a:t>
            </a:r>
            <a:r>
              <a:rPr lang="en-US" sz="2800" dirty="0"/>
              <a:t> to vote </a:t>
            </a:r>
            <a:r>
              <a:rPr lang="en-US" sz="2800" dirty="0">
                <a:solidFill>
                  <a:srgbClr val="FF0000"/>
                </a:solidFill>
              </a:rPr>
              <a:t>Republican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Voters with higher incomes (such as professional and business people)</a:t>
            </a:r>
          </a:p>
          <a:p>
            <a:pPr lvl="1"/>
            <a:r>
              <a:rPr lang="en-US" sz="2400" dirty="0"/>
              <a:t>Voters with higher levels of education </a:t>
            </a:r>
          </a:p>
          <a:p>
            <a:pPr lvl="1"/>
            <a:r>
              <a:rPr lang="en-US" sz="2400" dirty="0"/>
              <a:t>Older voters (though this has varied in the past 30 years)</a:t>
            </a:r>
          </a:p>
          <a:p>
            <a:pPr lvl="1"/>
            <a:r>
              <a:rPr lang="en-US" sz="2400" dirty="0"/>
              <a:t>Protestants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majority of the following groups </a:t>
            </a:r>
            <a:r>
              <a:rPr lang="en-US" sz="2800" i="1" dirty="0">
                <a:solidFill>
                  <a:srgbClr val="FF0000"/>
                </a:solidFill>
              </a:rPr>
              <a:t>tend</a:t>
            </a:r>
            <a:r>
              <a:rPr lang="en-US" sz="2800" dirty="0"/>
              <a:t> to vote for </a:t>
            </a:r>
            <a:r>
              <a:rPr lang="en-US" sz="2800" dirty="0">
                <a:solidFill>
                  <a:srgbClr val="FF0000"/>
                </a:solidFill>
              </a:rPr>
              <a:t>Democrats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Women (by a 5-10 percent margin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African Americans </a:t>
            </a:r>
            <a:br>
              <a:rPr lang="en-US" sz="2800" dirty="0"/>
            </a:br>
            <a:r>
              <a:rPr lang="en-US" sz="2800" dirty="0"/>
              <a:t>(by large margins </a:t>
            </a:r>
            <a:br>
              <a:rPr lang="en-US" sz="2800" dirty="0"/>
            </a:br>
            <a:r>
              <a:rPr lang="en-US" sz="2800" dirty="0"/>
              <a:t>since the 1930s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Latinos (this </a:t>
            </a:r>
            <a:br>
              <a:rPr lang="en-US" sz="2800" dirty="0"/>
            </a:br>
            <a:r>
              <a:rPr lang="en-US" sz="2800" dirty="0"/>
              <a:t>varies among </a:t>
            </a:r>
            <a:br>
              <a:rPr lang="en-US" sz="2800" dirty="0"/>
            </a:br>
            <a:r>
              <a:rPr lang="en-US" sz="2800" dirty="0"/>
              <a:t>Latino groups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Catholics</a:t>
            </a:r>
            <a:endParaRPr lang="en-US" dirty="0"/>
          </a:p>
        </p:txBody>
      </p:sp>
      <p:pic>
        <p:nvPicPr>
          <p:cNvPr id="4" name="Picture 8" descr="c06_s04_p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124200"/>
            <a:ext cx="3752454" cy="300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50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Sociological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94995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Geography</a:t>
            </a:r>
            <a:r>
              <a:rPr lang="en-US" sz="3000" dirty="0"/>
              <a:t> affects voting:</a:t>
            </a:r>
          </a:p>
          <a:p>
            <a:pPr lvl="1"/>
            <a:r>
              <a:rPr lang="en-US" sz="2600" dirty="0"/>
              <a:t>Southerners once voted heavily Democratic, but now Republicans win many southern elections.</a:t>
            </a:r>
          </a:p>
          <a:p>
            <a:pPr lvl="1"/>
            <a:r>
              <a:rPr lang="en-US" sz="2600" dirty="0"/>
              <a:t>A majority of voters in big cities tend to vote for Democrats.</a:t>
            </a:r>
          </a:p>
          <a:p>
            <a:pPr lvl="1"/>
            <a:r>
              <a:rPr lang="en-US" sz="2600" dirty="0"/>
              <a:t>A majority of voters in the suburbs, small cities, and rural areas tend to vote Republican. </a:t>
            </a:r>
          </a:p>
          <a:p>
            <a:pPr lvl="1">
              <a:buNone/>
            </a:pPr>
            <a:endParaRPr lang="en-US" sz="2600" dirty="0"/>
          </a:p>
          <a:p>
            <a:r>
              <a:rPr lang="en-US" sz="3000" dirty="0"/>
              <a:t>In general, family members tend to vote in similar ways.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58" y="2895600"/>
            <a:ext cx="2895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66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Party identification is the strongest predictor of how a person will vote.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Party loyalists are likely to vote for all of their party’s candidates in any election.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This tendency has decreased recently as more people identify themselves as independents with no party affiliation.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More people are also willing to vote for some candidates from the opposing party, “splitting” their ticket.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95" y="2362200"/>
            <a:ext cx="2222842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98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79755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It is estimated that from one fourth to one third of all voters today are independents.</a:t>
            </a:r>
          </a:p>
          <a:p>
            <a:endParaRPr lang="en-US" sz="2800" dirty="0"/>
          </a:p>
          <a:p>
            <a:r>
              <a:rPr lang="en-US" sz="2800" dirty="0"/>
              <a:t>Independent voters once tended to be less concerned, less informed, and less active in politics than Democrats or Republicans.</a:t>
            </a:r>
          </a:p>
          <a:p>
            <a:endParaRPr lang="en-US" sz="2800" dirty="0"/>
          </a:p>
          <a:p>
            <a:r>
              <a:rPr lang="en-US" sz="2800" dirty="0"/>
              <a:t>In recent years, a rising number of independents are young people with above average levels of education, income, and job status.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709711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75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Short-term factors such as particular candidates or key issues can swing voters in any specific election. </a:t>
            </a:r>
          </a:p>
          <a:p>
            <a:pPr>
              <a:buNone/>
            </a:pPr>
            <a:endParaRPr lang="en-US" sz="2800" dirty="0"/>
          </a:p>
          <a:p>
            <a:pPr lvl="1"/>
            <a:r>
              <a:rPr lang="en-US" sz="2800" dirty="0"/>
              <a:t>The image projected by a candidate—personality, style, character, appearance, and ability—influences voters.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Emotional, publicized issues such as civil rights, war, scandals, or the economy can also sway voters.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995419" cy="330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34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6_s04_p1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399"/>
            <a:ext cx="9067800" cy="651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01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52" y="1419225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Off-year election</a:t>
            </a:r>
          </a:p>
          <a:p>
            <a:r>
              <a:rPr lang="en-US" dirty="0" smtClean="0"/>
              <a:t>Ballot Fatigue</a:t>
            </a:r>
          </a:p>
          <a:p>
            <a:r>
              <a:rPr lang="en-US" dirty="0" smtClean="0"/>
              <a:t>Political Efficacy</a:t>
            </a:r>
          </a:p>
          <a:p>
            <a:r>
              <a:rPr lang="en-US" dirty="0" smtClean="0"/>
              <a:t>Political Socialization </a:t>
            </a:r>
          </a:p>
          <a:p>
            <a:r>
              <a:rPr lang="en-US" dirty="0" smtClean="0"/>
              <a:t>Gender Gap</a:t>
            </a:r>
          </a:p>
          <a:p>
            <a:r>
              <a:rPr lang="en-US" dirty="0" smtClean="0"/>
              <a:t>Party Identification </a:t>
            </a:r>
          </a:p>
          <a:p>
            <a:r>
              <a:rPr lang="en-US" dirty="0" smtClean="0"/>
              <a:t>Straight-Ticket Voting</a:t>
            </a:r>
          </a:p>
          <a:p>
            <a:r>
              <a:rPr lang="en-US" dirty="0" smtClean="0"/>
              <a:t>Split-Ticket Voting</a:t>
            </a:r>
          </a:p>
          <a:p>
            <a:r>
              <a:rPr lang="en-US" dirty="0" smtClean="0"/>
              <a:t>Independent</a:t>
            </a:r>
            <a:endParaRPr lang="en-US" dirty="0"/>
          </a:p>
        </p:txBody>
      </p:sp>
      <p:pic>
        <p:nvPicPr>
          <p:cNvPr id="2050" name="Picture 2" descr="http://static.maciverinstitute.com/Straight%20Ticket%20Voting%20Button-thumb-618xauto-4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75872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8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94995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What factors influence voter behavior?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Voters are influenced by sociological factors such as income, occupation, education, gender, age, religion, ethnic background, geography, and family.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Voters are also influenced by psychological factors such as political party identification, specific candidates, and key issues.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728913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86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194048" cy="4572000"/>
          </a:xfrm>
        </p:spPr>
        <p:txBody>
          <a:bodyPr>
            <a:normAutofit/>
          </a:bodyPr>
          <a:lstStyle/>
          <a:p>
            <a:r>
              <a:rPr lang="en-US" sz="3200" dirty="0"/>
              <a:t>Voter turnout varies from election to election, but presidential elections always draw more voters than off-year </a:t>
            </a:r>
            <a:r>
              <a:rPr lang="en-US" sz="3200" dirty="0" smtClean="0"/>
              <a:t>elections</a:t>
            </a:r>
            <a:endParaRPr lang="en-US" sz="3200" dirty="0"/>
          </a:p>
        </p:txBody>
      </p:sp>
      <p:pic>
        <p:nvPicPr>
          <p:cNvPr id="3074" name="Picture 2" descr="http://ivn.us/wp-content/uploads/2014/06/voting-line-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133600"/>
            <a:ext cx="4401827" cy="314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26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797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/>
              <a:t>Millions of Americans do not vote.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Many people who </a:t>
            </a:r>
            <a:r>
              <a:rPr lang="en-US" sz="2600" i="1" dirty="0"/>
              <a:t>do</a:t>
            </a:r>
            <a:r>
              <a:rPr lang="en-US" sz="2600" dirty="0"/>
              <a:t> vote do not cast votes for every candidate on the ballot.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These people are called “nonvoting voters.”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Statewide offices and the presidency receive the most votes.</a:t>
            </a:r>
          </a:p>
          <a:p>
            <a:pPr lvl="1"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Voter turnout is highest in presidential election years.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More people vote in general state elections than in primaries or special elections.</a:t>
            </a:r>
          </a:p>
          <a:p>
            <a:endParaRPr lang="en-US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0512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39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Cannot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Many people cannot </a:t>
            </a:r>
            <a:r>
              <a:rPr lang="en-US" sz="2800" i="1" dirty="0"/>
              <a:t>legally</a:t>
            </a:r>
            <a:r>
              <a:rPr lang="en-US" sz="2800" dirty="0"/>
              <a:t> vote.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includes resident aliens, people with disabling mental conditions, and adults in prison.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Many others simply cannot vote.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5-6 million people are too ill or disabled to vote.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Other people do not vote due to their religious beliefs or because they are traveling.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3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do people choose not to vote?</a:t>
            </a:r>
          </a:p>
          <a:p>
            <a:pPr lvl="1"/>
            <a:r>
              <a:rPr lang="en-US" sz="2600" dirty="0"/>
              <a:t>They may feel that their votes will not influence local or national government or they may not trust political institutions.</a:t>
            </a:r>
          </a:p>
          <a:p>
            <a:pPr lvl="1"/>
            <a:r>
              <a:rPr lang="en-US" sz="2600" dirty="0"/>
              <a:t>They may believe that conditions will remain fine even if they do not vote.</a:t>
            </a:r>
          </a:p>
          <a:p>
            <a:pPr lvl="1"/>
            <a:r>
              <a:rPr lang="en-US" sz="2600" dirty="0"/>
              <a:t>Western voters in presidential elections may feel that the election has been decided by eastern and central states before they can vote.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758620" cy="328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75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ximages.chicago2.vip.townnews.com/theworldlink.com/content/tncms/assets/v3/editorial/0/67/06704fcc-048a-11e2-83e5-001a4bcf887a/505d6d83967f2.preview-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2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4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Voters vs. Nonvoters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13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are the people who are most likely to vote? (characteristics)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Have higher levels of </a:t>
            </a:r>
            <a:r>
              <a:rPr lang="en-US" sz="3200" dirty="0" smtClean="0"/>
              <a:t>income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Higher levels of education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Higher status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Older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Married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</a:t>
            </a:r>
            <a:r>
              <a:rPr lang="en-US" sz="3200" dirty="0" smtClean="0"/>
              <a:t>ong-time </a:t>
            </a:r>
            <a:r>
              <a:rPr lang="en-US" sz="3200" dirty="0"/>
              <a:t>residents with strong party affiliation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172240" cy="273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46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731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Chapter 6-Section 4 Voter Behavior</vt:lpstr>
      <vt:lpstr>Key Terms </vt:lpstr>
      <vt:lpstr>Introduction</vt:lpstr>
      <vt:lpstr>Voter Turnout</vt:lpstr>
      <vt:lpstr>Non-voting</vt:lpstr>
      <vt:lpstr>People Who Cannot Vote</vt:lpstr>
      <vt:lpstr>Non-voters</vt:lpstr>
      <vt:lpstr>PowerPoint Presentation</vt:lpstr>
      <vt:lpstr>Voters vs. Nonvoters</vt:lpstr>
      <vt:lpstr>PowerPoint Presentation</vt:lpstr>
      <vt:lpstr>Studying Voter Behavior</vt:lpstr>
      <vt:lpstr>Studying Voter Behavior</vt:lpstr>
      <vt:lpstr>Sociological Influences</vt:lpstr>
      <vt:lpstr>Sociological Influences</vt:lpstr>
      <vt:lpstr>Sociological Influences</vt:lpstr>
      <vt:lpstr>Party Affiliation</vt:lpstr>
      <vt:lpstr>Independents</vt:lpstr>
      <vt:lpstr>Candidates and Issues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6-Section 4 Voter Behavior</dc:title>
  <dc:creator>Windows User</dc:creator>
  <cp:lastModifiedBy>Windows User</cp:lastModifiedBy>
  <cp:revision>1</cp:revision>
  <dcterms:created xsi:type="dcterms:W3CDTF">2017-11-08T17:14:20Z</dcterms:created>
  <dcterms:modified xsi:type="dcterms:W3CDTF">2019-03-25T11:18:25Z</dcterms:modified>
</cp:coreProperties>
</file>