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E217DB-CD71-49BC-A62C-D4F5E41A4C3E}"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356F5D-F81B-4BFF-A673-D4DC8C4615A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E217DB-CD71-49BC-A62C-D4F5E41A4C3E}"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356F5D-F81B-4BFF-A673-D4DC8C4615A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E217DB-CD71-49BC-A62C-D4F5E41A4C3E}"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356F5D-F81B-4BFF-A673-D4DC8C4615A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E217DB-CD71-49BC-A62C-D4F5E41A4C3E}"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356F5D-F81B-4BFF-A673-D4DC8C4615A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E217DB-CD71-49BC-A62C-D4F5E41A4C3E}"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356F5D-F81B-4BFF-A673-D4DC8C4615A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9E217DB-CD71-49BC-A62C-D4F5E41A4C3E}" type="datetimeFigureOut">
              <a:rPr lang="en-US" smtClean="0"/>
              <a:t>10/2/2018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356F5D-F81B-4BFF-A673-D4DC8C4615A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E217DB-CD71-49BC-A62C-D4F5E41A4C3E}" type="datetimeFigureOut">
              <a:rPr lang="en-US" smtClean="0"/>
              <a:t>10/2/2018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356F5D-F81B-4BFF-A673-D4DC8C4615A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E217DB-CD71-49BC-A62C-D4F5E41A4C3E}" type="datetimeFigureOut">
              <a:rPr lang="en-US" smtClean="0"/>
              <a:t>10/2/2018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356F5D-F81B-4BFF-A673-D4DC8C4615A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E217DB-CD71-49BC-A62C-D4F5E41A4C3E}" type="datetimeFigureOut">
              <a:rPr lang="en-US" smtClean="0"/>
              <a:t>10/2/2018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356F5D-F81B-4BFF-A673-D4DC8C4615A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E217DB-CD71-49BC-A62C-D4F5E41A4C3E}" type="datetimeFigureOut">
              <a:rPr lang="en-US" smtClean="0"/>
              <a:t>10/2/2018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356F5D-F81B-4BFF-A673-D4DC8C4615A1}"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9E217DB-CD71-49BC-A62C-D4F5E41A4C3E}" type="datetimeFigureOut">
              <a:rPr lang="en-US" smtClean="0"/>
              <a:t>10/2/2018</a:t>
            </a:fld>
            <a:endParaRPr lang="en-US"/>
          </a:p>
        </p:txBody>
      </p:sp>
      <p:sp>
        <p:nvSpPr>
          <p:cNvPr id="9" name="Slide Number Placeholder 8"/>
          <p:cNvSpPr>
            <a:spLocks noGrp="1"/>
          </p:cNvSpPr>
          <p:nvPr>
            <p:ph type="sldNum" sz="quarter" idx="11"/>
          </p:nvPr>
        </p:nvSpPr>
        <p:spPr/>
        <p:txBody>
          <a:bodyPr/>
          <a:lstStyle/>
          <a:p>
            <a:fld id="{BC356F5D-F81B-4BFF-A673-D4DC8C4615A1}"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C356F5D-F81B-4BFF-A673-D4DC8C4615A1}"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9E217DB-CD71-49BC-A62C-D4F5E41A4C3E}" type="datetimeFigureOut">
              <a:rPr lang="en-US" smtClean="0"/>
              <a:t>10/2/2018</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b="1" u="sng" dirty="0" smtClean="0">
                <a:solidFill>
                  <a:srgbClr val="FF0000"/>
                </a:solidFill>
                <a:latin typeface="Goudy Old Style" panose="02020502050305020303" pitchFamily="18" charset="0"/>
              </a:rPr>
              <a:t>Chapter 3-Section </a:t>
            </a:r>
            <a:r>
              <a:rPr lang="en-US" sz="3600" b="1" u="sng" smtClean="0">
                <a:solidFill>
                  <a:srgbClr val="FF0000"/>
                </a:solidFill>
                <a:latin typeface="Goudy Old Style" panose="02020502050305020303" pitchFamily="18" charset="0"/>
              </a:rPr>
              <a:t>3- </a:t>
            </a:r>
            <a:r>
              <a:rPr lang="en-US" sz="3600" b="1" u="sng" smtClean="0">
                <a:solidFill>
                  <a:srgbClr val="FF0000"/>
                </a:solidFill>
                <a:latin typeface="Goudy Old Style" panose="02020502050305020303" pitchFamily="18" charset="0"/>
              </a:rPr>
              <a:t/>
            </a:r>
            <a:br>
              <a:rPr lang="en-US" sz="3600" b="1" u="sng" smtClean="0">
                <a:solidFill>
                  <a:srgbClr val="FF0000"/>
                </a:solidFill>
                <a:latin typeface="Goudy Old Style" panose="02020502050305020303" pitchFamily="18" charset="0"/>
              </a:rPr>
            </a:br>
            <a:r>
              <a:rPr lang="en-US" sz="3600" b="1" u="sng" smtClean="0">
                <a:solidFill>
                  <a:srgbClr val="002060"/>
                </a:solidFill>
                <a:latin typeface="Goudy Old Style" panose="02020502050305020303" pitchFamily="18" charset="0"/>
              </a:rPr>
              <a:t>Constitutional </a:t>
            </a:r>
            <a:r>
              <a:rPr lang="en-US" sz="3600" b="1" u="sng" dirty="0" smtClean="0">
                <a:solidFill>
                  <a:srgbClr val="002060"/>
                </a:solidFill>
                <a:latin typeface="Goudy Old Style" panose="02020502050305020303" pitchFamily="18" charset="0"/>
              </a:rPr>
              <a:t>Change by Other Means</a:t>
            </a:r>
            <a:endParaRPr lang="en-US" sz="3600" b="1" u="sng" dirty="0">
              <a:solidFill>
                <a:srgbClr val="002060"/>
              </a:solidFill>
              <a:latin typeface="Goudy Old Style" panose="02020502050305020303" pitchFamily="18" charset="0"/>
            </a:endParaRPr>
          </a:p>
        </p:txBody>
      </p:sp>
      <p:pic>
        <p:nvPicPr>
          <p:cNvPr id="27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209800"/>
            <a:ext cx="5943600" cy="37131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879530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7269163" cy="852488"/>
          </a:xfrm>
        </p:spPr>
        <p:txBody>
          <a:bodyPr/>
          <a:lstStyle/>
          <a:p>
            <a:r>
              <a:rPr lang="en-US" b="1" u="sng" dirty="0" smtClean="0">
                <a:solidFill>
                  <a:schemeClr val="tx2">
                    <a:lumMod val="75000"/>
                  </a:schemeClr>
                </a:solidFill>
                <a:latin typeface="Goudy Old Style" panose="02020502050305020303" pitchFamily="18" charset="0"/>
              </a:rPr>
              <a:t>Informal Amendment Process</a:t>
            </a:r>
            <a:endParaRPr lang="en-US" dirty="0"/>
          </a:p>
        </p:txBody>
      </p:sp>
      <p:sp>
        <p:nvSpPr>
          <p:cNvPr id="3" name="Content Placeholder 2"/>
          <p:cNvSpPr>
            <a:spLocks noGrp="1"/>
          </p:cNvSpPr>
          <p:nvPr>
            <p:ph sz="half" idx="1"/>
          </p:nvPr>
        </p:nvSpPr>
        <p:spPr>
          <a:xfrm>
            <a:off x="304800" y="1447800"/>
            <a:ext cx="3886200" cy="5181600"/>
          </a:xfrm>
        </p:spPr>
        <p:txBody>
          <a:bodyPr>
            <a:normAutofit fontScale="85000" lnSpcReduction="10000"/>
          </a:bodyPr>
          <a:lstStyle/>
          <a:p>
            <a:pPr eaLnBrk="1" fontAlgn="auto" hangingPunct="1">
              <a:defRPr/>
            </a:pPr>
            <a:r>
              <a:rPr lang="en-US" sz="2400" dirty="0">
                <a:latin typeface="Goudy Old Style" panose="02020502050305020303" pitchFamily="18" charset="0"/>
              </a:rPr>
              <a:t>The Constitution is very skeletal in nature, it lays out a basic foundation, but many of the details are left open to change.  </a:t>
            </a:r>
          </a:p>
          <a:p>
            <a:pPr lvl="1" eaLnBrk="1" fontAlgn="auto" hangingPunct="1">
              <a:defRPr/>
            </a:pPr>
            <a:r>
              <a:rPr lang="en-US" sz="2400" b="1" i="1" dirty="0">
                <a:solidFill>
                  <a:srgbClr val="FF0000"/>
                </a:solidFill>
                <a:latin typeface="Goudy Old Style" panose="02020502050305020303" pitchFamily="18" charset="0"/>
              </a:rPr>
              <a:t>Many changes have been made to the Constitution which do not involved any changes in its written words</a:t>
            </a:r>
            <a:r>
              <a:rPr lang="en-US" sz="2400" b="1" i="1" dirty="0">
                <a:solidFill>
                  <a:schemeClr val="tx1"/>
                </a:solidFill>
                <a:latin typeface="Goudy Old Style" panose="02020502050305020303" pitchFamily="18" charset="0"/>
              </a:rPr>
              <a:t>. </a:t>
            </a:r>
            <a:r>
              <a:rPr lang="en-US" sz="2400" b="1" i="1" dirty="0">
                <a:solidFill>
                  <a:schemeClr val="accent5">
                    <a:lumMod val="50000"/>
                  </a:schemeClr>
                </a:solidFill>
                <a:latin typeface="Goudy Old Style" panose="02020502050305020303" pitchFamily="18" charset="0"/>
              </a:rPr>
              <a:t> </a:t>
            </a:r>
          </a:p>
          <a:p>
            <a:pPr lvl="1" eaLnBrk="1" fontAlgn="auto" hangingPunct="1">
              <a:defRPr/>
            </a:pPr>
            <a:endParaRPr lang="en-US" sz="2400" b="1" i="1" dirty="0">
              <a:latin typeface="Goudy Old Style" panose="02020502050305020303" pitchFamily="18" charset="0"/>
            </a:endParaRPr>
          </a:p>
          <a:p>
            <a:pPr lvl="1" eaLnBrk="1" fontAlgn="auto" hangingPunct="1">
              <a:defRPr/>
            </a:pPr>
            <a:endParaRPr lang="en-US" sz="2400" dirty="0"/>
          </a:p>
          <a:p>
            <a:pPr eaLnBrk="1" fontAlgn="auto" hangingPunct="1">
              <a:defRPr/>
            </a:pPr>
            <a:r>
              <a:rPr lang="en-US" altLang="en-US" sz="2400" b="1" u="sng" dirty="0">
                <a:solidFill>
                  <a:srgbClr val="002060"/>
                </a:solidFill>
                <a:latin typeface="Goudy Old Style" pitchFamily="18" charset="0"/>
                <a:cs typeface="Times New Roman" pitchFamily="18" charset="0"/>
              </a:rPr>
              <a:t>Informal Amendment</a:t>
            </a:r>
            <a:r>
              <a:rPr lang="en-US" altLang="en-US" sz="2400" b="1" dirty="0">
                <a:latin typeface="Goudy Old Style" pitchFamily="18" charset="0"/>
                <a:cs typeface="Times New Roman" pitchFamily="18" charset="0"/>
              </a:rPr>
              <a:t>-</a:t>
            </a:r>
            <a:r>
              <a:rPr lang="en-US" altLang="en-US" sz="2400" dirty="0">
                <a:latin typeface="Goudy Old Style" pitchFamily="18" charset="0"/>
                <a:cs typeface="Times New Roman" pitchFamily="18" charset="0"/>
              </a:rPr>
              <a:t>The process by which over time many changes have been made in the Constitution which have not involved any changes in its written word.</a:t>
            </a:r>
            <a:endParaRPr lang="en-US" altLang="en-US" sz="2400" b="1" dirty="0">
              <a:latin typeface="Goudy Old Style" pitchFamily="18" charset="0"/>
              <a:cs typeface="Times New Roman" pitchFamily="18" charset="0"/>
            </a:endParaRPr>
          </a:p>
          <a:p>
            <a:endParaRPr lang="en-US" dirty="0"/>
          </a:p>
        </p:txBody>
      </p:sp>
      <p:sp>
        <p:nvSpPr>
          <p:cNvPr id="4" name="Content Placeholder 3"/>
          <p:cNvSpPr>
            <a:spLocks noGrp="1"/>
          </p:cNvSpPr>
          <p:nvPr>
            <p:ph sz="half" idx="2"/>
          </p:nvPr>
        </p:nvSpPr>
        <p:spPr>
          <a:xfrm>
            <a:off x="4419600" y="1524001"/>
            <a:ext cx="3733800" cy="5029200"/>
          </a:xfrm>
        </p:spPr>
        <p:txBody>
          <a:bodyPr>
            <a:noAutofit/>
          </a:bodyPr>
          <a:lstStyle/>
          <a:p>
            <a:pPr eaLnBrk="1" fontAlgn="auto" hangingPunct="1">
              <a:defRPr/>
            </a:pPr>
            <a:r>
              <a:rPr lang="en-US" sz="2600" b="1" i="1" dirty="0">
                <a:solidFill>
                  <a:srgbClr val="002060"/>
                </a:solidFill>
                <a:latin typeface="Goudy Old Style" panose="02020502050305020303" pitchFamily="18" charset="0"/>
              </a:rPr>
              <a:t>These changes are made in five basic ways</a:t>
            </a:r>
            <a:r>
              <a:rPr lang="en-US" sz="2600" b="1" dirty="0">
                <a:solidFill>
                  <a:srgbClr val="002060"/>
                </a:solidFill>
                <a:latin typeface="Goudy Old Style" panose="02020502050305020303" pitchFamily="18" charset="0"/>
              </a:rPr>
              <a:t>:</a:t>
            </a:r>
          </a:p>
          <a:p>
            <a:pPr lvl="1" eaLnBrk="1" fontAlgn="auto" hangingPunct="1">
              <a:defRPr/>
            </a:pPr>
            <a:r>
              <a:rPr lang="en-US" sz="2600" dirty="0">
                <a:latin typeface="Goudy Old Style" panose="02020502050305020303" pitchFamily="18" charset="0"/>
              </a:rPr>
              <a:t>The Passage of Basic Legislation </a:t>
            </a:r>
          </a:p>
          <a:p>
            <a:pPr lvl="1" eaLnBrk="1" fontAlgn="auto" hangingPunct="1">
              <a:defRPr/>
            </a:pPr>
            <a:r>
              <a:rPr lang="en-US" sz="2600" dirty="0">
                <a:latin typeface="Goudy Old Style" panose="02020502050305020303" pitchFamily="18" charset="0"/>
              </a:rPr>
              <a:t>Executive Action taken by the President</a:t>
            </a:r>
          </a:p>
          <a:p>
            <a:pPr lvl="1" eaLnBrk="1" fontAlgn="auto" hangingPunct="1">
              <a:defRPr/>
            </a:pPr>
            <a:r>
              <a:rPr lang="en-US" sz="2600" dirty="0">
                <a:latin typeface="Goudy Old Style" panose="02020502050305020303" pitchFamily="18" charset="0"/>
              </a:rPr>
              <a:t>Key Supreme Court Decisions </a:t>
            </a:r>
          </a:p>
          <a:p>
            <a:pPr lvl="1" eaLnBrk="1" fontAlgn="auto" hangingPunct="1">
              <a:defRPr/>
            </a:pPr>
            <a:r>
              <a:rPr lang="en-US" sz="2600" dirty="0">
                <a:latin typeface="Goudy Old Style" panose="02020502050305020303" pitchFamily="18" charset="0"/>
              </a:rPr>
              <a:t>Political Party Practices </a:t>
            </a:r>
          </a:p>
          <a:p>
            <a:pPr lvl="1" eaLnBrk="1" fontAlgn="auto" hangingPunct="1">
              <a:defRPr/>
            </a:pPr>
            <a:r>
              <a:rPr lang="en-US" sz="2600" dirty="0">
                <a:latin typeface="Goudy Old Style" panose="02020502050305020303" pitchFamily="18" charset="0"/>
              </a:rPr>
              <a:t>Customs and Usages </a:t>
            </a:r>
          </a:p>
          <a:p>
            <a:endParaRPr lang="en-US" sz="2600" dirty="0">
              <a:latin typeface="Goudy Old Style" panose="02020502050305020303" pitchFamily="18" charset="0"/>
            </a:endParaRPr>
          </a:p>
        </p:txBody>
      </p:sp>
    </p:spTree>
    <p:extLst>
      <p:ext uri="{BB962C8B-B14F-4D97-AF65-F5344CB8AC3E}">
        <p14:creationId xmlns:p14="http://schemas.microsoft.com/office/powerpoint/2010/main" val="363413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08" y="228600"/>
            <a:ext cx="8897937" cy="731838"/>
          </a:xfrm>
        </p:spPr>
        <p:txBody>
          <a:bodyPr/>
          <a:lstStyle/>
          <a:p>
            <a:pPr>
              <a:defRPr/>
            </a:pPr>
            <a:r>
              <a:rPr lang="en-US" sz="3600" b="1" u="sng" dirty="0" smtClean="0">
                <a:solidFill>
                  <a:schemeClr val="tx2">
                    <a:lumMod val="75000"/>
                  </a:schemeClr>
                </a:solidFill>
                <a:latin typeface="Goudy Old Style" panose="02020502050305020303" pitchFamily="18" charset="0"/>
                <a:cs typeface="Times New Roman" panose="02020603050405020304" pitchFamily="18" charset="0"/>
              </a:rPr>
              <a:t>I. B</a:t>
            </a:r>
            <a:r>
              <a:rPr lang="en-US" altLang="en-US" sz="3600" b="1" u="sng" dirty="0" smtClean="0">
                <a:solidFill>
                  <a:schemeClr val="tx2">
                    <a:lumMod val="75000"/>
                  </a:schemeClr>
                </a:solidFill>
                <a:latin typeface="Goudy Old Style" panose="02020502050305020303" pitchFamily="18" charset="0"/>
                <a:cs typeface="Times New Roman" panose="02020603050405020304" pitchFamily="18" charset="0"/>
              </a:rPr>
              <a:t>asic Legislation by Congress: Two Ways </a:t>
            </a:r>
            <a:endParaRPr lang="en-US" sz="3600" b="1" u="sng" dirty="0">
              <a:solidFill>
                <a:schemeClr val="tx2">
                  <a:lumMod val="75000"/>
                </a:schemeClr>
              </a:solidFill>
              <a:latin typeface="Goudy Old Style" panose="02020502050305020303" pitchFamily="18" charset="0"/>
              <a:cs typeface="Times New Roman" panose="02020603050405020304" pitchFamily="18" charset="0"/>
            </a:endParaRPr>
          </a:p>
        </p:txBody>
      </p:sp>
      <p:sp>
        <p:nvSpPr>
          <p:cNvPr id="45059" name="Content Placeholder 2"/>
          <p:cNvSpPr>
            <a:spLocks noGrp="1"/>
          </p:cNvSpPr>
          <p:nvPr>
            <p:ph idx="1"/>
          </p:nvPr>
        </p:nvSpPr>
        <p:spPr>
          <a:xfrm>
            <a:off x="2362200" y="1219200"/>
            <a:ext cx="5991225" cy="5502275"/>
          </a:xfrm>
        </p:spPr>
        <p:txBody>
          <a:bodyPr>
            <a:normAutofit lnSpcReduction="10000"/>
          </a:bodyPr>
          <a:lstStyle/>
          <a:p>
            <a:pPr>
              <a:buFontTx/>
              <a:buNone/>
              <a:defRPr/>
            </a:pPr>
            <a:r>
              <a:rPr lang="en-US" altLang="en-US" dirty="0" smtClean="0">
                <a:latin typeface="+mj-lt"/>
              </a:rPr>
              <a:t>	</a:t>
            </a:r>
            <a:r>
              <a:rPr lang="en-US" altLang="en-US" sz="2200" b="1" dirty="0" smtClean="0">
                <a:latin typeface="Goudy Old Style" panose="02020502050305020303" pitchFamily="18" charset="0"/>
                <a:cs typeface="Times New Roman" panose="02020603050405020304" pitchFamily="18" charset="0"/>
              </a:rPr>
              <a:t>1.) </a:t>
            </a:r>
            <a:r>
              <a:rPr lang="en-US" altLang="en-US" sz="2200" b="1" dirty="0" smtClean="0">
                <a:solidFill>
                  <a:srgbClr val="FF0000"/>
                </a:solidFill>
                <a:latin typeface="Goudy Old Style" panose="02020502050305020303" pitchFamily="18" charset="0"/>
                <a:cs typeface="Times New Roman" panose="02020603050405020304" pitchFamily="18" charset="0"/>
              </a:rPr>
              <a:t>Passed laws that clarify several of the Constitution’s brief provisions</a:t>
            </a:r>
          </a:p>
          <a:p>
            <a:pPr>
              <a:buFontTx/>
              <a:buNone/>
              <a:defRPr/>
            </a:pPr>
            <a:r>
              <a:rPr lang="en-US" altLang="en-US" sz="2200" dirty="0" smtClean="0">
                <a:latin typeface="Goudy Old Style" panose="02020502050305020303" pitchFamily="18" charset="0"/>
                <a:cs typeface="Times New Roman" panose="02020603050405020304" pitchFamily="18" charset="0"/>
              </a:rPr>
              <a:t>		</a:t>
            </a:r>
            <a:r>
              <a:rPr lang="en-US" altLang="en-US" sz="2200" b="1" dirty="0" smtClean="0">
                <a:latin typeface="Goudy Old Style" panose="02020502050305020303" pitchFamily="18" charset="0"/>
                <a:cs typeface="Times New Roman" panose="02020603050405020304" pitchFamily="18" charset="0"/>
              </a:rPr>
              <a:t>-</a:t>
            </a:r>
            <a:r>
              <a:rPr lang="en-US" altLang="en-US" b="1" dirty="0" smtClean="0">
                <a:latin typeface="Goudy Old Style" panose="02020502050305020303" pitchFamily="18" charset="0"/>
                <a:cs typeface="Times New Roman" panose="02020603050405020304" pitchFamily="18" charset="0"/>
              </a:rPr>
              <a:t>Ex</a:t>
            </a:r>
            <a:r>
              <a:rPr lang="en-US" altLang="en-US" dirty="0" smtClean="0">
                <a:latin typeface="Goudy Old Style" panose="02020502050305020303" pitchFamily="18" charset="0"/>
                <a:cs typeface="Times New Roman" panose="02020603050405020304" pitchFamily="18" charset="0"/>
              </a:rPr>
              <a:t>: Article III, Section I only talks about having a Supreme Court and “such inferior courts a the Congress may from time to time ordain and establish”…. Congress passed the Judiciary Act in 1789 and since then, has created all the federal courts…. </a:t>
            </a:r>
          </a:p>
          <a:p>
            <a:pPr>
              <a:buFontTx/>
              <a:buNone/>
              <a:defRPr/>
            </a:pPr>
            <a:endParaRPr lang="en-US" altLang="en-US" dirty="0" smtClean="0">
              <a:latin typeface="Goudy Old Style" panose="02020502050305020303" pitchFamily="18" charset="0"/>
              <a:cs typeface="Times New Roman" panose="02020603050405020304" pitchFamily="18" charset="0"/>
            </a:endParaRPr>
          </a:p>
          <a:p>
            <a:pPr>
              <a:buFontTx/>
              <a:buNone/>
              <a:defRPr/>
            </a:pPr>
            <a:r>
              <a:rPr lang="en-US" altLang="en-US" sz="2200" dirty="0" smtClean="0">
                <a:latin typeface="Goudy Old Style" panose="02020502050305020303" pitchFamily="18" charset="0"/>
                <a:cs typeface="Times New Roman" panose="02020603050405020304" pitchFamily="18" charset="0"/>
              </a:rPr>
              <a:t>	</a:t>
            </a:r>
            <a:r>
              <a:rPr lang="en-US" altLang="en-US" sz="2200" b="1" dirty="0" smtClean="0">
                <a:latin typeface="Goudy Old Style" panose="02020502050305020303" pitchFamily="18" charset="0"/>
                <a:cs typeface="Times New Roman" panose="02020603050405020304" pitchFamily="18" charset="0"/>
              </a:rPr>
              <a:t>2.) </a:t>
            </a:r>
            <a:r>
              <a:rPr lang="en-US" altLang="en-US" sz="2200" b="1" dirty="0" smtClean="0">
                <a:solidFill>
                  <a:srgbClr val="002060"/>
                </a:solidFill>
                <a:latin typeface="Goudy Old Style" panose="02020502050305020303" pitchFamily="18" charset="0"/>
                <a:cs typeface="Times New Roman" panose="02020603050405020304" pitchFamily="18" charset="0"/>
              </a:rPr>
              <a:t>Congress has added to the Constitution by the way in which it has used many of its powers </a:t>
            </a:r>
          </a:p>
          <a:p>
            <a:pPr>
              <a:buFontTx/>
              <a:buNone/>
              <a:defRPr/>
            </a:pPr>
            <a:r>
              <a:rPr lang="en-US" altLang="en-US" sz="2200" dirty="0" smtClean="0">
                <a:latin typeface="Goudy Old Style" panose="02020502050305020303" pitchFamily="18" charset="0"/>
                <a:cs typeface="Times New Roman" panose="02020603050405020304" pitchFamily="18" charset="0"/>
              </a:rPr>
              <a:t>		-</a:t>
            </a:r>
            <a:r>
              <a:rPr lang="en-US" altLang="en-US" b="1" dirty="0" smtClean="0">
                <a:latin typeface="Goudy Old Style" panose="02020502050305020303" pitchFamily="18" charset="0"/>
                <a:cs typeface="Times New Roman" panose="02020603050405020304" pitchFamily="18" charset="0"/>
              </a:rPr>
              <a:t>Ex:</a:t>
            </a:r>
            <a:r>
              <a:rPr lang="en-US" altLang="en-US" dirty="0" smtClean="0">
                <a:latin typeface="Goudy Old Style" panose="02020502050305020303" pitchFamily="18" charset="0"/>
                <a:cs typeface="Times New Roman" panose="02020603050405020304" pitchFamily="18" charset="0"/>
              </a:rPr>
              <a:t> Constitution says that Congress has the power to “regulate foreign and interstate commerce.”…Congress has passed thousands of laws about this so that they expanded the words of the Constitution </a:t>
            </a:r>
          </a:p>
        </p:txBody>
      </p:sp>
      <p:pic>
        <p:nvPicPr>
          <p:cNvPr id="45060" name="Picture 2" descr="C:\Users\Fatmeh Reda\AppData\Local\Microsoft\Windows\Temporary Internet Files\Content.IE5\QSRTVS04\MC90014950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029858"/>
            <a:ext cx="2144713" cy="1477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5061" name="Picture 3" descr="C:\Users\Fatmeh Reda\AppData\Local\Microsoft\Windows\Temporary Internet Files\Content.IE5\ZYCQ3AB5\MC90014950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634" y="4263520"/>
            <a:ext cx="1784350" cy="22240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669479547"/>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838200"/>
          </a:xfrm>
        </p:spPr>
        <p:txBody>
          <a:bodyPr/>
          <a:lstStyle/>
          <a:p>
            <a:pPr>
              <a:defRPr/>
            </a:pPr>
            <a:r>
              <a:rPr lang="en-US" b="1" u="sng" dirty="0" smtClean="0">
                <a:solidFill>
                  <a:schemeClr val="tx2">
                    <a:lumMod val="75000"/>
                  </a:schemeClr>
                </a:solidFill>
                <a:latin typeface="Goudy Old Style" panose="02020502050305020303" pitchFamily="18" charset="0"/>
                <a:cs typeface="Times New Roman" panose="02020603050405020304" pitchFamily="18" charset="0"/>
              </a:rPr>
              <a:t>II. Executive Action </a:t>
            </a:r>
            <a:endParaRPr lang="en-US" b="1" u="sng" dirty="0">
              <a:solidFill>
                <a:schemeClr val="tx2">
                  <a:lumMod val="75000"/>
                </a:schemeClr>
              </a:solidFill>
              <a:latin typeface="Goudy Old Style" panose="02020502050305020303" pitchFamily="18" charset="0"/>
              <a:cs typeface="Times New Roman" panose="02020603050405020304" pitchFamily="18" charset="0"/>
            </a:endParaRPr>
          </a:p>
        </p:txBody>
      </p:sp>
      <p:sp>
        <p:nvSpPr>
          <p:cNvPr id="46083" name="Content Placeholder 2"/>
          <p:cNvSpPr>
            <a:spLocks noGrp="1"/>
          </p:cNvSpPr>
          <p:nvPr>
            <p:ph idx="1"/>
          </p:nvPr>
        </p:nvSpPr>
        <p:spPr>
          <a:xfrm>
            <a:off x="152400" y="1143000"/>
            <a:ext cx="6248400" cy="5562600"/>
          </a:xfrm>
        </p:spPr>
        <p:txBody>
          <a:bodyPr>
            <a:normAutofit fontScale="92500" lnSpcReduction="10000"/>
          </a:bodyPr>
          <a:lstStyle/>
          <a:p>
            <a:pPr>
              <a:defRPr/>
            </a:pPr>
            <a:r>
              <a:rPr lang="en-US" sz="2400" dirty="0">
                <a:latin typeface="Goudy Old Style" panose="02020502050305020303" pitchFamily="18" charset="0"/>
                <a:cs typeface="Times New Roman" panose="02020603050405020304" pitchFamily="18" charset="0"/>
              </a:rPr>
              <a:t>The way that presidents have used their powers has helped the Constitution to </a:t>
            </a:r>
            <a:r>
              <a:rPr lang="en-US" sz="2400" dirty="0" smtClean="0">
                <a:latin typeface="Goudy Old Style" panose="02020502050305020303" pitchFamily="18" charset="0"/>
                <a:cs typeface="Times New Roman" panose="02020603050405020304" pitchFamily="18" charset="0"/>
              </a:rPr>
              <a:t>grow.</a:t>
            </a:r>
            <a:endParaRPr lang="en-US" sz="2400" i="1" dirty="0" smtClean="0">
              <a:latin typeface="Goudy Old Style" panose="02020502050305020303" pitchFamily="18" charset="0"/>
              <a:cs typeface="Times New Roman" panose="02020603050405020304" pitchFamily="18" charset="0"/>
            </a:endParaRPr>
          </a:p>
          <a:p>
            <a:pPr lvl="1">
              <a:defRPr/>
            </a:pPr>
            <a:r>
              <a:rPr lang="en-US" altLang="en-US" sz="1800" dirty="0" smtClean="0">
                <a:solidFill>
                  <a:srgbClr val="FF0000"/>
                </a:solidFill>
                <a:latin typeface="Goudy Old Style" panose="02020502050305020303" pitchFamily="18" charset="0"/>
                <a:cs typeface="Times New Roman" panose="02020603050405020304" pitchFamily="18" charset="0"/>
              </a:rPr>
              <a:t>Presidential actions such as the use of the military under the power of commander in chief</a:t>
            </a:r>
            <a:r>
              <a:rPr lang="en-US" altLang="en-US" sz="1800" dirty="0" smtClean="0">
                <a:latin typeface="Goudy Old Style" panose="02020502050305020303" pitchFamily="18" charset="0"/>
                <a:cs typeface="Times New Roman" panose="02020603050405020304" pitchFamily="18" charset="0"/>
              </a:rPr>
              <a:t>.</a:t>
            </a:r>
          </a:p>
          <a:p>
            <a:pPr>
              <a:defRPr/>
            </a:pPr>
            <a:endParaRPr lang="en-US" altLang="en-US" sz="2200" dirty="0" smtClean="0">
              <a:latin typeface="Goudy Old Style" panose="02020502050305020303" pitchFamily="18" charset="0"/>
              <a:cs typeface="Times New Roman" panose="02020603050405020304" pitchFamily="18" charset="0"/>
            </a:endParaRPr>
          </a:p>
          <a:p>
            <a:pPr>
              <a:defRPr/>
            </a:pPr>
            <a:r>
              <a:rPr lang="en-US" altLang="en-US" sz="2200" dirty="0" smtClean="0">
                <a:latin typeface="Goudy Old Style" panose="02020502050305020303" pitchFamily="18" charset="0"/>
                <a:cs typeface="Times New Roman" panose="02020603050405020304" pitchFamily="18" charset="0"/>
              </a:rPr>
              <a:t>Presidents add on to “</a:t>
            </a:r>
            <a:r>
              <a:rPr lang="en-US" altLang="en-US" sz="2200" dirty="0" smtClean="0">
                <a:solidFill>
                  <a:srgbClr val="002060"/>
                </a:solidFill>
                <a:latin typeface="Goudy Old Style" panose="02020502050305020303" pitchFamily="18" charset="0"/>
                <a:cs typeface="Times New Roman" panose="02020603050405020304" pitchFamily="18" charset="0"/>
              </a:rPr>
              <a:t>executive power</a:t>
            </a:r>
            <a:r>
              <a:rPr lang="en-US" altLang="en-US" sz="2200" dirty="0" smtClean="0">
                <a:latin typeface="Goudy Old Style" panose="02020502050305020303" pitchFamily="18" charset="0"/>
                <a:cs typeface="Times New Roman" panose="02020603050405020304" pitchFamily="18" charset="0"/>
              </a:rPr>
              <a:t>” based on what they think it means…. Thomas Jefferson took it to mean he can buy more land for the U.S. with the Louisiana Purchase in 1803, even though the Constitution doesn’t say he could </a:t>
            </a:r>
          </a:p>
          <a:p>
            <a:pPr>
              <a:defRPr/>
            </a:pPr>
            <a:endParaRPr lang="en-US" altLang="en-US" sz="2200" dirty="0" smtClean="0">
              <a:latin typeface="Goudy Old Style" panose="02020502050305020303" pitchFamily="18" charset="0"/>
              <a:cs typeface="Times New Roman" panose="02020603050405020304" pitchFamily="18" charset="0"/>
            </a:endParaRPr>
          </a:p>
          <a:p>
            <a:pPr>
              <a:defRPr/>
            </a:pPr>
            <a:r>
              <a:rPr lang="en-US" altLang="en-US" sz="2200" dirty="0" smtClean="0">
                <a:latin typeface="Goudy Old Style" panose="02020502050305020303" pitchFamily="18" charset="0"/>
                <a:cs typeface="Times New Roman" panose="02020603050405020304" pitchFamily="18" charset="0"/>
              </a:rPr>
              <a:t>An </a:t>
            </a:r>
            <a:r>
              <a:rPr lang="en-US" altLang="en-US" sz="2200" b="1" dirty="0" smtClean="0">
                <a:solidFill>
                  <a:srgbClr val="FF0000"/>
                </a:solidFill>
                <a:latin typeface="Goudy Old Style" panose="02020502050305020303" pitchFamily="18" charset="0"/>
                <a:cs typeface="Times New Roman" panose="02020603050405020304" pitchFamily="18" charset="0"/>
              </a:rPr>
              <a:t>executive agreement</a:t>
            </a:r>
            <a:r>
              <a:rPr lang="en-US" altLang="en-US" sz="2200" dirty="0" smtClean="0">
                <a:solidFill>
                  <a:srgbClr val="FF0000"/>
                </a:solidFill>
                <a:latin typeface="Goudy Old Style" panose="02020502050305020303" pitchFamily="18" charset="0"/>
                <a:cs typeface="Times New Roman" panose="02020603050405020304" pitchFamily="18" charset="0"/>
              </a:rPr>
              <a:t> </a:t>
            </a:r>
            <a:r>
              <a:rPr lang="en-US" altLang="en-US" sz="2200" dirty="0" smtClean="0">
                <a:latin typeface="Goudy Old Style" panose="02020502050305020303" pitchFamily="18" charset="0"/>
                <a:cs typeface="Times New Roman" panose="02020603050405020304" pitchFamily="18" charset="0"/>
              </a:rPr>
              <a:t>is a pact made by the President directly with the head of a foreign state and they do not need to be approved by Senate…</a:t>
            </a:r>
          </a:p>
          <a:p>
            <a:pPr>
              <a:defRPr/>
            </a:pPr>
            <a:endParaRPr lang="en-US" altLang="en-US" sz="2200" dirty="0" smtClean="0">
              <a:latin typeface="Goudy Old Style" panose="02020502050305020303" pitchFamily="18" charset="0"/>
              <a:cs typeface="Times New Roman" panose="02020603050405020304" pitchFamily="18" charset="0"/>
            </a:endParaRPr>
          </a:p>
          <a:p>
            <a:pPr>
              <a:defRPr/>
            </a:pPr>
            <a:r>
              <a:rPr lang="en-US" altLang="en-US" sz="2200" dirty="0" smtClean="0">
                <a:latin typeface="Goudy Old Style" panose="02020502050305020303" pitchFamily="18" charset="0"/>
                <a:cs typeface="Times New Roman" panose="02020603050405020304" pitchFamily="18" charset="0"/>
              </a:rPr>
              <a:t>A </a:t>
            </a:r>
            <a:r>
              <a:rPr lang="en-US" altLang="en-US" sz="2200" b="1" dirty="0" smtClean="0">
                <a:solidFill>
                  <a:srgbClr val="002060"/>
                </a:solidFill>
                <a:latin typeface="Goudy Old Style" panose="02020502050305020303" pitchFamily="18" charset="0"/>
                <a:cs typeface="Times New Roman" panose="02020603050405020304" pitchFamily="18" charset="0"/>
              </a:rPr>
              <a:t>treaty</a:t>
            </a:r>
            <a:r>
              <a:rPr lang="en-US" altLang="en-US" sz="2200" b="1" dirty="0" smtClean="0">
                <a:solidFill>
                  <a:schemeClr val="tx2"/>
                </a:solidFill>
                <a:latin typeface="Goudy Old Style" panose="02020502050305020303" pitchFamily="18" charset="0"/>
                <a:cs typeface="Times New Roman" panose="02020603050405020304" pitchFamily="18" charset="0"/>
              </a:rPr>
              <a:t> </a:t>
            </a:r>
            <a:r>
              <a:rPr lang="en-US" altLang="en-US" sz="2200" dirty="0" smtClean="0">
                <a:latin typeface="Goudy Old Style" panose="02020502050305020303" pitchFamily="18" charset="0"/>
                <a:cs typeface="Times New Roman" panose="02020603050405020304" pitchFamily="18" charset="0"/>
              </a:rPr>
              <a:t>is a formal agreement between two or more sovereign states that needs to be approved by Senate </a:t>
            </a:r>
          </a:p>
          <a:p>
            <a:pPr>
              <a:defRPr/>
            </a:pPr>
            <a:endParaRPr lang="en-US" altLang="en-US" dirty="0" smtClean="0">
              <a:latin typeface="Goudy Old Style" panose="02020502050305020303" pitchFamily="18" charset="0"/>
            </a:endParaRPr>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667000"/>
            <a:ext cx="1705259" cy="27828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625117935"/>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269163" cy="776288"/>
          </a:xfrm>
        </p:spPr>
        <p:txBody>
          <a:bodyPr/>
          <a:lstStyle/>
          <a:p>
            <a:pPr>
              <a:defRPr/>
            </a:pPr>
            <a:r>
              <a:rPr lang="en-US" b="1" u="sng" dirty="0" smtClean="0">
                <a:solidFill>
                  <a:schemeClr val="tx2">
                    <a:lumMod val="75000"/>
                  </a:schemeClr>
                </a:solidFill>
                <a:latin typeface="Goudy Old Style" panose="02020502050305020303" pitchFamily="18" charset="0"/>
                <a:cs typeface="Times New Roman" panose="02020603050405020304" pitchFamily="18" charset="0"/>
              </a:rPr>
              <a:t>III. Court Decisions </a:t>
            </a:r>
            <a:endParaRPr lang="en-US" b="1" u="sng" dirty="0">
              <a:solidFill>
                <a:schemeClr val="tx2">
                  <a:lumMod val="75000"/>
                </a:schemeClr>
              </a:solidFill>
              <a:latin typeface="Goudy Old Style" panose="02020502050305020303" pitchFamily="18" charset="0"/>
              <a:cs typeface="Times New Roman" panose="02020603050405020304" pitchFamily="18" charset="0"/>
            </a:endParaRPr>
          </a:p>
        </p:txBody>
      </p:sp>
      <p:sp>
        <p:nvSpPr>
          <p:cNvPr id="47107" name="Content Placeholder 2"/>
          <p:cNvSpPr>
            <a:spLocks noGrp="1"/>
          </p:cNvSpPr>
          <p:nvPr>
            <p:ph idx="1"/>
          </p:nvPr>
        </p:nvSpPr>
        <p:spPr>
          <a:xfrm>
            <a:off x="228600" y="1447800"/>
            <a:ext cx="5410200" cy="5257800"/>
          </a:xfrm>
        </p:spPr>
        <p:txBody>
          <a:bodyPr>
            <a:normAutofit/>
          </a:bodyPr>
          <a:lstStyle/>
          <a:p>
            <a:pPr>
              <a:defRPr/>
            </a:pPr>
            <a:r>
              <a:rPr lang="en-US" altLang="en-US" sz="2400" dirty="0" smtClean="0">
                <a:latin typeface="Goudy Old Style" panose="02020502050305020303" pitchFamily="18" charset="0"/>
                <a:cs typeface="Times New Roman" panose="02020603050405020304" pitchFamily="18" charset="0"/>
              </a:rPr>
              <a:t>The nation’s courts, most importantly the United States Supreme Court, interpret and apply the Constitution in many cases they hear.</a:t>
            </a:r>
          </a:p>
          <a:p>
            <a:pPr lvl="1">
              <a:defRPr/>
            </a:pPr>
            <a:r>
              <a:rPr lang="en-US" altLang="en-US" sz="2400" dirty="0" smtClean="0">
                <a:latin typeface="Goudy Old Style" panose="02020502050305020303" pitchFamily="18" charset="0"/>
                <a:cs typeface="Times New Roman" panose="02020603050405020304" pitchFamily="18" charset="0"/>
              </a:rPr>
              <a:t>Basically </a:t>
            </a:r>
            <a:r>
              <a:rPr lang="en-US" sz="2400" dirty="0" smtClean="0">
                <a:latin typeface="Goudy Old Style" panose="02020502050305020303" pitchFamily="18" charset="0"/>
              </a:rPr>
              <a:t>it decides what can and cannot be done under the law.</a:t>
            </a:r>
          </a:p>
          <a:p>
            <a:pPr lvl="2"/>
            <a:r>
              <a:rPr lang="en-US" sz="2400" dirty="0" smtClean="0">
                <a:latin typeface="Goudy Old Style" panose="02020502050305020303" pitchFamily="18" charset="0"/>
              </a:rPr>
              <a:t>Ex. </a:t>
            </a:r>
            <a:r>
              <a:rPr lang="en-US" sz="2400" dirty="0" smtClean="0">
                <a:solidFill>
                  <a:srgbClr val="FF0000"/>
                </a:solidFill>
                <a:latin typeface="Goudy Old Style" panose="02020502050305020303" pitchFamily="18" charset="0"/>
              </a:rPr>
              <a:t>Marbury vs. Madison</a:t>
            </a:r>
            <a:r>
              <a:rPr lang="en-US" sz="2400" dirty="0" smtClean="0">
                <a:latin typeface="Goudy Old Style" panose="02020502050305020303" pitchFamily="18" charset="0"/>
              </a:rPr>
              <a:t>- </a:t>
            </a:r>
          </a:p>
          <a:p>
            <a:pPr lvl="3"/>
            <a:r>
              <a:rPr lang="en-US" sz="2400" dirty="0" smtClean="0">
                <a:latin typeface="Goudy Old Style" panose="02020502050305020303" pitchFamily="18" charset="0"/>
              </a:rPr>
              <a:t>Court decision claims the right of the Supreme Court to rule something unconstitutional, also affirmed the authority of federal power over States  in the constitution </a:t>
            </a:r>
          </a:p>
          <a:p>
            <a:pPr lvl="1">
              <a:defRPr/>
            </a:pPr>
            <a:endParaRPr lang="en-US" sz="3600" dirty="0" smtClean="0">
              <a:latin typeface="Goudy Old Style" panose="02020502050305020303" pitchFamily="18" charset="0"/>
            </a:endParaRPr>
          </a:p>
          <a:p>
            <a:pPr lvl="1">
              <a:defRPr/>
            </a:pPr>
            <a:endParaRPr lang="en-US" altLang="en-US" sz="3400" dirty="0" smtClean="0">
              <a:latin typeface="Times New Roman" panose="02020603050405020304" pitchFamily="18" charset="0"/>
              <a:cs typeface="Times New Roman" panose="02020603050405020304" pitchFamily="18" charset="0"/>
            </a:endParaRPr>
          </a:p>
          <a:p>
            <a:pPr>
              <a:defRPr/>
            </a:pPr>
            <a:endParaRPr lang="en-US" altLang="en-US" dirty="0" smtClean="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743200"/>
            <a:ext cx="2409824" cy="17819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01584169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7269163" cy="700088"/>
          </a:xfrm>
        </p:spPr>
        <p:txBody>
          <a:bodyPr/>
          <a:lstStyle/>
          <a:p>
            <a:pPr>
              <a:defRPr/>
            </a:pPr>
            <a:r>
              <a:rPr lang="en-US" b="1" u="sng" dirty="0" smtClean="0">
                <a:solidFill>
                  <a:schemeClr val="tx2">
                    <a:lumMod val="75000"/>
                  </a:schemeClr>
                </a:solidFill>
                <a:latin typeface="Goudy Old Style" panose="02020502050305020303" pitchFamily="18" charset="0"/>
                <a:cs typeface="Times New Roman" panose="02020603050405020304" pitchFamily="18" charset="0"/>
              </a:rPr>
              <a:t>IV. Party Practices </a:t>
            </a:r>
            <a:endParaRPr lang="en-US" b="1" u="sng" dirty="0">
              <a:solidFill>
                <a:schemeClr val="tx2">
                  <a:lumMod val="75000"/>
                </a:schemeClr>
              </a:solidFill>
              <a:latin typeface="Goudy Old Style" panose="02020502050305020303" pitchFamily="18" charset="0"/>
              <a:cs typeface="Times New Roman" panose="02020603050405020304" pitchFamily="18" charset="0"/>
            </a:endParaRPr>
          </a:p>
        </p:txBody>
      </p:sp>
      <p:sp>
        <p:nvSpPr>
          <p:cNvPr id="48131" name="Content Placeholder 2"/>
          <p:cNvSpPr>
            <a:spLocks noGrp="1"/>
          </p:cNvSpPr>
          <p:nvPr>
            <p:ph idx="1"/>
          </p:nvPr>
        </p:nvSpPr>
        <p:spPr>
          <a:xfrm>
            <a:off x="381000" y="1676400"/>
            <a:ext cx="5229225" cy="4648200"/>
          </a:xfrm>
        </p:spPr>
        <p:txBody>
          <a:bodyPr>
            <a:normAutofit fontScale="92500"/>
          </a:bodyPr>
          <a:lstStyle/>
          <a:p>
            <a:pPr>
              <a:defRPr/>
            </a:pPr>
            <a:r>
              <a:rPr lang="en-US" altLang="en-US" sz="2400" dirty="0" smtClean="0">
                <a:latin typeface="Goudy Old Style" panose="02020502050305020303" pitchFamily="18" charset="0"/>
                <a:cs typeface="Times New Roman" panose="02020603050405020304" pitchFamily="18" charset="0"/>
              </a:rPr>
              <a:t>There is no mention of </a:t>
            </a:r>
            <a:r>
              <a:rPr lang="en-US" altLang="en-US" sz="2400" dirty="0" smtClean="0">
                <a:solidFill>
                  <a:srgbClr val="002060"/>
                </a:solidFill>
                <a:latin typeface="Goudy Old Style" panose="02020502050305020303" pitchFamily="18" charset="0"/>
                <a:cs typeface="Times New Roman" panose="02020603050405020304" pitchFamily="18" charset="0"/>
              </a:rPr>
              <a:t>political parties </a:t>
            </a:r>
            <a:r>
              <a:rPr lang="en-US" altLang="en-US" sz="2400" dirty="0" smtClean="0">
                <a:latin typeface="Goudy Old Style" panose="02020502050305020303" pitchFamily="18" charset="0"/>
                <a:cs typeface="Times New Roman" panose="02020603050405020304" pitchFamily="18" charset="0"/>
              </a:rPr>
              <a:t>in the U.S. Constitution</a:t>
            </a:r>
          </a:p>
          <a:p>
            <a:pPr>
              <a:defRPr/>
            </a:pPr>
            <a:r>
              <a:rPr lang="en-US" altLang="en-US" sz="2400" b="1" dirty="0" smtClean="0">
                <a:solidFill>
                  <a:srgbClr val="FF0000"/>
                </a:solidFill>
                <a:latin typeface="Goudy Old Style" panose="02020502050305020303" pitchFamily="18" charset="0"/>
                <a:cs typeface="Times New Roman" panose="02020603050405020304" pitchFamily="18" charset="0"/>
              </a:rPr>
              <a:t>Ex</a:t>
            </a:r>
            <a:r>
              <a:rPr lang="en-US" altLang="en-US" sz="2400" b="1" dirty="0" smtClean="0">
                <a:latin typeface="Goudy Old Style" panose="02020502050305020303" pitchFamily="18" charset="0"/>
                <a:cs typeface="Times New Roman" panose="02020603050405020304" pitchFamily="18" charset="0"/>
              </a:rPr>
              <a:t>:</a:t>
            </a:r>
            <a:r>
              <a:rPr lang="en-US" altLang="en-US" sz="2400" dirty="0" smtClean="0">
                <a:latin typeface="Goudy Old Style" panose="02020502050305020303" pitchFamily="18" charset="0"/>
                <a:cs typeface="Times New Roman" panose="02020603050405020304" pitchFamily="18" charset="0"/>
              </a:rPr>
              <a:t> There is no defined method for nominating a person for the presidency </a:t>
            </a:r>
          </a:p>
          <a:p>
            <a:pPr lvl="1">
              <a:buFont typeface="Arial" charset="0"/>
              <a:buChar char="•"/>
              <a:defRPr/>
            </a:pPr>
            <a:r>
              <a:rPr lang="en-US" altLang="en-US" sz="2400" dirty="0" smtClean="0">
                <a:latin typeface="Goudy Old Style" panose="02020502050305020303" pitchFamily="18" charset="0"/>
                <a:cs typeface="Times New Roman" panose="02020603050405020304" pitchFamily="18" charset="0"/>
              </a:rPr>
              <a:t>Since 1830s, parties have held national conventions to do that </a:t>
            </a:r>
          </a:p>
          <a:p>
            <a:pPr lvl="1">
              <a:buFont typeface="Arial" charset="0"/>
              <a:buChar char="•"/>
              <a:defRPr/>
            </a:pPr>
            <a:r>
              <a:rPr lang="en-US" altLang="en-US" sz="2400" dirty="0" smtClean="0">
                <a:latin typeface="Goudy Old Style" panose="02020502050305020303" pitchFamily="18" charset="0"/>
                <a:cs typeface="Times New Roman" panose="02020603050405020304" pitchFamily="18" charset="0"/>
              </a:rPr>
              <a:t>Changed the purpose of the electoral college </a:t>
            </a:r>
          </a:p>
          <a:p>
            <a:pPr lvl="1">
              <a:buFont typeface="Arial" charset="0"/>
              <a:buChar char="•"/>
              <a:defRPr/>
            </a:pPr>
            <a:r>
              <a:rPr lang="en-US" altLang="en-US" sz="2400" dirty="0" smtClean="0">
                <a:latin typeface="Goudy Old Style" panose="02020502050305020303" pitchFamily="18" charset="0"/>
                <a:cs typeface="Times New Roman" panose="02020603050405020304" pitchFamily="18" charset="0"/>
              </a:rPr>
              <a:t>Congress conducts its business on the basis of parties </a:t>
            </a:r>
          </a:p>
          <a:p>
            <a:pPr lvl="1">
              <a:buFont typeface="Arial" charset="0"/>
              <a:buChar char="•"/>
              <a:defRPr/>
            </a:pPr>
            <a:r>
              <a:rPr lang="en-US" altLang="en-US" sz="2400" dirty="0" smtClean="0">
                <a:latin typeface="Goudy Old Style" panose="02020502050305020303" pitchFamily="18" charset="0"/>
                <a:cs typeface="Times New Roman" panose="02020603050405020304" pitchFamily="18" charset="0"/>
              </a:rPr>
              <a:t>President makes appointments to office based on parties </a:t>
            </a:r>
          </a:p>
        </p:txBody>
      </p:sp>
      <p:pic>
        <p:nvPicPr>
          <p:cNvPr id="337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67" y="3048000"/>
            <a:ext cx="2713066"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8663079"/>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269163" cy="776288"/>
          </a:xfrm>
        </p:spPr>
        <p:txBody>
          <a:bodyPr/>
          <a:lstStyle/>
          <a:p>
            <a:r>
              <a:rPr lang="en-US" altLang="en-US" b="1" u="sng" dirty="0" smtClean="0">
                <a:solidFill>
                  <a:schemeClr val="tx2">
                    <a:lumMod val="75000"/>
                  </a:schemeClr>
                </a:solidFill>
                <a:latin typeface="Goudy Old Style" panose="02020502050305020303" pitchFamily="18" charset="0"/>
                <a:cs typeface="Times New Roman" panose="02020603050405020304" pitchFamily="18" charset="0"/>
              </a:rPr>
              <a:t>V. Custom and Usage </a:t>
            </a:r>
            <a:endParaRPr lang="en-US" dirty="0">
              <a:solidFill>
                <a:schemeClr val="tx2">
                  <a:lumMod val="75000"/>
                </a:schemeClr>
              </a:solidFill>
            </a:endParaRPr>
          </a:p>
        </p:txBody>
      </p:sp>
      <p:sp>
        <p:nvSpPr>
          <p:cNvPr id="3" name="Content Placeholder 2"/>
          <p:cNvSpPr>
            <a:spLocks noGrp="1"/>
          </p:cNvSpPr>
          <p:nvPr>
            <p:ph idx="1"/>
          </p:nvPr>
        </p:nvSpPr>
        <p:spPr>
          <a:xfrm>
            <a:off x="228600" y="1143000"/>
            <a:ext cx="8153400" cy="5638800"/>
          </a:xfrm>
        </p:spPr>
        <p:txBody>
          <a:bodyPr>
            <a:normAutofit fontScale="92500" lnSpcReduction="10000"/>
          </a:bodyPr>
          <a:lstStyle/>
          <a:p>
            <a:r>
              <a:rPr lang="en-US" sz="1700" dirty="0" smtClean="0">
                <a:latin typeface="Goudy Old Style" panose="02020502050305020303" pitchFamily="18" charset="0"/>
              </a:rPr>
              <a:t>Often an unwritten </a:t>
            </a:r>
            <a:r>
              <a:rPr lang="en-US" sz="1700" dirty="0" smtClean="0">
                <a:solidFill>
                  <a:srgbClr val="FF0000"/>
                </a:solidFill>
                <a:latin typeface="Goudy Old Style" panose="02020502050305020303" pitchFamily="18" charset="0"/>
              </a:rPr>
              <a:t>custom</a:t>
            </a:r>
            <a:r>
              <a:rPr lang="en-US" sz="1700" dirty="0" smtClean="0">
                <a:latin typeface="Goudy Old Style" panose="02020502050305020303" pitchFamily="18" charset="0"/>
              </a:rPr>
              <a:t> can be just as strong as written law. </a:t>
            </a:r>
            <a:endParaRPr lang="en-US" sz="1700" i="1" dirty="0" smtClean="0">
              <a:latin typeface="Goudy Old Style" panose="02020502050305020303" pitchFamily="18" charset="0"/>
            </a:endParaRPr>
          </a:p>
          <a:p>
            <a:pPr lvl="1"/>
            <a:r>
              <a:rPr lang="en-US" sz="1700" dirty="0" smtClean="0">
                <a:latin typeface="Goudy Old Style" panose="02020502050305020303" pitchFamily="18" charset="0"/>
              </a:rPr>
              <a:t>I. </a:t>
            </a:r>
            <a:r>
              <a:rPr lang="en-US" sz="1700" b="1" dirty="0" smtClean="0">
                <a:solidFill>
                  <a:srgbClr val="002060"/>
                </a:solidFill>
                <a:latin typeface="Goudy Old Style" panose="02020502050305020303" pitchFamily="18" charset="0"/>
              </a:rPr>
              <a:t>Cabinet</a:t>
            </a:r>
            <a:r>
              <a:rPr lang="en-US" sz="1700" dirty="0" smtClean="0">
                <a:latin typeface="Goudy Old Style" panose="02020502050305020303" pitchFamily="18" charset="0"/>
              </a:rPr>
              <a:t>-</a:t>
            </a:r>
          </a:p>
          <a:p>
            <a:pPr lvl="2"/>
            <a:r>
              <a:rPr lang="en-US" sz="1700" dirty="0" smtClean="0">
                <a:latin typeface="Goudy Old Style" panose="02020502050305020303" pitchFamily="18" charset="0"/>
              </a:rPr>
              <a:t>Custom says that the heads of the fifteen executive departments make up the “</a:t>
            </a:r>
            <a:r>
              <a:rPr lang="en-US" sz="1700" dirty="0" smtClean="0">
                <a:solidFill>
                  <a:srgbClr val="FF0000"/>
                </a:solidFill>
                <a:latin typeface="Goudy Old Style" panose="02020502050305020303" pitchFamily="18" charset="0"/>
              </a:rPr>
              <a:t>cabinet</a:t>
            </a:r>
            <a:r>
              <a:rPr lang="en-US" sz="1700" dirty="0" smtClean="0">
                <a:latin typeface="Goudy Old Style" panose="02020502050305020303" pitchFamily="18" charset="0"/>
              </a:rPr>
              <a:t>” (not the Constitution). The cabinet is a custom itself, not in the constitution </a:t>
            </a:r>
          </a:p>
          <a:p>
            <a:pPr lvl="1"/>
            <a:endParaRPr lang="en-US" sz="1700" dirty="0" smtClean="0">
              <a:latin typeface="Goudy Old Style" panose="02020502050305020303" pitchFamily="18" charset="0"/>
            </a:endParaRPr>
          </a:p>
          <a:p>
            <a:pPr lvl="1"/>
            <a:r>
              <a:rPr lang="en-US" sz="1700" dirty="0" smtClean="0">
                <a:latin typeface="Goudy Old Style" panose="02020502050305020303" pitchFamily="18" charset="0"/>
              </a:rPr>
              <a:t>II. </a:t>
            </a:r>
            <a:r>
              <a:rPr lang="en-US" sz="1700" b="1" dirty="0" smtClean="0">
                <a:solidFill>
                  <a:srgbClr val="FF0000"/>
                </a:solidFill>
                <a:latin typeface="Goudy Old Style" panose="02020502050305020303" pitchFamily="18" charset="0"/>
              </a:rPr>
              <a:t>Presidential Term Limits-</a:t>
            </a:r>
          </a:p>
          <a:p>
            <a:pPr lvl="2"/>
            <a:r>
              <a:rPr lang="en-US" sz="1700" dirty="0" smtClean="0">
                <a:latin typeface="Goudy Old Style" panose="02020502050305020303" pitchFamily="18" charset="0"/>
              </a:rPr>
              <a:t>The “</a:t>
            </a:r>
            <a:r>
              <a:rPr lang="en-US" sz="1700" dirty="0" smtClean="0">
                <a:solidFill>
                  <a:srgbClr val="002060"/>
                </a:solidFill>
                <a:latin typeface="Goudy Old Style" panose="02020502050305020303" pitchFamily="18" charset="0"/>
              </a:rPr>
              <a:t>no third-term rule</a:t>
            </a:r>
            <a:r>
              <a:rPr lang="en-US" sz="1700" dirty="0" smtClean="0">
                <a:latin typeface="Goudy Old Style" panose="02020502050305020303" pitchFamily="18" charset="0"/>
              </a:rPr>
              <a:t>” for presidents, was a custom that was followed for almost 150 years.  Franklin Delano Roosevelt broke this custom in 1940. </a:t>
            </a:r>
          </a:p>
          <a:p>
            <a:pPr lvl="2"/>
            <a:r>
              <a:rPr lang="en-US" sz="1700" dirty="0" smtClean="0">
                <a:latin typeface="Goudy Old Style" panose="02020502050305020303" pitchFamily="18" charset="0"/>
              </a:rPr>
              <a:t>The passage of the </a:t>
            </a:r>
            <a:r>
              <a:rPr lang="en-US" sz="1700" dirty="0" smtClean="0">
                <a:solidFill>
                  <a:srgbClr val="FF0000"/>
                </a:solidFill>
                <a:latin typeface="Goudy Old Style" panose="02020502050305020303" pitchFamily="18" charset="0"/>
              </a:rPr>
              <a:t>22nd Amendment</a:t>
            </a:r>
            <a:r>
              <a:rPr lang="en-US" sz="1700" dirty="0" smtClean="0">
                <a:latin typeface="Goudy Old Style" panose="02020502050305020303" pitchFamily="18" charset="0"/>
              </a:rPr>
              <a:t> (1951) officially set the Presidential term limit at two terms </a:t>
            </a:r>
            <a:endParaRPr lang="en-US" sz="1700" b="1" dirty="0">
              <a:latin typeface="Goudy Old Style" panose="02020502050305020303" pitchFamily="18" charset="0"/>
            </a:endParaRPr>
          </a:p>
          <a:p>
            <a:pPr lvl="1"/>
            <a:endParaRPr lang="en-US" sz="1700" b="1" dirty="0" smtClean="0">
              <a:latin typeface="Goudy Old Style" panose="02020502050305020303" pitchFamily="18" charset="0"/>
            </a:endParaRPr>
          </a:p>
          <a:p>
            <a:pPr lvl="1"/>
            <a:r>
              <a:rPr lang="en-US" sz="1700" b="1" dirty="0" smtClean="0">
                <a:latin typeface="Goudy Old Style" panose="02020502050305020303" pitchFamily="18" charset="0"/>
              </a:rPr>
              <a:t>III. </a:t>
            </a:r>
            <a:r>
              <a:rPr lang="en-US" sz="1700" b="1" dirty="0" smtClean="0">
                <a:solidFill>
                  <a:srgbClr val="002060"/>
                </a:solidFill>
                <a:latin typeface="Goudy Old Style" panose="02020502050305020303" pitchFamily="18" charset="0"/>
              </a:rPr>
              <a:t>Presidential Succession-</a:t>
            </a:r>
            <a:r>
              <a:rPr lang="en-US" sz="1700" b="1" dirty="0" smtClean="0">
                <a:latin typeface="Goudy Old Style" panose="02020502050305020303" pitchFamily="18" charset="0"/>
              </a:rPr>
              <a:t> </a:t>
            </a:r>
          </a:p>
          <a:p>
            <a:pPr lvl="2"/>
            <a:r>
              <a:rPr lang="en-US" sz="1700" dirty="0" smtClean="0">
                <a:latin typeface="Goudy Old Style" panose="02020502050305020303" pitchFamily="18" charset="0"/>
              </a:rPr>
              <a:t>There have been eight Vice Presidents that have stepped into the role of President due to the previous President dying in office </a:t>
            </a:r>
          </a:p>
          <a:p>
            <a:pPr lvl="2"/>
            <a:r>
              <a:rPr lang="en-US" sz="1700" dirty="0" smtClean="0">
                <a:latin typeface="Goudy Old Style" panose="02020502050305020303" pitchFamily="18" charset="0"/>
              </a:rPr>
              <a:t>Not actually written in constitution until 1967 (</a:t>
            </a:r>
            <a:r>
              <a:rPr lang="en-US" sz="1700" dirty="0" smtClean="0">
                <a:solidFill>
                  <a:srgbClr val="FF0000"/>
                </a:solidFill>
                <a:latin typeface="Goudy Old Style" panose="02020502050305020303" pitchFamily="18" charset="0"/>
              </a:rPr>
              <a:t>25</a:t>
            </a:r>
            <a:r>
              <a:rPr lang="en-US" sz="1700" baseline="30000" dirty="0" smtClean="0">
                <a:solidFill>
                  <a:srgbClr val="FF0000"/>
                </a:solidFill>
                <a:latin typeface="Goudy Old Style" panose="02020502050305020303" pitchFamily="18" charset="0"/>
              </a:rPr>
              <a:t>th</a:t>
            </a:r>
            <a:r>
              <a:rPr lang="en-US" sz="1700" dirty="0" smtClean="0">
                <a:solidFill>
                  <a:srgbClr val="FF0000"/>
                </a:solidFill>
                <a:latin typeface="Goudy Old Style" panose="02020502050305020303" pitchFamily="18" charset="0"/>
              </a:rPr>
              <a:t> Amendment</a:t>
            </a:r>
            <a:r>
              <a:rPr lang="en-US" sz="1700" dirty="0" smtClean="0">
                <a:latin typeface="Goudy Old Style" panose="02020502050305020303" pitchFamily="18" charset="0"/>
              </a:rPr>
              <a:t>) </a:t>
            </a:r>
          </a:p>
          <a:p>
            <a:pPr lvl="3"/>
            <a:r>
              <a:rPr lang="en-US" sz="1700" dirty="0" smtClean="0">
                <a:latin typeface="Goudy Old Style" panose="02020502050305020303" pitchFamily="18" charset="0"/>
              </a:rPr>
              <a:t>VP was to take the responsibilities, not the office itself </a:t>
            </a:r>
          </a:p>
          <a:p>
            <a:pPr lvl="1"/>
            <a:endParaRPr lang="en-US" sz="1700" dirty="0" smtClean="0">
              <a:latin typeface="Goudy Old Style" panose="02020502050305020303" pitchFamily="18" charset="0"/>
            </a:endParaRPr>
          </a:p>
          <a:p>
            <a:pPr lvl="1"/>
            <a:r>
              <a:rPr lang="en-US" sz="1700" smtClean="0">
                <a:latin typeface="Goudy Old Style" panose="02020502050305020303" pitchFamily="18" charset="0"/>
              </a:rPr>
              <a:t>IV. </a:t>
            </a:r>
            <a:r>
              <a:rPr lang="en-US" sz="1700" b="1" dirty="0" smtClean="0">
                <a:solidFill>
                  <a:srgbClr val="FF0000"/>
                </a:solidFill>
                <a:latin typeface="Goudy Old Style" panose="02020502050305020303" pitchFamily="18" charset="0"/>
              </a:rPr>
              <a:t>Senatorial Courtesy</a:t>
            </a:r>
            <a:r>
              <a:rPr lang="en-US" sz="1700" b="1" dirty="0" smtClean="0">
                <a:latin typeface="Goudy Old Style" panose="02020502050305020303" pitchFamily="18" charset="0"/>
              </a:rPr>
              <a:t>- </a:t>
            </a:r>
          </a:p>
          <a:p>
            <a:pPr lvl="2"/>
            <a:r>
              <a:rPr lang="en-US" sz="1700" dirty="0" smtClean="0">
                <a:latin typeface="Goudy Old Style" panose="02020502050305020303" pitchFamily="18" charset="0"/>
              </a:rPr>
              <a:t>Senate will not approve a presidential appointment opposed by a majority party Senator from the State in which the appointee would serve. (Federal judge, US Marshall, </a:t>
            </a:r>
            <a:r>
              <a:rPr lang="en-US" sz="1700" dirty="0" err="1" smtClean="0">
                <a:latin typeface="Goudy Old Style" panose="02020502050305020303" pitchFamily="18" charset="0"/>
              </a:rPr>
              <a:t>etc</a:t>
            </a:r>
            <a:r>
              <a:rPr lang="en-US" sz="1700" dirty="0" smtClean="0">
                <a:latin typeface="Goudy Old Style" panose="02020502050305020303" pitchFamily="18" charset="0"/>
              </a:rPr>
              <a:t>) </a:t>
            </a:r>
          </a:p>
          <a:p>
            <a:endParaRPr lang="en-US" dirty="0"/>
          </a:p>
        </p:txBody>
      </p:sp>
    </p:spTree>
    <p:extLst>
      <p:ext uri="{BB962C8B-B14F-4D97-AF65-F5344CB8AC3E}">
        <p14:creationId xmlns:p14="http://schemas.microsoft.com/office/powerpoint/2010/main" val="6849989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572</Words>
  <Application>Microsoft Office PowerPoint</Application>
  <PresentationFormat>On-screen Show (4:3)</PresentationFormat>
  <Paragraphs>57</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Adjacency</vt:lpstr>
      <vt:lpstr>Chapter 3-Section 3-  Constitutional Change by Other Means</vt:lpstr>
      <vt:lpstr>Informal Amendment Process</vt:lpstr>
      <vt:lpstr>I. Basic Legislation by Congress: Two Ways </vt:lpstr>
      <vt:lpstr>II. Executive Action </vt:lpstr>
      <vt:lpstr>III. Court Decisions </vt:lpstr>
      <vt:lpstr>IV. Party Practices </vt:lpstr>
      <vt:lpstr>V. Custom and Usage </vt:lpstr>
    </vt:vector>
  </TitlesOfParts>
  <Company>Dearborn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3-Section 3- Constitutional Change by Other Means</dc:title>
  <dc:creator>Windows User</dc:creator>
  <cp:lastModifiedBy>Windows User</cp:lastModifiedBy>
  <cp:revision>4</cp:revision>
  <dcterms:created xsi:type="dcterms:W3CDTF">2018-03-06T14:30:59Z</dcterms:created>
  <dcterms:modified xsi:type="dcterms:W3CDTF">2018-10-02T14:19:22Z</dcterms:modified>
</cp:coreProperties>
</file>