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FA4-204F-4A61-AFC5-9123A1D7E4AF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6859-FDD2-47C4-B24F-969A60456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FA4-204F-4A61-AFC5-9123A1D7E4AF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6859-FDD2-47C4-B24F-969A60456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FA4-204F-4A61-AFC5-9123A1D7E4AF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6859-FDD2-47C4-B24F-969A60456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FA4-204F-4A61-AFC5-9123A1D7E4AF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6859-FDD2-47C4-B24F-969A60456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FA4-204F-4A61-AFC5-9123A1D7E4AF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6859-FDD2-47C4-B24F-969A60456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FA4-204F-4A61-AFC5-9123A1D7E4AF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6859-FDD2-47C4-B24F-969A60456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FA4-204F-4A61-AFC5-9123A1D7E4AF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6859-FDD2-47C4-B24F-969A60456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FA4-204F-4A61-AFC5-9123A1D7E4AF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6859-FDD2-47C4-B24F-969A60456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FA4-204F-4A61-AFC5-9123A1D7E4AF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6859-FDD2-47C4-B24F-969A604566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FA4-204F-4A61-AFC5-9123A1D7E4AF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16859-FDD2-47C4-B24F-969A604566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E2FA4-204F-4A61-AFC5-9123A1D7E4AF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D16859-FDD2-47C4-B24F-969A6045667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DD16859-FDD2-47C4-B24F-969A6045667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A7E2FA4-204F-4A61-AFC5-9123A1D7E4AF}" type="datetimeFigureOut">
              <a:rPr lang="en-US" smtClean="0"/>
              <a:t>3/1/2018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269163" cy="8683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Section 2-Formal Amendments </a:t>
            </a:r>
            <a:endParaRPr lang="en-US" sz="4400" b="1" u="sng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pic>
        <p:nvPicPr>
          <p:cNvPr id="19459" name="Picture 2" descr="http://2.bp.blogspot.com/-UYgyHB49aK0/UcB6mln2ArI/AAAAAAAAAJQ/kfWnr9WjM6s/s1600/amendment+proc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5562600" cy="490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91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533400"/>
            <a:ext cx="7269163" cy="776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 dirty="0" smtClean="0"/>
              <a:t>Amending the Constitution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828800"/>
            <a:ext cx="4724400" cy="4351338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latin typeface="Goudy Old Style" panose="02020502050305020303" pitchFamily="18" charset="0"/>
              </a:rPr>
              <a:t>The Constitution has stood as our fundamental document for over 200 years-in most ways, it has remained exactly the same, but several changes have been made throughout the years.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33600"/>
            <a:ext cx="3002822" cy="38623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790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381000"/>
            <a:ext cx="7269163" cy="776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latin typeface="Goudy Old Style" panose="02020502050305020303" pitchFamily="18" charset="0"/>
              </a:rPr>
              <a:t>The Formal Amendment </a:t>
            </a:r>
            <a:r>
              <a:rPr lang="en-US" sz="3600" b="1" u="sng" dirty="0" smtClean="0">
                <a:latin typeface="Goudy Old Style" panose="02020502050305020303" pitchFamily="18" charset="0"/>
              </a:rPr>
              <a:t>Process</a:t>
            </a:r>
            <a:endParaRPr lang="en-US" sz="3600" b="1" u="sng" dirty="0" smtClean="0">
              <a:latin typeface="Goudy Old Style" panose="02020502050305020303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5105400" cy="4724400"/>
          </a:xfrm>
        </p:spPr>
        <p:txBody>
          <a:bodyPr>
            <a:noAutofit/>
          </a:bodyPr>
          <a:lstStyle/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2000" dirty="0" smtClean="0">
                <a:latin typeface="Goudy Old Style" panose="02020502050305020303" pitchFamily="18" charset="0"/>
              </a:rPr>
              <a:t>The Constitution itself provides for its own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“amendment”: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000" dirty="0" smtClean="0">
                <a:latin typeface="Goudy Old Style" panose="02020502050305020303" pitchFamily="18" charset="0"/>
              </a:rPr>
              <a:t>changes in its written words.  There are 2 methods of proposal and 2 methods of ratification (</a:t>
            </a:r>
            <a:r>
              <a:rPr lang="en-US" sz="2000" i="1" dirty="0" smtClean="0">
                <a:latin typeface="Goudy Old Style" panose="02020502050305020303" pitchFamily="18" charset="0"/>
              </a:rPr>
              <a:t>there are 4 total methods</a:t>
            </a:r>
            <a:r>
              <a:rPr lang="en-US" sz="2000" dirty="0" smtClean="0">
                <a:latin typeface="Goudy Old Style" panose="02020502050305020303" pitchFamily="18" charset="0"/>
              </a:rPr>
              <a:t>).</a:t>
            </a:r>
          </a:p>
          <a:p>
            <a:pPr eaLnBrk="1" fontAlgn="auto" hangingPunct="1">
              <a:defRPr/>
            </a:pPr>
            <a:r>
              <a:rPr lang="en-US" sz="20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Two Methods of Proposal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</a:p>
          <a:p>
            <a:pPr marL="674687" lvl="1" indent="-400050" eaLnBrk="1" fontAlgn="auto" hangingPunct="1">
              <a:buFont typeface="+mj-lt"/>
              <a:buAutoNum type="romanUcPeriod"/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By </a:t>
            </a:r>
            <a:r>
              <a:rPr lang="en-US" sz="2000" b="1" dirty="0">
                <a:solidFill>
                  <a:srgbClr val="002060"/>
                </a:solidFill>
                <a:latin typeface="Goudy Old Style" panose="02020502050305020303" pitchFamily="18" charset="0"/>
              </a:rPr>
              <a:t>Congress (2/3 approval in each </a:t>
            </a:r>
            <a:r>
              <a:rPr lang="en-US" sz="20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House)</a:t>
            </a:r>
          </a:p>
          <a:p>
            <a:pPr marL="674687" lvl="1" indent="-400050" eaLnBrk="1" fontAlgn="auto" hangingPunct="1">
              <a:buFont typeface="+mj-lt"/>
              <a:buAutoNum type="romanU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Proposed </a:t>
            </a:r>
            <a:r>
              <a:rPr lang="en-US" sz="2000" dirty="0">
                <a:solidFill>
                  <a:schemeClr val="tx1"/>
                </a:solidFill>
                <a:latin typeface="Goudy Old Style" panose="02020502050305020303" pitchFamily="18" charset="0"/>
              </a:rPr>
              <a:t>at a national convention called by congress, when requested by 2/3 of state </a:t>
            </a:r>
            <a:r>
              <a:rPr lang="en-US" sz="20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legislatures</a:t>
            </a:r>
            <a:r>
              <a:rPr lang="en-US" sz="2000" dirty="0" smtClean="0">
                <a:latin typeface="Goudy Old Style" panose="02020502050305020303" pitchFamily="18" charset="0"/>
              </a:rPr>
              <a:t>.</a:t>
            </a:r>
          </a:p>
          <a:p>
            <a:pPr eaLnBrk="1" fontAlgn="auto" hangingPunct="1">
              <a:defRPr/>
            </a:pPr>
            <a:r>
              <a:rPr lang="en-US" sz="20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Two Methods of Ratification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Goudy Old Style" panose="02020502050305020303" pitchFamily="18" charset="0"/>
            </a:endParaRPr>
          </a:p>
          <a:p>
            <a:pPr marL="674687" lvl="1" indent="-400050" eaLnBrk="1" fontAlgn="auto" hangingPunct="1">
              <a:buFont typeface="+mj-lt"/>
              <a:buAutoNum type="romanUcPeriod"/>
              <a:defRPr/>
            </a:pPr>
            <a:r>
              <a:rPr lang="en-US" sz="2000" b="1" dirty="0">
                <a:solidFill>
                  <a:srgbClr val="FF0000"/>
                </a:solidFill>
                <a:latin typeface="Goudy Old Style" panose="02020502050305020303" pitchFamily="18" charset="0"/>
              </a:rPr>
              <a:t>Ratified by the state legislatures of ¾ of the </a:t>
            </a:r>
            <a:r>
              <a:rPr lang="en-US" sz="20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states.</a:t>
            </a:r>
          </a:p>
          <a:p>
            <a:pPr marL="674687" lvl="1" indent="-400050" eaLnBrk="1" fontAlgn="auto" hangingPunct="1">
              <a:buFont typeface="+mj-lt"/>
              <a:buAutoNum type="romanUcPeriod"/>
              <a:defRPr/>
            </a:pPr>
            <a:r>
              <a:rPr lang="en-US" sz="2000" dirty="0" smtClean="0">
                <a:solidFill>
                  <a:schemeClr val="tx1"/>
                </a:solidFill>
                <a:latin typeface="Goudy Old Style" panose="02020502050305020303" pitchFamily="18" charset="0"/>
              </a:rPr>
              <a:t>Ratified </a:t>
            </a:r>
            <a:r>
              <a:rPr lang="en-US" sz="2000" dirty="0">
                <a:solidFill>
                  <a:schemeClr val="tx1"/>
                </a:solidFill>
                <a:latin typeface="Goudy Old Style" panose="02020502050305020303" pitchFamily="18" charset="0"/>
              </a:rPr>
              <a:t>by conventions held in ¾ of the states.</a:t>
            </a:r>
          </a:p>
          <a:p>
            <a:pPr lvl="1" eaLnBrk="1" fontAlgn="auto" hangingPunct="1">
              <a:defRPr/>
            </a:pPr>
            <a:endParaRPr lang="en-US" sz="2000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  <a:p>
            <a:pPr lvl="1" eaLnBrk="1" fontAlgn="auto" hangingPunct="1">
              <a:defRPr/>
            </a:pPr>
            <a:endParaRPr lang="en-US" sz="2000" dirty="0" smtClean="0">
              <a:latin typeface="Goudy Old Style" panose="02020502050305020303" pitchFamily="18" charset="0"/>
            </a:endParaRPr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14600"/>
            <a:ext cx="26765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657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304800"/>
            <a:ext cx="7269163" cy="77628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Amendment Process Options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7393965" cy="5105400"/>
          </a:xfrm>
          <a:ln w="190500" cap="sq">
            <a:solidFill>
              <a:srgbClr val="C8C6BD"/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5952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7269163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Proposed Amendments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6172200" cy="4953000"/>
          </a:xfrm>
        </p:spPr>
        <p:txBody>
          <a:bodyPr>
            <a:normAutofit lnSpcReduction="10000"/>
          </a:bodyPr>
          <a:lstStyle/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3200" b="1" dirty="0" smtClean="0">
                <a:latin typeface="Goudy Old Style" panose="02020502050305020303" pitchFamily="18" charset="0"/>
              </a:rPr>
              <a:t>*</a:t>
            </a:r>
            <a:r>
              <a:rPr lang="en-US" sz="3200" i="1" dirty="0" smtClean="0">
                <a:latin typeface="Goudy Old Style" panose="02020502050305020303" pitchFamily="18" charset="0"/>
              </a:rPr>
              <a:t>The most common way is to be proposed by 2/3 vote in each house and ratified by ¾ of state legislatures–</a:t>
            </a:r>
            <a:r>
              <a:rPr lang="en-US" sz="3200" b="1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26 of the 27 amendments have been passed this way.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sz="3200" i="1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r>
              <a:rPr lang="en-US" sz="3200" b="1" i="1" dirty="0" smtClean="0">
                <a:latin typeface="Goudy Old Style" panose="02020502050305020303" pitchFamily="18" charset="0"/>
              </a:rPr>
              <a:t>*</a:t>
            </a:r>
            <a:r>
              <a:rPr lang="en-US" sz="3200" i="1" dirty="0" smtClean="0">
                <a:latin typeface="Goudy Old Style" panose="02020502050305020303" pitchFamily="18" charset="0"/>
              </a:rPr>
              <a:t>15,000 joint resolutions calling for amendments have been  proposed in Congress since 1789–33 have been sent to the states–only 27 have been passed.</a:t>
            </a:r>
          </a:p>
          <a:p>
            <a:pPr marL="182880" indent="-182880" eaLnBrk="1" fontAlgn="auto" hangingPunct="1"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62288"/>
            <a:ext cx="16462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213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12738" y="838200"/>
            <a:ext cx="7269162" cy="7762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The Twenty-Seven Amendments: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905000"/>
            <a:ext cx="4572000" cy="4800600"/>
          </a:xfrm>
        </p:spPr>
        <p:txBody>
          <a:bodyPr>
            <a:normAutofit fontScale="92500"/>
          </a:bodyPr>
          <a:lstStyle/>
          <a:p>
            <a:pPr eaLnBrk="1" fontAlgn="auto" hangingPunct="1"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“Bill of Rights”</a:t>
            </a:r>
            <a:r>
              <a:rPr lang="en-US" sz="3200" b="1" dirty="0" smtClean="0">
                <a:latin typeface="Goudy Old Style" panose="02020502050305020303" pitchFamily="18" charset="0"/>
              </a:rPr>
              <a:t>: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3200" dirty="0" smtClean="0">
                <a:latin typeface="Goudy Old Style" panose="02020502050305020303" pitchFamily="18" charset="0"/>
              </a:rPr>
              <a:t>The first ten amendments to the Constitution. These were added less than three years after ratification.  </a:t>
            </a:r>
          </a:p>
          <a:p>
            <a:pPr lvl="1" eaLnBrk="1" fontAlgn="auto" hangingPunct="1">
              <a:defRPr/>
            </a:pPr>
            <a:r>
              <a:rPr lang="en-US" sz="3200" b="1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These amendments ensure our personal freedoms</a:t>
            </a:r>
            <a:r>
              <a:rPr lang="en-US" sz="3200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sz="3200" dirty="0" smtClean="0">
                <a:latin typeface="Goudy Old Style" panose="02020502050305020303" pitchFamily="18" charset="0"/>
              </a:rPr>
              <a:t>(expression, speech, security, equality before the law).</a:t>
            </a:r>
          </a:p>
          <a:p>
            <a:pPr marL="182880" indent="-182880" eaLnBrk="1" fontAlgn="auto" hangingPunct="1">
              <a:buFont typeface="Wingdings" panose="05000000000000000000" pitchFamily="2" charset="2"/>
              <a:buNone/>
              <a:defRPr/>
            </a:pPr>
            <a:endParaRPr lang="en-US" b="1" dirty="0" smtClean="0">
              <a:latin typeface="Goudy Old Style" panose="02020502050305020303" pitchFamily="18" charset="0"/>
            </a:endParaRP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388" y="2209800"/>
            <a:ext cx="304165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95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govbooktalk.files.wordpress.com/2013/12/cartoon-bill-of-rights-1971-young-citizen-teachers-gu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609600"/>
            <a:ext cx="80676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593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838200"/>
            <a:ext cx="7269163" cy="7000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The Twenty-Seven Amendments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98638"/>
            <a:ext cx="4876800" cy="5059362"/>
          </a:xfrm>
        </p:spPr>
        <p:txBody>
          <a:bodyPr/>
          <a:lstStyle/>
          <a:p>
            <a:pPr marL="0" indent="0" eaLnBrk="1" fontAlgn="auto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The </a:t>
            </a:r>
            <a:r>
              <a:rPr lang="en-US" sz="2400" b="1" u="sng" dirty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Later </a:t>
            </a:r>
            <a:r>
              <a:rPr lang="en-US" sz="2400" b="1" u="sng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Amendments</a:t>
            </a:r>
          </a:p>
          <a:p>
            <a:pPr eaLnBrk="1" fontAlgn="auto" hangingPunct="1">
              <a:lnSpc>
                <a:spcPct val="90000"/>
              </a:lnSpc>
              <a:defRPr/>
            </a:pPr>
            <a:r>
              <a:rPr lang="en-US" sz="2400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next 17 amendments</a:t>
            </a:r>
            <a:r>
              <a:rPr lang="en-US" sz="2400" dirty="0" smtClean="0">
                <a:solidFill>
                  <a:schemeClr val="accent5">
                    <a:lumMod val="50000"/>
                  </a:schemeClr>
                </a:solidFill>
                <a:latin typeface="Goudy Old Style" panose="02020502050305020303" pitchFamily="18" charset="0"/>
              </a:rPr>
              <a:t> </a:t>
            </a:r>
            <a:r>
              <a:rPr lang="en-US" sz="2400" dirty="0" smtClean="0">
                <a:latin typeface="Goudy Old Style" panose="02020502050305020303" pitchFamily="18" charset="0"/>
              </a:rPr>
              <a:t>have been added throughout the past 200 years.  Many were passed, and symbolized, historic changes (13th abolished slavery, 18th banned alcohol, 21st brought alcohol back).</a:t>
            </a: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 smtClean="0">
              <a:latin typeface="Goudy Old Style" panose="02020502050305020303" pitchFamily="18" charset="0"/>
            </a:endParaRPr>
          </a:p>
          <a:p>
            <a:pPr marL="182880" indent="-182880" eaLnBrk="1" fontAlgn="auto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400" b="1" dirty="0" smtClean="0">
                <a:latin typeface="Goudy Old Style" panose="02020502050305020303" pitchFamily="18" charset="0"/>
              </a:rPr>
              <a:t>*</a:t>
            </a:r>
            <a:r>
              <a:rPr lang="en-US" sz="2400" b="1" i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All of the amendments are intended to improve upon the existing governmental structure</a:t>
            </a:r>
            <a:r>
              <a:rPr lang="en-US" sz="2400" dirty="0">
                <a:latin typeface="Goudy Old Style" panose="02020502050305020303" pitchFamily="18" charset="0"/>
              </a:rPr>
              <a:t>-</a:t>
            </a:r>
            <a:r>
              <a:rPr lang="en-US" sz="2400" dirty="0" smtClean="0">
                <a:latin typeface="Goudy Old Style" panose="02020502050305020303" pitchFamily="18" charset="0"/>
              </a:rPr>
              <a:t>they are well thought out, and viewed as necessary by the </a:t>
            </a:r>
            <a:r>
              <a:rPr lang="en-US" sz="2400" u="sng" dirty="0" smtClean="0">
                <a:latin typeface="Goudy Old Style" panose="02020502050305020303" pitchFamily="18" charset="0"/>
              </a:rPr>
              <a:t>vast </a:t>
            </a:r>
            <a:r>
              <a:rPr lang="en-US" sz="2400" dirty="0" smtClean="0">
                <a:latin typeface="Goudy Old Style" panose="02020502050305020303" pitchFamily="18" charset="0"/>
              </a:rPr>
              <a:t>majority.</a:t>
            </a:r>
          </a:p>
          <a:p>
            <a:pPr marL="182880" indent="-182880" eaLnBrk="1" fontAlgn="auto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dirty="0" smtClean="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304800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36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0</TotalTime>
  <Words>308</Words>
  <Application>Microsoft Office PowerPoint</Application>
  <PresentationFormat>On-screen Show (4:3)</PresentationFormat>
  <Paragraphs>24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Adjacency</vt:lpstr>
      <vt:lpstr>Section 2-Formal Amendments </vt:lpstr>
      <vt:lpstr>Amending the Constitution</vt:lpstr>
      <vt:lpstr>The Formal Amendment Process</vt:lpstr>
      <vt:lpstr>Amendment Process Options</vt:lpstr>
      <vt:lpstr>Proposed Amendments</vt:lpstr>
      <vt:lpstr>The Twenty-Seven Amendments:</vt:lpstr>
      <vt:lpstr>PowerPoint Presentation</vt:lpstr>
      <vt:lpstr>The Twenty-Seven Amendments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Section 2-Formal Amendments </dc:title>
  <dc:creator>Windows User</dc:creator>
  <cp:lastModifiedBy>Windows User</cp:lastModifiedBy>
  <cp:revision>1</cp:revision>
  <dcterms:created xsi:type="dcterms:W3CDTF">2018-03-01T18:02:11Z</dcterms:created>
  <dcterms:modified xsi:type="dcterms:W3CDTF">2018-03-01T18:02:58Z</dcterms:modified>
</cp:coreProperties>
</file>