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240" y="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8236468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606800"/>
            <a:ext cx="10464800" cy="2540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256723" y="9197831"/>
            <a:ext cx="409839" cy="45417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Type a quote here.”"/>
          <p:cNvSpPr txBox="1">
            <a:spLocks noGrp="1"/>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1"/>
              </a:buBlip>
            </a:lvl1pPr>
            <a:lvl2pPr>
              <a:buBlip>
                <a:blip r:embed="rId11"/>
              </a:buBlip>
            </a:lvl2pPr>
            <a:lvl3pPr>
              <a:buBlip>
                <a:blip r:embed="rId11"/>
              </a:buBlip>
            </a:lvl3pPr>
            <a:lvl4pPr>
              <a:buBlip>
                <a:blip r:embed="rId11"/>
              </a:buBlip>
            </a:lvl4pPr>
            <a:lvl5pPr>
              <a:buBlip>
                <a:blip r:embed="rId11"/>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297011" y="9197831"/>
            <a:ext cx="409839" cy="454170"/>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8" r:id="rId6"/>
    <p:sldLayoutId id="2147483659" r:id="rId7"/>
    <p:sldLayoutId id="2147483660" r:id="rId8"/>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1"/>
        </a:buBlip>
        <a:tabLst/>
        <a:defRPr sz="3600" b="0" i="0" u="none" strike="noStrike" cap="none" spc="0" baseline="0">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wo Nations Living on the Edge"/>
          <p:cNvSpPr txBox="1">
            <a:spLocks noGrp="1"/>
          </p:cNvSpPr>
          <p:nvPr>
            <p:ph type="title"/>
          </p:nvPr>
        </p:nvSpPr>
        <p:spPr>
          <a:prstGeom prst="rect">
            <a:avLst/>
          </a:prstGeom>
        </p:spPr>
        <p:txBody>
          <a:bodyPr/>
          <a:lstStyle/>
          <a:p>
            <a:r>
              <a:t>Two Nations Living on the Edge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he Hungarian Uprising-In 1956, Hungarians begin revolting against a harsh Communist government led by Imre Nagy who had failed to fulfill his promise of allowing free elections…"/>
          <p:cNvSpPr txBox="1">
            <a:spLocks noGrp="1"/>
          </p:cNvSpPr>
          <p:nvPr>
            <p:ph type="body" idx="1"/>
          </p:nvPr>
        </p:nvSpPr>
        <p:spPr>
          <a:prstGeom prst="rect">
            <a:avLst/>
          </a:prstGeom>
        </p:spPr>
        <p:txBody>
          <a:bodyPr/>
          <a:lstStyle/>
          <a:p>
            <a:pPr marL="505826" indent="-505826" defTabSz="361188">
              <a:lnSpc>
                <a:spcPts val="6100"/>
              </a:lnSpc>
              <a:spcBef>
                <a:spcPts val="0"/>
              </a:spcBef>
              <a:buSzPct val="100000"/>
              <a:buChar char="-"/>
              <a:defRPr sz="3186">
                <a:uFill>
                  <a:solidFill>
                    <a:srgbClr val="002060"/>
                  </a:solidFill>
                </a:uFill>
              </a:defRPr>
            </a:pPr>
            <a:r>
              <a:rPr>
                <a:solidFill>
                  <a:schemeClr val="accent5"/>
                </a:solidFill>
              </a:rPr>
              <a:t>The Hungarian Uprising</a:t>
            </a:r>
            <a:r>
              <a:t>-In 1956, Hungarians begin revolting against a harsh Communist government led by </a:t>
            </a:r>
            <a:r>
              <a:rPr>
                <a:solidFill>
                  <a:schemeClr val="accent5"/>
                </a:solidFill>
              </a:rPr>
              <a:t>Imre Nagy</a:t>
            </a:r>
            <a:r>
              <a:t> who had failed to fulfill his promise of allowing free elections </a:t>
            </a:r>
          </a:p>
          <a:p>
            <a:pPr marL="957311" lvl="1" indent="-505826" defTabSz="361188">
              <a:lnSpc>
                <a:spcPts val="5700"/>
              </a:lnSpc>
              <a:spcBef>
                <a:spcPts val="0"/>
              </a:spcBef>
              <a:buSzPct val="100000"/>
              <a:buChar char="-"/>
              <a:defRPr sz="3186">
                <a:solidFill>
                  <a:schemeClr val="accent5"/>
                </a:solidFill>
                <a:uFill>
                  <a:solidFill>
                    <a:srgbClr val="002060"/>
                  </a:solidFill>
                </a:uFill>
              </a:defRPr>
            </a:pPr>
            <a:r>
              <a:t>A majority of Hungarians wanted democracy </a:t>
            </a:r>
          </a:p>
          <a:p>
            <a:pPr marL="505826" indent="-505826" defTabSz="361188">
              <a:lnSpc>
                <a:spcPts val="5700"/>
              </a:lnSpc>
              <a:spcBef>
                <a:spcPts val="0"/>
              </a:spcBef>
              <a:buSzPct val="100000"/>
              <a:buChar char="-"/>
              <a:defRPr sz="3186">
                <a:uFill>
                  <a:solidFill>
                    <a:srgbClr val="002060"/>
                  </a:solidFill>
                </a:uFill>
              </a:defRPr>
            </a:pPr>
            <a:r>
              <a:t>The Soviet army aiding Nagy fights against Hungarian rebels in streets and in the end the Hungarians overthrow Nagy</a:t>
            </a:r>
          </a:p>
          <a:p>
            <a:pPr marL="957311" lvl="1" indent="-505826" defTabSz="361188">
              <a:lnSpc>
                <a:spcPts val="5800"/>
              </a:lnSpc>
              <a:spcBef>
                <a:spcPts val="0"/>
              </a:spcBef>
              <a:buSzPct val="100000"/>
              <a:buChar char="-"/>
              <a:defRPr sz="3186">
                <a:solidFill>
                  <a:schemeClr val="accent5"/>
                </a:solidFill>
                <a:uFill>
                  <a:solidFill>
                    <a:srgbClr val="002060"/>
                  </a:solidFill>
                </a:uFill>
              </a:defRPr>
            </a:pPr>
            <a:r>
              <a:t>Sadly the U.S. fails to step in and help bring democracy to Hungary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age" descr="Image"/>
          <p:cNvPicPr>
            <a:picLocks noGrp="1" noChangeAspect="1"/>
          </p:cNvPicPr>
          <p:nvPr>
            <p:ph type="pic" idx="13"/>
          </p:nvPr>
        </p:nvPicPr>
        <p:blipFill>
          <a:blip r:embed="rId2">
            <a:extLst/>
          </a:blip>
          <a:srcRect/>
          <a:stretch>
            <a:fillRect/>
          </a:stretch>
        </p:blipFill>
        <p:spPr>
          <a:xfrm>
            <a:off x="0" y="1219200"/>
            <a:ext cx="13004800" cy="731520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he Cold War Takes to the Skies"/>
          <p:cNvSpPr txBox="1">
            <a:spLocks noGrp="1"/>
          </p:cNvSpPr>
          <p:nvPr>
            <p:ph type="title"/>
          </p:nvPr>
        </p:nvSpPr>
        <p:spPr>
          <a:prstGeom prst="rect">
            <a:avLst/>
          </a:prstGeom>
        </p:spPr>
        <p:txBody>
          <a:bodyPr/>
          <a:lstStyle>
            <a:lvl1pPr>
              <a:defRPr>
                <a:solidFill>
                  <a:schemeClr val="accent6"/>
                </a:solidFill>
              </a:defRPr>
            </a:lvl1pPr>
          </a:lstStyle>
          <a:p>
            <a:r>
              <a:t>The Cold War Takes to the Skies</a:t>
            </a:r>
          </a:p>
        </p:txBody>
      </p:sp>
      <p:sp>
        <p:nvSpPr>
          <p:cNvPr id="255" name="When Josef Stalin dies in 1953 Nikita Krushchev takes over as the Soviet leader…"/>
          <p:cNvSpPr txBox="1">
            <a:spLocks noGrp="1"/>
          </p:cNvSpPr>
          <p:nvPr>
            <p:ph type="body" idx="1"/>
          </p:nvPr>
        </p:nvSpPr>
        <p:spPr>
          <a:prstGeom prst="rect">
            <a:avLst/>
          </a:prstGeom>
        </p:spPr>
        <p:txBody>
          <a:bodyPr/>
          <a:lstStyle/>
          <a:p>
            <a:pPr marL="514350" indent="-514350" defTabSz="411479">
              <a:lnSpc>
                <a:spcPts val="4800"/>
              </a:lnSpc>
              <a:spcBef>
                <a:spcPts val="0"/>
              </a:spcBef>
              <a:buSzPct val="100000"/>
              <a:buChar char="-"/>
              <a:defRPr sz="3239"/>
            </a:pPr>
            <a:r>
              <a:t>When Josef Stalin dies in 1953 </a:t>
            </a:r>
            <a:r>
              <a:rPr>
                <a:solidFill>
                  <a:schemeClr val="accent6"/>
                </a:solidFill>
              </a:rPr>
              <a:t>Nikita Krushchev</a:t>
            </a:r>
            <a:r>
              <a:t> takes over as the Soviet leader</a:t>
            </a:r>
          </a:p>
          <a:p>
            <a:pPr marL="1028700" lvl="1" indent="-514350" defTabSz="411479">
              <a:lnSpc>
                <a:spcPts val="4800"/>
              </a:lnSpc>
              <a:spcBef>
                <a:spcPts val="0"/>
              </a:spcBef>
              <a:buSzPct val="100000"/>
              <a:buChar char="-"/>
              <a:defRPr sz="3239"/>
            </a:pPr>
            <a:r>
              <a:t>Although he was a firm believer in Communist ideals he hoped for a relatively peaceful coexistence with the U.S. </a:t>
            </a:r>
          </a:p>
          <a:p>
            <a:pPr marL="1543050" lvl="2" indent="-514350" defTabSz="411479">
              <a:lnSpc>
                <a:spcPts val="4800"/>
              </a:lnSpc>
              <a:spcBef>
                <a:spcPts val="0"/>
              </a:spcBef>
              <a:buSzPct val="100000"/>
              <a:buChar char="-"/>
              <a:defRPr sz="3239">
                <a:solidFill>
                  <a:schemeClr val="accent6"/>
                </a:solidFill>
              </a:defRPr>
            </a:pPr>
            <a:r>
              <a:t>He felt that a scientific and economic competition would benefit both nations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Image" descr="Image"/>
          <p:cNvPicPr>
            <a:picLocks noGrp="1"/>
          </p:cNvPicPr>
          <p:nvPr>
            <p:ph type="pic" idx="13"/>
          </p:nvPr>
        </p:nvPicPr>
        <p:blipFill>
          <a:blip r:embed="rId2">
            <a:extLst/>
          </a:blip>
          <a:stretch>
            <a:fillRect/>
          </a:stretch>
        </p:blipFill>
        <p:spPr>
          <a:xfrm>
            <a:off x="6927849" y="3267045"/>
            <a:ext cx="5825729" cy="3315892"/>
          </a:xfrm>
          <a:prstGeom prst="rect">
            <a:avLst/>
          </a:prstGeom>
        </p:spPr>
      </p:pic>
      <p:sp>
        <p:nvSpPr>
          <p:cNvPr id="258" name="The Soviets take the lead in space race and in October 1957 they launch Sputnik, first artificial satellite into orbit…"/>
          <p:cNvSpPr txBox="1">
            <a:spLocks noGrp="1"/>
          </p:cNvSpPr>
          <p:nvPr>
            <p:ph type="body" sz="half" idx="1"/>
          </p:nvPr>
        </p:nvSpPr>
        <p:spPr>
          <a:xfrm>
            <a:off x="432321" y="807185"/>
            <a:ext cx="6108179" cy="8235215"/>
          </a:xfrm>
          <a:prstGeom prst="rect">
            <a:avLst/>
          </a:prstGeom>
        </p:spPr>
        <p:txBody>
          <a:bodyPr/>
          <a:lstStyle/>
          <a:p>
            <a:pPr marL="525780" indent="-525780" defTabSz="420623">
              <a:lnSpc>
                <a:spcPts val="4900"/>
              </a:lnSpc>
              <a:spcBef>
                <a:spcPts val="0"/>
              </a:spcBef>
              <a:buSzPct val="100000"/>
              <a:buChar char="-"/>
              <a:defRPr sz="3312"/>
            </a:pPr>
            <a:r>
              <a:t>The Soviets take the lead in space race and in October 1957 they launch </a:t>
            </a:r>
            <a:r>
              <a:rPr>
                <a:solidFill>
                  <a:schemeClr val="accent6"/>
                </a:solidFill>
              </a:rPr>
              <a:t>Sputnik</a:t>
            </a:r>
            <a:r>
              <a:t>, first artificial satellite into orbit </a:t>
            </a:r>
          </a:p>
          <a:p>
            <a:pPr marL="1051560" lvl="1" indent="-525780" defTabSz="420623">
              <a:lnSpc>
                <a:spcPts val="7500"/>
              </a:lnSpc>
              <a:spcBef>
                <a:spcPts val="0"/>
              </a:spcBef>
              <a:buSzPct val="100000"/>
              <a:buChar char="-"/>
              <a:defRPr sz="3312"/>
            </a:pPr>
            <a:r>
              <a:t>Shocked the American government begins to pour massive amount of money into NASA, our own space program</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In 1955 the Soviets shoot down an American U-2 plane…"/>
          <p:cNvSpPr txBox="1">
            <a:spLocks noGrp="1"/>
          </p:cNvSpPr>
          <p:nvPr>
            <p:ph type="body" idx="1"/>
          </p:nvPr>
        </p:nvSpPr>
        <p:spPr>
          <a:prstGeom prst="rect">
            <a:avLst/>
          </a:prstGeom>
        </p:spPr>
        <p:txBody>
          <a:bodyPr/>
          <a:lstStyle/>
          <a:p>
            <a:pPr marL="556106" indent="-556106" defTabSz="425195">
              <a:lnSpc>
                <a:spcPts val="5200"/>
              </a:lnSpc>
              <a:spcBef>
                <a:spcPts val="0"/>
              </a:spcBef>
              <a:buSzPct val="100000"/>
              <a:buChar char="-"/>
              <a:defRPr sz="3503"/>
            </a:pPr>
            <a:r>
              <a:t>In 1955 the Soviets shoot down an American </a:t>
            </a:r>
            <a:r>
              <a:rPr>
                <a:solidFill>
                  <a:schemeClr val="accent6"/>
                </a:solidFill>
              </a:rPr>
              <a:t>U-2 plane</a:t>
            </a:r>
            <a:r>
              <a:t> </a:t>
            </a:r>
          </a:p>
          <a:p>
            <a:pPr marL="1087601" lvl="1" indent="-556106" defTabSz="425195">
              <a:lnSpc>
                <a:spcPts val="5200"/>
              </a:lnSpc>
              <a:spcBef>
                <a:spcPts val="0"/>
              </a:spcBef>
              <a:buSzPct val="100000"/>
              <a:buChar char="-"/>
              <a:defRPr sz="3503"/>
            </a:pPr>
            <a:r>
              <a:t>President Eisenhower denies the U-2 plane was on a spying mission but eventually he agrees to stop these flights but refuses to apologize like Khrushchev wants </a:t>
            </a:r>
          </a:p>
          <a:p>
            <a:pPr marL="1087601" lvl="1" indent="-556106" defTabSz="425195">
              <a:lnSpc>
                <a:spcPts val="5200"/>
              </a:lnSpc>
              <a:spcBef>
                <a:spcPts val="0"/>
              </a:spcBef>
              <a:buSzPct val="100000"/>
              <a:buChar char="-"/>
              <a:defRPr sz="3503"/>
            </a:pPr>
            <a:r>
              <a:t>These Illegal CIA flights creates even more distrust between the U.S. and the U.S.S.R. which leads to their peace summit being called off</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Image" descr="Image"/>
          <p:cNvPicPr>
            <a:picLocks noGrp="1" noChangeAspect="1"/>
          </p:cNvPicPr>
          <p:nvPr>
            <p:ph type="pic" idx="13"/>
          </p:nvPr>
        </p:nvPicPr>
        <p:blipFill>
          <a:blip r:embed="rId2">
            <a:extLst/>
          </a:blip>
          <a:srcRect/>
          <a:stretch>
            <a:fillRect/>
          </a:stretch>
        </p:blipFill>
        <p:spPr>
          <a:xfrm>
            <a:off x="1147975" y="0"/>
            <a:ext cx="10708850" cy="97536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Brinkmanships Rules U.S. Policy"/>
          <p:cNvSpPr txBox="1">
            <a:spLocks noGrp="1"/>
          </p:cNvSpPr>
          <p:nvPr>
            <p:ph type="title"/>
          </p:nvPr>
        </p:nvSpPr>
        <p:spPr>
          <a:prstGeom prst="rect">
            <a:avLst/>
          </a:prstGeom>
        </p:spPr>
        <p:txBody>
          <a:bodyPr/>
          <a:lstStyle>
            <a:lvl1pPr>
              <a:defRPr>
                <a:solidFill>
                  <a:schemeClr val="accent1"/>
                </a:solidFill>
              </a:defRPr>
            </a:lvl1pPr>
          </a:lstStyle>
          <a:p>
            <a:r>
              <a:t>Brinkmanships Rules U.S. Policy</a:t>
            </a:r>
          </a:p>
        </p:txBody>
      </p:sp>
      <p:sp>
        <p:nvSpPr>
          <p:cNvPr id="230" name="Brinkmanship-A tense situation that occurs when two nations get as close to war as possible without actually fighting…"/>
          <p:cNvSpPr txBox="1">
            <a:spLocks noGrp="1"/>
          </p:cNvSpPr>
          <p:nvPr>
            <p:ph type="body" idx="1"/>
          </p:nvPr>
        </p:nvSpPr>
        <p:spPr>
          <a:prstGeom prst="rect">
            <a:avLst/>
          </a:prstGeom>
        </p:spPr>
        <p:txBody>
          <a:bodyPr>
            <a:normAutofit fontScale="92500"/>
          </a:bodyPr>
          <a:lstStyle/>
          <a:p>
            <a:pPr marL="392277" indent="-392277" defTabSz="329184">
              <a:lnSpc>
                <a:spcPts val="4900"/>
              </a:lnSpc>
              <a:spcBef>
                <a:spcPts val="0"/>
              </a:spcBef>
              <a:buSzPct val="100000"/>
              <a:buChar char="-"/>
              <a:defRPr sz="2471">
                <a:solidFill>
                  <a:schemeClr val="accent1"/>
                </a:solidFill>
                <a:uFill>
                  <a:solidFill>
                    <a:srgbClr val="FF0000"/>
                  </a:solidFill>
                </a:uFill>
              </a:defRPr>
            </a:pPr>
            <a:r>
              <a:rPr u="sng"/>
              <a:t>Brinkmanship</a:t>
            </a:r>
            <a:r>
              <a:t>-A tense situation that occurs when two nations get as close to war as possible without actually fighting  </a:t>
            </a:r>
          </a:p>
          <a:p>
            <a:pPr marL="392277" indent="-392277" defTabSz="329184">
              <a:lnSpc>
                <a:spcPts val="4900"/>
              </a:lnSpc>
              <a:spcBef>
                <a:spcPts val="0"/>
              </a:spcBef>
              <a:buSzPct val="100000"/>
              <a:buChar char="-"/>
              <a:defRPr sz="2471">
                <a:uFill>
                  <a:solidFill>
                    <a:srgbClr val="FF0000"/>
                  </a:solidFill>
                </a:uFill>
              </a:defRPr>
            </a:pPr>
            <a:r>
              <a:t>During the Cold War new bombs were developed to “Scare Peace” into people </a:t>
            </a:r>
          </a:p>
          <a:p>
            <a:pPr marL="803757" lvl="1" indent="-392277" defTabSz="329184">
              <a:lnSpc>
                <a:spcPts val="4800"/>
              </a:lnSpc>
              <a:spcBef>
                <a:spcPts val="0"/>
              </a:spcBef>
              <a:buSzPct val="100000"/>
              <a:buChar char="-"/>
              <a:defRPr sz="2471">
                <a:solidFill>
                  <a:schemeClr val="accent1"/>
                </a:solidFill>
                <a:uFill>
                  <a:solidFill>
                    <a:srgbClr val="FF0000"/>
                  </a:solidFill>
                </a:uFill>
              </a:defRPr>
            </a:pPr>
            <a:r>
              <a:t>Hydrogen Bomb: The “H-bomb” contained sixty-seven times the power dropped on Hiroshima (A-Bomb)</a:t>
            </a:r>
          </a:p>
          <a:p>
            <a:pPr marL="803757" lvl="1" indent="-392277" defTabSz="329184">
              <a:lnSpc>
                <a:spcPts val="4800"/>
              </a:lnSpc>
              <a:spcBef>
                <a:spcPts val="0"/>
              </a:spcBef>
              <a:buSzPct val="100000"/>
              <a:buChar char="-"/>
              <a:defRPr sz="2471">
                <a:solidFill>
                  <a:schemeClr val="accent1"/>
                </a:solidFill>
                <a:uFill>
                  <a:solidFill>
                    <a:srgbClr val="FF0000"/>
                  </a:solidFill>
                </a:uFill>
              </a:defRPr>
            </a:pPr>
            <a:r>
              <a:t>Race to see who gets it first</a:t>
            </a:r>
          </a:p>
          <a:p>
            <a:pPr marL="392277" indent="-392277" defTabSz="329184">
              <a:lnSpc>
                <a:spcPts val="4900"/>
              </a:lnSpc>
              <a:spcBef>
                <a:spcPts val="0"/>
              </a:spcBef>
              <a:buSzPct val="100000"/>
              <a:buChar char="-"/>
              <a:defRPr sz="2471">
                <a:uFill>
                  <a:solidFill>
                    <a:srgbClr val="FF0000"/>
                  </a:solidFill>
                </a:uFill>
              </a:defRPr>
            </a:pPr>
            <a:r>
              <a:t>President Eisenhower and Secretary of State John Foster Dulles attempted to play a deadly game against communism building up bombs and Air Force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old War Spreads Around the World"/>
          <p:cNvSpPr txBox="1">
            <a:spLocks noGrp="1"/>
          </p:cNvSpPr>
          <p:nvPr>
            <p:ph type="title"/>
          </p:nvPr>
        </p:nvSpPr>
        <p:spPr>
          <a:xfrm>
            <a:off x="1270000" y="-32293"/>
            <a:ext cx="10464800" cy="2540001"/>
          </a:xfrm>
          <a:prstGeom prst="rect">
            <a:avLst/>
          </a:prstGeom>
        </p:spPr>
        <p:txBody>
          <a:bodyPr/>
          <a:lstStyle>
            <a:lvl1pPr>
              <a:defRPr>
                <a:solidFill>
                  <a:schemeClr val="accent5"/>
                </a:solidFill>
              </a:defRPr>
            </a:lvl1pPr>
          </a:lstStyle>
          <a:p>
            <a:r>
              <a:t>Cold War Spreads Around the World</a:t>
            </a:r>
          </a:p>
        </p:txBody>
      </p:sp>
      <p:sp>
        <p:nvSpPr>
          <p:cNvPr id="233" name="The U.S. engages in covert Actions in the Middle East and Latin America…"/>
          <p:cNvSpPr txBox="1">
            <a:spLocks noGrp="1"/>
          </p:cNvSpPr>
          <p:nvPr>
            <p:ph type="body" idx="1"/>
          </p:nvPr>
        </p:nvSpPr>
        <p:spPr>
          <a:xfrm>
            <a:off x="239718" y="2502463"/>
            <a:ext cx="8291321" cy="7135536"/>
          </a:xfrm>
          <a:prstGeom prst="rect">
            <a:avLst/>
          </a:prstGeom>
        </p:spPr>
        <p:txBody>
          <a:bodyPr/>
          <a:lstStyle/>
          <a:p>
            <a:pPr marL="359724" indent="-359724" defTabSz="301752">
              <a:lnSpc>
                <a:spcPts val="4000"/>
              </a:lnSpc>
              <a:spcBef>
                <a:spcPts val="0"/>
              </a:spcBef>
              <a:buSzPct val="100000"/>
              <a:buChar char="-"/>
              <a:defRPr sz="2265"/>
            </a:pPr>
            <a:r>
              <a:t>The U.S. engages in covert Actions in the Middle East and Latin America</a:t>
            </a:r>
          </a:p>
          <a:p>
            <a:pPr marL="359724" indent="-359724" defTabSz="301752">
              <a:lnSpc>
                <a:spcPts val="4000"/>
              </a:lnSpc>
              <a:spcBef>
                <a:spcPts val="0"/>
              </a:spcBef>
              <a:buSzPct val="100000"/>
              <a:buChar char="-"/>
              <a:defRPr sz="2265">
                <a:solidFill>
                  <a:schemeClr val="accent5"/>
                </a:solidFill>
              </a:defRPr>
            </a:pPr>
            <a:r>
              <a:t>The Central Intelligence Agency (CIA) uses spies to gather information</a:t>
            </a:r>
          </a:p>
          <a:p>
            <a:pPr marL="736914" lvl="1" indent="-359724" defTabSz="301752">
              <a:lnSpc>
                <a:spcPts val="4000"/>
              </a:lnSpc>
              <a:spcBef>
                <a:spcPts val="0"/>
              </a:spcBef>
              <a:buSzPct val="100000"/>
              <a:buChar char="-"/>
              <a:defRPr sz="2265"/>
            </a:pPr>
            <a:r>
              <a:t>In 1951, they help oust the Iranian prime minister due to their fear he would support the U.S.S.R. </a:t>
            </a:r>
          </a:p>
          <a:p>
            <a:pPr marL="736914" lvl="1" indent="-359724" defTabSz="301752">
              <a:lnSpc>
                <a:spcPts val="4000"/>
              </a:lnSpc>
              <a:spcBef>
                <a:spcPts val="0"/>
              </a:spcBef>
              <a:buSzPct val="100000"/>
              <a:buChar char="-"/>
              <a:defRPr sz="2265">
                <a:solidFill>
                  <a:schemeClr val="accent5"/>
                </a:solidFill>
              </a:defRPr>
            </a:pPr>
            <a:r>
              <a:t>They also reinstated Mohammad Reza Pahlavi who was cruel to his own people and led to resentment of the U.S. by Iranians </a:t>
            </a:r>
          </a:p>
          <a:p>
            <a:pPr marL="1114104" lvl="2" indent="-359724" defTabSz="301752">
              <a:lnSpc>
                <a:spcPts val="4000"/>
              </a:lnSpc>
              <a:spcBef>
                <a:spcPts val="0"/>
              </a:spcBef>
              <a:buSzPct val="100000"/>
              <a:buChar char="-"/>
              <a:defRPr sz="2265"/>
            </a:pPr>
            <a:r>
              <a:t>This also gives the U.S. control Iranian oil fields </a:t>
            </a:r>
          </a:p>
          <a:p>
            <a:pPr marL="736914" lvl="1" indent="-359724" defTabSz="301752">
              <a:lnSpc>
                <a:spcPts val="4000"/>
              </a:lnSpc>
              <a:spcBef>
                <a:spcPts val="0"/>
              </a:spcBef>
              <a:buSzPct val="100000"/>
              <a:buChar char="-"/>
              <a:defRPr sz="2265"/>
            </a:pPr>
            <a:r>
              <a:t>Additionally they help depose Guatemala’s president placing a pro-American army leader as dictator</a:t>
            </a:r>
          </a:p>
        </p:txBody>
      </p:sp>
      <p:pic>
        <p:nvPicPr>
          <p:cNvPr id="234" name="Image" descr="Image"/>
          <p:cNvPicPr>
            <a:picLocks noChangeAspect="1"/>
          </p:cNvPicPr>
          <p:nvPr/>
        </p:nvPicPr>
        <p:blipFill>
          <a:blip r:embed="rId2">
            <a:extLst/>
          </a:blip>
          <a:stretch>
            <a:fillRect/>
          </a:stretch>
        </p:blipFill>
        <p:spPr>
          <a:xfrm>
            <a:off x="8309267" y="2373592"/>
            <a:ext cx="4600975" cy="6530416"/>
          </a:xfrm>
          <a:prstGeom prst="rect">
            <a:avLst/>
          </a:prstGeom>
          <a:ln w="889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Image" descr="Image"/>
          <p:cNvPicPr>
            <a:picLocks noGrp="1"/>
          </p:cNvPicPr>
          <p:nvPr>
            <p:ph type="pic" idx="13"/>
          </p:nvPr>
        </p:nvPicPr>
        <p:blipFill>
          <a:blip r:embed="rId2">
            <a:extLst/>
          </a:blip>
          <a:stretch>
            <a:fillRect/>
          </a:stretch>
        </p:blipFill>
        <p:spPr>
          <a:xfrm>
            <a:off x="6110684" y="2482416"/>
            <a:ext cx="6658373" cy="4697414"/>
          </a:xfrm>
          <a:prstGeom prst="rect">
            <a:avLst/>
          </a:prstGeom>
        </p:spPr>
      </p:pic>
      <p:sp>
        <p:nvSpPr>
          <p:cNvPr id="237" name="The Warsaw Pact…"/>
          <p:cNvSpPr txBox="1">
            <a:spLocks noGrp="1"/>
          </p:cNvSpPr>
          <p:nvPr>
            <p:ph type="body" sz="half" idx="1"/>
          </p:nvPr>
        </p:nvSpPr>
        <p:spPr>
          <a:xfrm>
            <a:off x="239028" y="492782"/>
            <a:ext cx="5712740" cy="8441732"/>
          </a:xfrm>
          <a:prstGeom prst="rect">
            <a:avLst/>
          </a:prstGeom>
        </p:spPr>
        <p:txBody>
          <a:bodyPr/>
          <a:lstStyle>
            <a:lvl1pPr marL="0" indent="0" defTabSz="411479">
              <a:lnSpc>
                <a:spcPts val="6200"/>
              </a:lnSpc>
              <a:spcBef>
                <a:spcPts val="0"/>
              </a:spcBef>
              <a:buSzTx/>
              <a:buNone/>
              <a:defRPr sz="3330" u="sng">
                <a:solidFill>
                  <a:schemeClr val="accent5"/>
                </a:solidFill>
                <a:uFill>
                  <a:solidFill>
                    <a:srgbClr val="FF0000"/>
                  </a:solidFill>
                </a:uFill>
              </a:defRPr>
            </a:lvl1pPr>
            <a:lvl2pPr marL="1042987" indent="-528637" defTabSz="411479">
              <a:lnSpc>
                <a:spcPts val="6200"/>
              </a:lnSpc>
              <a:spcBef>
                <a:spcPts val="0"/>
              </a:spcBef>
              <a:buSzPct val="100000"/>
              <a:buChar char="-"/>
              <a:defRPr sz="3330">
                <a:uFill>
                  <a:solidFill>
                    <a:srgbClr val="FF0000"/>
                  </a:solidFill>
                </a:uFill>
              </a:defRPr>
            </a:lvl2pPr>
          </a:lstStyle>
          <a:p>
            <a:pPr>
              <a:defRPr u="none"/>
            </a:pPr>
            <a:r>
              <a:rPr u="sng"/>
              <a:t>The Warsaw Pact</a:t>
            </a:r>
          </a:p>
          <a:p>
            <a:pPr lvl="1"/>
            <a:r>
              <a:t>A collective defense treaty signed in the city of Warsaw  between the Soviet Union, Albania, Poland, Romania, Hungary, East Germany, Czechoslovakia, and Bulgaria in May 1955.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Image" descr="Image"/>
          <p:cNvPicPr>
            <a:picLocks noGrp="1"/>
          </p:cNvPicPr>
          <p:nvPr>
            <p:ph type="pic" idx="13"/>
          </p:nvPr>
        </p:nvPicPr>
        <p:blipFill>
          <a:blip r:embed="rId2">
            <a:extLst/>
          </a:blip>
          <a:stretch>
            <a:fillRect/>
          </a:stretch>
        </p:blipFill>
        <p:spPr>
          <a:xfrm>
            <a:off x="6837825" y="667258"/>
            <a:ext cx="6102351" cy="8106966"/>
          </a:xfrm>
          <a:prstGeom prst="rect">
            <a:avLst/>
          </a:prstGeom>
        </p:spPr>
      </p:pic>
      <p:sp>
        <p:nvSpPr>
          <p:cNvPr id="240" name="A Summit in Geneva…"/>
          <p:cNvSpPr txBox="1">
            <a:spLocks noGrp="1"/>
          </p:cNvSpPr>
          <p:nvPr>
            <p:ph type="body" idx="1"/>
          </p:nvPr>
        </p:nvSpPr>
        <p:spPr>
          <a:xfrm>
            <a:off x="345621" y="307912"/>
            <a:ext cx="6194879" cy="8734488"/>
          </a:xfrm>
          <a:prstGeom prst="rect">
            <a:avLst/>
          </a:prstGeom>
        </p:spPr>
        <p:txBody>
          <a:bodyPr>
            <a:normAutofit fontScale="77500" lnSpcReduction="20000"/>
          </a:bodyPr>
          <a:lstStyle/>
          <a:p>
            <a:pPr marL="0" indent="0">
              <a:lnSpc>
                <a:spcPts val="7400"/>
              </a:lnSpc>
              <a:spcBef>
                <a:spcPts val="0"/>
              </a:spcBef>
              <a:buSzTx/>
              <a:buNone/>
              <a:defRPr sz="4100">
                <a:solidFill>
                  <a:schemeClr val="accent5"/>
                </a:solidFill>
                <a:uFill>
                  <a:solidFill>
                    <a:srgbClr val="002060"/>
                  </a:solidFill>
                </a:uFill>
              </a:defRPr>
            </a:pPr>
            <a:r>
              <a:t>A Summit in Geneva</a:t>
            </a:r>
          </a:p>
          <a:p>
            <a:pPr marL="650875" indent="-650875">
              <a:lnSpc>
                <a:spcPts val="7700"/>
              </a:lnSpc>
              <a:spcBef>
                <a:spcPts val="0"/>
              </a:spcBef>
              <a:buSzPct val="100000"/>
              <a:buChar char="-"/>
              <a:defRPr sz="4100">
                <a:uFill>
                  <a:solidFill>
                    <a:srgbClr val="002060"/>
                  </a:solidFill>
                </a:uFill>
              </a:defRPr>
            </a:pPr>
            <a:r>
              <a:t>President Eisenhower meets the Soviets in Geneva, proposes an </a:t>
            </a:r>
            <a:r>
              <a:rPr>
                <a:solidFill>
                  <a:schemeClr val="accent5"/>
                </a:solidFill>
              </a:rPr>
              <a:t>4</a:t>
            </a:r>
            <a:r>
              <a:t> policy</a:t>
            </a:r>
          </a:p>
          <a:p>
            <a:pPr marL="650875" indent="-650875">
              <a:lnSpc>
                <a:spcPts val="7700"/>
              </a:lnSpc>
              <a:spcBef>
                <a:spcPts val="0"/>
              </a:spcBef>
              <a:buSzPct val="100000"/>
              <a:buChar char="-"/>
              <a:defRPr sz="4100">
                <a:uFill>
                  <a:solidFill>
                    <a:srgbClr val="002060"/>
                  </a:solidFill>
                </a:uFill>
              </a:defRPr>
            </a:pPr>
            <a:r>
              <a:t>Soviets reject proposal; however </a:t>
            </a:r>
            <a:r>
              <a:rPr>
                <a:solidFill>
                  <a:schemeClr val="accent5"/>
                </a:solidFill>
              </a:rPr>
              <a:t>“spirit of Geneva” </a:t>
            </a:r>
            <a:r>
              <a:t>is seen as step towards peace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he Suez War-On October 29, 1956, Israeli armed forces pushed into Egypt toward the Suez Canal after Egyptian president Gamal Abdel Nasser nationalized the canal in July of that same year, initiating the Suez Crisis.…"/>
          <p:cNvSpPr txBox="1">
            <a:spLocks noGrp="1"/>
          </p:cNvSpPr>
          <p:nvPr>
            <p:ph type="body" idx="1"/>
          </p:nvPr>
        </p:nvSpPr>
        <p:spPr>
          <a:xfrm>
            <a:off x="264900" y="168983"/>
            <a:ext cx="12475000" cy="8827362"/>
          </a:xfrm>
          <a:prstGeom prst="rect">
            <a:avLst/>
          </a:prstGeom>
        </p:spPr>
        <p:txBody>
          <a:bodyPr/>
          <a:lstStyle/>
          <a:p>
            <a:pPr marL="0" indent="0" defTabSz="434340">
              <a:lnSpc>
                <a:spcPts val="6200"/>
              </a:lnSpc>
              <a:spcBef>
                <a:spcPts val="0"/>
              </a:spcBef>
              <a:buSzTx/>
              <a:buNone/>
              <a:defRPr sz="3293">
                <a:uFill>
                  <a:solidFill>
                    <a:srgbClr val="002060"/>
                  </a:solidFill>
                </a:uFill>
              </a:defRPr>
            </a:pPr>
            <a:r>
              <a:rPr u="sng">
                <a:solidFill>
                  <a:schemeClr val="accent5"/>
                </a:solidFill>
              </a:rPr>
              <a:t>The Suez War</a:t>
            </a:r>
            <a:r>
              <a:rPr>
                <a:solidFill>
                  <a:schemeClr val="accent5"/>
                </a:solidFill>
              </a:rPr>
              <a:t>-</a:t>
            </a:r>
            <a:r>
              <a:t>On October 29, 1956, Israeli armed forces pushed into Egypt toward the Suez Canal after Egyptian president Gamal Abdel Nasser nationalized the canal in July of that same year, initiating the Suez Crisis.</a:t>
            </a:r>
          </a:p>
          <a:p>
            <a:pPr marL="1065746" lvl="1" indent="-522821" defTabSz="434340">
              <a:lnSpc>
                <a:spcPts val="6400"/>
              </a:lnSpc>
              <a:spcBef>
                <a:spcPts val="0"/>
              </a:spcBef>
              <a:buSzPct val="100000"/>
              <a:buChar char="-"/>
              <a:defRPr sz="3293">
                <a:uFill>
                  <a:solidFill>
                    <a:srgbClr val="002060"/>
                  </a:solidFill>
                </a:uFill>
              </a:defRPr>
            </a:pPr>
            <a:r>
              <a:t>Abdel-Nasser plays the U.S. against Soviets over Aswan Dam</a:t>
            </a:r>
          </a:p>
          <a:p>
            <a:pPr marL="1065746" lvl="1" indent="-522821" defTabSz="434340">
              <a:lnSpc>
                <a:spcPts val="6400"/>
              </a:lnSpc>
              <a:spcBef>
                <a:spcPts val="0"/>
              </a:spcBef>
              <a:buSzPct val="100000"/>
              <a:buChar char="-"/>
              <a:defRPr sz="3293">
                <a:uFill>
                  <a:solidFill>
                    <a:srgbClr val="002060"/>
                  </a:solidFill>
                </a:uFill>
              </a:defRPr>
            </a:pPr>
            <a:r>
              <a:t>Secretary of State Dulles withdraws our loan offer</a:t>
            </a:r>
          </a:p>
          <a:p>
            <a:pPr marL="1065746" lvl="1" indent="-522821" defTabSz="434340">
              <a:lnSpc>
                <a:spcPts val="6400"/>
              </a:lnSpc>
              <a:spcBef>
                <a:spcPts val="0"/>
              </a:spcBef>
              <a:buSzPct val="100000"/>
              <a:buChar char="-"/>
              <a:defRPr sz="3293">
                <a:solidFill>
                  <a:schemeClr val="accent5"/>
                </a:solidFill>
                <a:uFill>
                  <a:solidFill>
                    <a:srgbClr val="002060"/>
                  </a:solidFill>
                </a:uFill>
              </a:defRPr>
            </a:pPr>
            <a:r>
              <a:t>Israel, Britain and France send in troops ultimately the United Nations intervenes to settle the dispute</a:t>
            </a:r>
          </a:p>
          <a:p>
            <a:pPr marL="1608671" lvl="2" indent="-522821" defTabSz="434340">
              <a:lnSpc>
                <a:spcPts val="6400"/>
              </a:lnSpc>
              <a:spcBef>
                <a:spcPts val="0"/>
              </a:spcBef>
              <a:buSzPct val="100000"/>
              <a:buChar char="-"/>
              <a:defRPr sz="3293">
                <a:uFill>
                  <a:solidFill>
                    <a:srgbClr val="002060"/>
                  </a:solidFill>
                </a:uFill>
              </a:defRPr>
            </a:pPr>
            <a:r>
              <a:t>In the end Egypt keeps control of the canal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Image" descr="Image"/>
          <p:cNvPicPr>
            <a:picLocks noGrp="1" noChangeAspect="1"/>
          </p:cNvPicPr>
          <p:nvPr>
            <p:ph type="pic" idx="13"/>
          </p:nvPr>
        </p:nvPicPr>
        <p:blipFill>
          <a:blip r:embed="rId2">
            <a:extLst/>
          </a:blip>
          <a:srcRect/>
          <a:stretch>
            <a:fillRect/>
          </a:stretch>
        </p:blipFill>
        <p:spPr>
          <a:xfrm>
            <a:off x="142685" y="0"/>
            <a:ext cx="12719430" cy="97536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he Eisenhower Doctrine-Under this policy a country could request American economic assistance and/or aid from U.S. military forces if it was being threatened by armed aggression from another state.…"/>
          <p:cNvSpPr txBox="1">
            <a:spLocks noGrp="1"/>
          </p:cNvSpPr>
          <p:nvPr>
            <p:ph type="body" idx="1"/>
          </p:nvPr>
        </p:nvSpPr>
        <p:spPr>
          <a:xfrm>
            <a:off x="880424" y="501639"/>
            <a:ext cx="11243952" cy="8185161"/>
          </a:xfrm>
          <a:prstGeom prst="rect">
            <a:avLst/>
          </a:prstGeom>
        </p:spPr>
        <p:txBody>
          <a:bodyPr/>
          <a:lstStyle/>
          <a:p>
            <a:pPr marL="0" indent="0" defTabSz="452627">
              <a:lnSpc>
                <a:spcPts val="5400"/>
              </a:lnSpc>
              <a:spcBef>
                <a:spcPts val="0"/>
              </a:spcBef>
              <a:buSzTx/>
              <a:buNone/>
              <a:defRPr sz="2838">
                <a:uFill>
                  <a:solidFill>
                    <a:srgbClr val="FF0000"/>
                  </a:solidFill>
                </a:uFill>
              </a:defRPr>
            </a:pPr>
            <a:r>
              <a:rPr u="sng">
                <a:solidFill>
                  <a:schemeClr val="accent5"/>
                </a:solidFill>
              </a:rPr>
              <a:t>The Eisenhower Doctrine</a:t>
            </a:r>
            <a:r>
              <a:t>-Under this policy a country could request American economic assistance and/or aid from U.S. military forces if it was being threatened by armed aggression from another state. </a:t>
            </a:r>
          </a:p>
          <a:p>
            <a:pPr marL="1016322" lvl="1" indent="-450537" defTabSz="452627">
              <a:lnSpc>
                <a:spcPts val="5400"/>
              </a:lnSpc>
              <a:spcBef>
                <a:spcPts val="0"/>
              </a:spcBef>
              <a:buSzPct val="100000"/>
              <a:buChar char="-"/>
              <a:defRPr sz="2838">
                <a:uFill>
                  <a:solidFill>
                    <a:srgbClr val="FF0000"/>
                  </a:solidFill>
                </a:uFill>
              </a:defRPr>
            </a:pPr>
            <a:r>
              <a:t>This was mainly used to help Middle Eastern countries being threatened by communist nations. </a:t>
            </a:r>
          </a:p>
          <a:p>
            <a:pPr marL="1016322" lvl="1" indent="-450537" defTabSz="452627">
              <a:lnSpc>
                <a:spcPts val="5400"/>
              </a:lnSpc>
              <a:spcBef>
                <a:spcPts val="0"/>
              </a:spcBef>
              <a:buSzPct val="100000"/>
              <a:buChar char="-"/>
              <a:defRPr sz="2838">
                <a:uFill>
                  <a:solidFill>
                    <a:srgbClr val="FF0000"/>
                  </a:solidFill>
                </a:uFill>
              </a:defRPr>
            </a:pPr>
            <a:r>
              <a:t>Eisenhower singled out the Soviet threat in his doctrine by authorizing the commitment of U.S. forces </a:t>
            </a:r>
            <a:r>
              <a:rPr>
                <a:solidFill>
                  <a:schemeClr val="accent5"/>
                </a:solidFill>
              </a:rPr>
              <a:t>“to secure and protect the territorial integrity and political independence of such nations, requesting such aid against overt armed aggression from any nation controlled by international communism.”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Image" descr="Image"/>
          <p:cNvPicPr>
            <a:picLocks noGrp="1" noChangeAspect="1"/>
          </p:cNvPicPr>
          <p:nvPr>
            <p:ph type="pic" idx="13"/>
          </p:nvPr>
        </p:nvPicPr>
        <p:blipFill>
          <a:blip r:embed="rId2">
            <a:extLst/>
          </a:blip>
          <a:srcRect t="5387" b="5387"/>
          <a:stretch>
            <a:fillRect/>
          </a:stretch>
        </p:blipFill>
        <p:spPr>
          <a:xfrm>
            <a:off x="1647230" y="0"/>
            <a:ext cx="9710340" cy="9753600"/>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Office PowerPoint</Application>
  <PresentationFormat>Custom</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Chalkboard</vt:lpstr>
      <vt:lpstr>Two Nations Living on the Edge</vt:lpstr>
      <vt:lpstr>Brinkmanships Rules U.S. Policy</vt:lpstr>
      <vt:lpstr>Cold War Spreads Around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Cold War Takes to the Skies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Nations Living on the Edge</dc:title>
  <dc:creator>Murray, Robert L</dc:creator>
  <cp:lastModifiedBy>Windows User</cp:lastModifiedBy>
  <cp:revision>1</cp:revision>
  <dcterms:modified xsi:type="dcterms:W3CDTF">2019-03-19T11:16:18Z</dcterms:modified>
</cp:coreProperties>
</file>