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0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31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he Cold War Heats Up"/>
          <p:cNvSpPr txBox="1">
            <a:spLocks noGrp="1"/>
          </p:cNvSpPr>
          <p:nvPr>
            <p:ph type="title"/>
          </p:nvPr>
        </p:nvSpPr>
        <p:spPr>
          <a:xfrm>
            <a:off x="1092200" y="2286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The Cold War Heats Up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450" y="3962400"/>
            <a:ext cx="5803900" cy="44196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n 1951 the Soviets suggest peace talks that could end the w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36" indent="-408936" defTabSz="315468">
              <a:lnSpc>
                <a:spcPts val="5100"/>
              </a:lnSpc>
              <a:spcBef>
                <a:spcPts val="0"/>
              </a:spcBef>
              <a:buSzPct val="100000"/>
              <a:buChar char="-"/>
              <a:defRPr sz="2575"/>
            </a:pPr>
            <a:r>
              <a:t>In 1951 the Soviets suggest peace talks that could end the war</a:t>
            </a:r>
          </a:p>
          <a:p>
            <a:pPr marL="408936" indent="-408936" defTabSz="315468">
              <a:lnSpc>
                <a:spcPts val="5100"/>
              </a:lnSpc>
              <a:spcBef>
                <a:spcPts val="0"/>
              </a:spcBef>
              <a:buSzPct val="100000"/>
              <a:buChar char="-"/>
              <a:defRPr sz="2575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Two points for peace are agreed upon:</a:t>
            </a:r>
          </a:p>
          <a:p>
            <a:pPr marL="803271" lvl="1" indent="-408936" defTabSz="315468">
              <a:lnSpc>
                <a:spcPts val="4500"/>
              </a:lnSpc>
              <a:spcBef>
                <a:spcPts val="0"/>
              </a:spcBef>
              <a:buSzPct val="100000"/>
              <a:buChar char="-"/>
              <a:defRPr sz="2575"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chemeClr val="accent5"/>
                </a:solidFill>
              </a:rPr>
              <a:t>38</a:t>
            </a:r>
            <a:r>
              <a:rPr baseline="31999">
                <a:solidFill>
                  <a:schemeClr val="accent5"/>
                </a:solidFill>
              </a:rPr>
              <a:t>th</a:t>
            </a:r>
            <a:r>
              <a:rPr>
                <a:solidFill>
                  <a:schemeClr val="accent5"/>
                </a:solidFill>
              </a:rPr>
              <a:t> parallel (38º N latitude)</a:t>
            </a:r>
            <a:r>
              <a:t> becomes the dividing line in Korea</a:t>
            </a:r>
          </a:p>
          <a:p>
            <a:pPr marL="1197606" lvl="2" indent="-408936" defTabSz="315468">
              <a:lnSpc>
                <a:spcPts val="4400"/>
              </a:lnSpc>
              <a:spcBef>
                <a:spcPts val="0"/>
              </a:spcBef>
              <a:buSzPct val="100000"/>
              <a:buChar char="-"/>
              <a:defRPr sz="2575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The U.S.S.R. controls the area north of 38</a:t>
            </a:r>
            <a:r>
              <a:rPr baseline="31999"/>
              <a:t>th</a:t>
            </a:r>
            <a:r>
              <a:t> parallel and the United States will help guide the area south of the 38</a:t>
            </a:r>
            <a:r>
              <a:rPr baseline="31999"/>
              <a:t>th</a:t>
            </a:r>
            <a:r>
              <a:t> parallel </a:t>
            </a:r>
          </a:p>
          <a:p>
            <a:pPr marL="1197606" lvl="2" indent="-408936" defTabSz="315468">
              <a:lnSpc>
                <a:spcPts val="4400"/>
              </a:lnSpc>
              <a:spcBef>
                <a:spcPts val="0"/>
              </a:spcBef>
              <a:buSzPct val="100000"/>
              <a:buChar char="-"/>
              <a:defRPr sz="2575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Republic of Korea (South), Democratic People’s Republic of Korea (North) were founded</a:t>
            </a:r>
          </a:p>
          <a:p>
            <a:pPr marL="803271" lvl="1" indent="-408936" defTabSz="315468">
              <a:lnSpc>
                <a:spcPts val="4500"/>
              </a:lnSpc>
              <a:spcBef>
                <a:spcPts val="0"/>
              </a:spcBef>
              <a:buSzPct val="100000"/>
              <a:buChar char="-"/>
              <a:defRPr sz="2575"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chemeClr val="accent5"/>
                </a:solidFill>
              </a:rPr>
              <a:t>A demilitarized zone (known as the DMZ)</a:t>
            </a:r>
            <a:r>
              <a:t> is created along this dividing line in hopes of preventing future conflicts </a:t>
            </a:r>
          </a:p>
          <a:p>
            <a:pPr marL="803271" lvl="1" indent="-408936" defTabSz="315468">
              <a:lnSpc>
                <a:spcPts val="4500"/>
              </a:lnSpc>
              <a:spcBef>
                <a:spcPts val="0"/>
              </a:spcBef>
              <a:buSzPct val="100000"/>
              <a:buChar char="-"/>
              <a:defRPr sz="2575">
                <a:uFill>
                  <a:solidFill>
                    <a:srgbClr val="000000"/>
                  </a:solidFill>
                </a:uFill>
              </a:defRPr>
            </a:pPr>
            <a:r>
              <a:t>This was finalized in July 1953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he war was a stalemate: No winner…"/>
          <p:cNvSpPr txBox="1">
            <a:spLocks noGrp="1"/>
          </p:cNvSpPr>
          <p:nvPr>
            <p:ph type="body" idx="1"/>
          </p:nvPr>
        </p:nvSpPr>
        <p:spPr>
          <a:xfrm>
            <a:off x="1270000" y="351532"/>
            <a:ext cx="6080225" cy="8690868"/>
          </a:xfrm>
          <a:prstGeom prst="rect">
            <a:avLst/>
          </a:prstGeom>
        </p:spPr>
        <p:txBody>
          <a:bodyPr/>
          <a:lstStyle/>
          <a:p>
            <a:pPr marL="346709" indent="-346709" defTabSz="192023">
              <a:lnSpc>
                <a:spcPts val="3000"/>
              </a:lnSpc>
              <a:spcBef>
                <a:spcPts val="0"/>
              </a:spcBef>
              <a:buSzPct val="100000"/>
              <a:buChar char="-"/>
              <a:defRPr sz="2184"/>
            </a:pPr>
            <a:r>
              <a:t>The war was a stalemate: No winner</a:t>
            </a:r>
          </a:p>
          <a:p>
            <a:pPr marL="586739" lvl="1" indent="-346709" defTabSz="192023">
              <a:lnSpc>
                <a:spcPts val="3000"/>
              </a:lnSpc>
              <a:spcBef>
                <a:spcPts val="0"/>
              </a:spcBef>
              <a:buSzPct val="100000"/>
              <a:buChar char="-"/>
              <a:defRPr sz="2184">
                <a:solidFill>
                  <a:schemeClr val="accent6"/>
                </a:solidFill>
              </a:defRPr>
            </a:pPr>
            <a:r>
              <a:t>54,000 dead Americans, cost nearly 67 billion</a:t>
            </a:r>
          </a:p>
          <a:p>
            <a:pPr marL="586739" lvl="1" indent="-346709" defTabSz="192023">
              <a:lnSpc>
                <a:spcPts val="3000"/>
              </a:lnSpc>
              <a:spcBef>
                <a:spcPts val="0"/>
              </a:spcBef>
              <a:buSzPct val="100000"/>
              <a:buChar char="-"/>
              <a:defRPr sz="2184">
                <a:solidFill>
                  <a:schemeClr val="accent6"/>
                </a:solidFill>
              </a:defRPr>
            </a:pPr>
            <a:r>
              <a:t>North Korean invaders had been pushed back and communism had been contained without the use of atomic weapons</a:t>
            </a:r>
          </a:p>
          <a:p>
            <a:pPr marL="586739" lvl="1" indent="-346709" defTabSz="192023">
              <a:lnSpc>
                <a:spcPts val="3000"/>
              </a:lnSpc>
              <a:spcBef>
                <a:spcPts val="0"/>
              </a:spcBef>
              <a:buSzPct val="100000"/>
              <a:buChar char="-"/>
              <a:defRPr sz="2184">
                <a:solidFill>
                  <a:schemeClr val="accent6"/>
                </a:solidFill>
              </a:defRPr>
            </a:pPr>
            <a:r>
              <a:t>Korea was still 2 nations, not 1</a:t>
            </a:r>
          </a:p>
          <a:p>
            <a:pPr marL="586739" lvl="1" indent="-346709" defTabSz="192023">
              <a:lnSpc>
                <a:spcPts val="3000"/>
              </a:lnSpc>
              <a:spcBef>
                <a:spcPts val="0"/>
              </a:spcBef>
              <a:buSzPct val="100000"/>
              <a:buChar char="-"/>
              <a:defRPr sz="2184">
                <a:solidFill>
                  <a:schemeClr val="accent6"/>
                </a:solidFill>
              </a:defRPr>
            </a:pPr>
            <a:r>
              <a:t>Unsuccessful war that increased the fear of communist aggression and prompted a hunt for Americans who could be blamed for the communist gains</a:t>
            </a:r>
          </a:p>
          <a:p>
            <a:pPr marL="346709" indent="-346709" defTabSz="192023">
              <a:lnSpc>
                <a:spcPts val="3000"/>
              </a:lnSpc>
              <a:spcBef>
                <a:spcPts val="0"/>
              </a:spcBef>
              <a:buSzPct val="100000"/>
              <a:buChar char="-"/>
              <a:defRPr sz="2184"/>
            </a:pPr>
            <a:r>
              <a:t>1952-Election the country wants a new political party to lead us</a:t>
            </a:r>
          </a:p>
          <a:p>
            <a:pPr marL="586739" lvl="1" indent="-346709" defTabSz="192023">
              <a:lnSpc>
                <a:spcPts val="3000"/>
              </a:lnSpc>
              <a:spcBef>
                <a:spcPts val="0"/>
              </a:spcBef>
              <a:buSzPct val="100000"/>
              <a:buChar char="-"/>
              <a:defRPr sz="2184">
                <a:solidFill>
                  <a:schemeClr val="accent6"/>
                </a:solidFill>
              </a:defRPr>
            </a:pPr>
            <a:r>
              <a:t>Eisenhower: Republican party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4073" y="2931666"/>
            <a:ext cx="5595536" cy="46022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hina Becomes a Communist Coun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8055">
              <a:defRPr sz="7056"/>
            </a:pPr>
            <a:r>
              <a:rPr>
                <a:solidFill>
                  <a:schemeClr val="accent1"/>
                </a:solidFill>
              </a:rPr>
              <a:t>China Becomes a Communist Country</a:t>
            </a:r>
            <a:r>
              <a:t> </a:t>
            </a:r>
          </a:p>
        </p:txBody>
      </p:sp>
      <p:sp>
        <p:nvSpPr>
          <p:cNvPr id="178" name="The U.S. begins sending aid (3 billion) to the Chinese Nationalist government led by Chiang Kai-she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355" indent="-418355" defTabSz="306324">
              <a:spcBef>
                <a:spcPts val="0"/>
              </a:spcBef>
              <a:buSzPct val="100000"/>
              <a:buChar char="-"/>
              <a:defRPr sz="2635"/>
            </a:pPr>
            <a:r>
              <a:rPr dirty="0"/>
              <a:t>The U.S. begins sending aid (3 billion) to the Chinese Nationalist government led by Chiang Kai-shek</a:t>
            </a:r>
          </a:p>
          <a:p>
            <a:pPr marL="801260" lvl="1" indent="-418355" defTabSz="306324">
              <a:spcBef>
                <a:spcPts val="0"/>
              </a:spcBef>
              <a:buSzPct val="100000"/>
              <a:buChar char="-"/>
              <a:defRPr sz="2635">
                <a:solidFill>
                  <a:schemeClr val="accent1"/>
                </a:solidFill>
              </a:defRPr>
            </a:pPr>
            <a:r>
              <a:rPr dirty="0"/>
              <a:t>The U.S. government saw the government corrupt and inefficient</a:t>
            </a:r>
          </a:p>
          <a:p>
            <a:pPr marL="801260" lvl="1" indent="-418355" defTabSz="306324">
              <a:spcBef>
                <a:spcPts val="0"/>
              </a:spcBef>
              <a:buSzPct val="100000"/>
              <a:buChar char="-"/>
              <a:defRPr sz="2635">
                <a:solidFill>
                  <a:schemeClr val="accent1"/>
                </a:solidFill>
              </a:defRPr>
            </a:pPr>
            <a:r>
              <a:rPr dirty="0"/>
              <a:t>U.S citizens admired the nationalists for resisting Japan during the war</a:t>
            </a:r>
          </a:p>
          <a:p>
            <a:pPr marL="418355" indent="-418355" defTabSz="306324">
              <a:spcBef>
                <a:spcPts val="0"/>
              </a:spcBef>
              <a:buSzPct val="100000"/>
              <a:buChar char="-"/>
              <a:defRPr sz="2635"/>
            </a:pPr>
            <a:r>
              <a:rPr dirty="0"/>
              <a:t>Soon a new Communist party led by Mao Zedong began to gain support in China</a:t>
            </a:r>
          </a:p>
          <a:p>
            <a:pPr marL="801260" lvl="1" indent="-418355" defTabSz="306324">
              <a:spcBef>
                <a:spcPts val="0"/>
              </a:spcBef>
              <a:buSzPct val="100000"/>
              <a:buChar char="-"/>
              <a:defRPr sz="2635">
                <a:solidFill>
                  <a:schemeClr val="accent1"/>
                </a:solidFill>
              </a:defRPr>
            </a:pPr>
            <a:r>
              <a:rPr dirty="0"/>
              <a:t>Supported by peasants because the Communist were providing them with food and education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creen Shot 2019-03-14 at 5.51.39 PM.png" descr="Screen Shot 2019-03-14 at 5.51.39 PM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787132"/>
            <a:ext cx="13004800" cy="81793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newed Civil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Renewed Civil War</a:t>
            </a:r>
          </a:p>
        </p:txBody>
      </p:sp>
      <p:sp>
        <p:nvSpPr>
          <p:cNvPr id="183" name="Communist versus Nationalis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369" indent="-416369" defTabSz="379475">
              <a:lnSpc>
                <a:spcPts val="6100"/>
              </a:lnSpc>
              <a:spcBef>
                <a:spcPts val="0"/>
              </a:spcBef>
              <a:buSzPct val="100000"/>
              <a:buChar char="-"/>
              <a:defRPr sz="2622">
                <a:solidFill>
                  <a:schemeClr val="accent2"/>
                </a:solidFill>
              </a:defRPr>
            </a:pPr>
            <a:r>
              <a:t>Communist versus Nationalists</a:t>
            </a:r>
          </a:p>
          <a:p>
            <a:pPr marL="416369" indent="-416369" defTabSz="379475">
              <a:lnSpc>
                <a:spcPts val="6100"/>
              </a:lnSpc>
              <a:spcBef>
                <a:spcPts val="0"/>
              </a:spcBef>
              <a:buSzPct val="100000"/>
              <a:buChar char="-"/>
              <a:defRPr sz="2622">
                <a:solidFill>
                  <a:schemeClr val="accent2"/>
                </a:solidFill>
              </a:defRPr>
            </a:pPr>
            <a:r>
              <a:t>Between 1944 and 47 the U.S. continued to send military and monetary (2 billion) aid to Nationalists to oppose communism</a:t>
            </a:r>
          </a:p>
          <a:p>
            <a:pPr marL="890714" lvl="1" indent="-416369" defTabSz="379475">
              <a:lnSpc>
                <a:spcPts val="5100"/>
              </a:lnSpc>
              <a:spcBef>
                <a:spcPts val="0"/>
              </a:spcBef>
              <a:buSzPct val="100000"/>
              <a:buChar char="-"/>
              <a:defRPr sz="2622"/>
            </a:pPr>
            <a:r>
              <a:t>The U.S failed to negate decease even though they were playing peacemakers</a:t>
            </a:r>
          </a:p>
          <a:p>
            <a:pPr marL="890714" lvl="1" indent="-416369" defTabSz="379475">
              <a:lnSpc>
                <a:spcPts val="5100"/>
              </a:lnSpc>
              <a:spcBef>
                <a:spcPts val="0"/>
              </a:spcBef>
              <a:buSzPct val="100000"/>
              <a:buChar char="-"/>
              <a:defRPr sz="2622"/>
            </a:pPr>
            <a:r>
              <a:t>In 1949, Chinese Nationalists flee to island of Taiwan</a:t>
            </a:r>
          </a:p>
          <a:p>
            <a:pPr marL="890714" lvl="1" indent="-416369" defTabSz="379475">
              <a:lnSpc>
                <a:spcPts val="5100"/>
              </a:lnSpc>
              <a:spcBef>
                <a:spcPts val="0"/>
              </a:spcBef>
              <a:buSzPct val="100000"/>
              <a:buChar char="-"/>
              <a:defRPr sz="2622"/>
            </a:pPr>
            <a:r>
              <a:t>Communists establish People’s Republic of China in mainland</a:t>
            </a:r>
          </a:p>
          <a:p>
            <a:pPr marL="1365059" lvl="2" indent="-416369" defTabSz="379475">
              <a:lnSpc>
                <a:spcPts val="5100"/>
              </a:lnSpc>
              <a:spcBef>
                <a:spcPts val="0"/>
              </a:spcBef>
              <a:buSzPct val="100000"/>
              <a:buChar char="-"/>
              <a:defRPr sz="2622">
                <a:solidFill>
                  <a:schemeClr val="accent2"/>
                </a:solidFill>
              </a:defRPr>
            </a:pPr>
            <a:r>
              <a:t>With the support of the Red Army (U.S.S.R)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Due to their disagreement with Communist ideals the U.S. does not formally recognize the newly established Communist Chinese govern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11352" indent="-411352" defTabSz="374904">
              <a:lnSpc>
                <a:spcPts val="6000"/>
              </a:lnSpc>
              <a:spcBef>
                <a:spcPts val="0"/>
              </a:spcBef>
              <a:buSzPct val="100000"/>
              <a:buChar char="-"/>
              <a:defRPr sz="2591">
                <a:solidFill>
                  <a:schemeClr val="accent2"/>
                </a:solidFill>
              </a:defRPr>
            </a:pPr>
            <a:r>
              <a:t>Due to their disagreement with Communist ideals the U.S. does not formally recognize the newly established Communist Chinese government</a:t>
            </a:r>
          </a:p>
          <a:p>
            <a:pPr marL="879983" lvl="1" indent="-411352" defTabSz="374904">
              <a:lnSpc>
                <a:spcPts val="5000"/>
              </a:lnSpc>
              <a:spcBef>
                <a:spcPts val="0"/>
              </a:spcBef>
              <a:buSzPct val="100000"/>
              <a:buChar char="-"/>
              <a:defRPr sz="2591"/>
            </a:pPr>
            <a:r>
              <a:t>The United States public was stunned and out of fear many began blaming Truman for not opposing troops enough aid</a:t>
            </a:r>
          </a:p>
          <a:p>
            <a:pPr marL="1348613" lvl="2" indent="-411352" defTabSz="374904">
              <a:lnSpc>
                <a:spcPts val="5000"/>
              </a:lnSpc>
              <a:spcBef>
                <a:spcPts val="0"/>
              </a:spcBef>
              <a:buSzPct val="100000"/>
              <a:buChar char="-"/>
              <a:defRPr sz="2591"/>
            </a:pPr>
            <a:r>
              <a:t>State Departments blames the rise of communism in China on internal forces</a:t>
            </a:r>
          </a:p>
          <a:p>
            <a:pPr marL="1817242" lvl="3" indent="-411352" defTabSz="374904">
              <a:lnSpc>
                <a:spcPts val="5000"/>
              </a:lnSpc>
              <a:spcBef>
                <a:spcPts val="0"/>
              </a:spcBef>
              <a:buSzPct val="100000"/>
              <a:buChar char="-"/>
              <a:defRPr sz="2591"/>
            </a:pPr>
            <a:r>
              <a:t>Some believed that this was simply an excuse and that the government is filled with Communist</a:t>
            </a:r>
          </a:p>
          <a:p>
            <a:pPr marL="879983" lvl="1" indent="-411352" defTabSz="374904">
              <a:lnSpc>
                <a:spcPts val="5000"/>
              </a:lnSpc>
              <a:spcBef>
                <a:spcPts val="0"/>
              </a:spcBef>
              <a:buSzPct val="100000"/>
              <a:buChar char="-"/>
              <a:defRPr sz="2591">
                <a:solidFill>
                  <a:schemeClr val="accent2"/>
                </a:solidFill>
              </a:defRPr>
            </a:pPr>
            <a:r>
              <a:t>U.S. felt that their policy of containment failed</a:t>
            </a:r>
          </a:p>
          <a:p>
            <a:pPr marL="1348613" lvl="2" indent="-411352" defTabSz="374904">
              <a:lnSpc>
                <a:spcPts val="5000"/>
              </a:lnSpc>
              <a:spcBef>
                <a:spcPts val="0"/>
              </a:spcBef>
              <a:buSzPct val="100000"/>
              <a:buChar char="-"/>
              <a:defRPr sz="2591"/>
            </a:pPr>
            <a:r>
              <a:t>Lead to an increased fear of communism spreading abroad and throughout the country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he Korean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The Korean War</a:t>
            </a:r>
          </a:p>
        </p:txBody>
      </p:sp>
      <p:sp>
        <p:nvSpPr>
          <p:cNvPr id="188" name="Japan had annexed and ruled Korea from 1910-1945…"/>
          <p:cNvSpPr txBox="1">
            <a:spLocks noGrp="1"/>
          </p:cNvSpPr>
          <p:nvPr>
            <p:ph type="body" idx="1"/>
          </p:nvPr>
        </p:nvSpPr>
        <p:spPr>
          <a:xfrm>
            <a:off x="871587" y="2532688"/>
            <a:ext cx="11261626" cy="6212224"/>
          </a:xfrm>
          <a:prstGeom prst="rect">
            <a:avLst/>
          </a:prstGeom>
        </p:spPr>
        <p:txBody>
          <a:bodyPr/>
          <a:lstStyle/>
          <a:p>
            <a:pPr marL="439213" indent="-439213">
              <a:lnSpc>
                <a:spcPts val="6400"/>
              </a:lnSpc>
              <a:spcBef>
                <a:spcPts val="0"/>
              </a:spcBef>
              <a:buSzPct val="100000"/>
              <a:buChar char="-"/>
              <a:defRPr sz="3366" u="sng">
                <a:solidFill>
                  <a:schemeClr val="accent3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Japan had annexed and ruled Korea from 1910-1945</a:t>
            </a:r>
          </a:p>
          <a:p>
            <a:pPr marL="439213" indent="-439213">
              <a:lnSpc>
                <a:spcPts val="6400"/>
              </a:lnSpc>
              <a:spcBef>
                <a:spcPts val="0"/>
              </a:spcBef>
              <a:buSzPct val="100000"/>
              <a:buChar char="-"/>
              <a:defRPr sz="3366" u="sng">
                <a:solidFill>
                  <a:schemeClr val="accent3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Post WWII-Korea was Deeply Divided</a:t>
            </a:r>
            <a:r>
              <a:rPr>
                <a:uFill>
                  <a:solidFill>
                    <a:srgbClr val="000000"/>
                  </a:solidFill>
                </a:uFill>
              </a:rPr>
              <a:t>-</a:t>
            </a:r>
            <a:endParaRPr u="none">
              <a:uFill>
                <a:solidFill>
                  <a:srgbClr val="000000"/>
                </a:solidFill>
              </a:uFill>
            </a:endParaRPr>
          </a:p>
          <a:p>
            <a:pPr marL="1010713" lvl="1" indent="-439213">
              <a:lnSpc>
                <a:spcPts val="6100"/>
              </a:lnSpc>
              <a:spcBef>
                <a:spcPts val="0"/>
              </a:spcBef>
              <a:buSzPct val="100000"/>
              <a:buChar char="-"/>
              <a:defRPr sz="3366">
                <a:uFill>
                  <a:solidFill>
                    <a:srgbClr val="000000"/>
                  </a:solidFill>
                </a:uFill>
              </a:defRPr>
            </a:pPr>
            <a:r>
              <a:t>In the North, Communist forces controlled the region </a:t>
            </a:r>
            <a:r>
              <a:rPr>
                <a:solidFill>
                  <a:schemeClr val="accent3"/>
                </a:solidFill>
              </a:rPr>
              <a:t>(after Japan had surrendered to the Soviets at the end of WWII)</a:t>
            </a:r>
            <a:r>
              <a:t> while the U.S. supported the efforts of the south Koreans </a:t>
            </a:r>
          </a:p>
          <a:p>
            <a:pPr marL="1582213" lvl="2" indent="-439213">
              <a:lnSpc>
                <a:spcPts val="6100"/>
              </a:lnSpc>
              <a:spcBef>
                <a:spcPts val="0"/>
              </a:spcBef>
              <a:buSzPct val="100000"/>
              <a:buChar char="-"/>
              <a:defRPr sz="3366">
                <a:uFill>
                  <a:solidFill>
                    <a:srgbClr val="000000"/>
                  </a:solidFill>
                </a:uFill>
              </a:defRPr>
            </a:pPr>
            <a:r>
              <a:t>Similar to Germany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n 1950, North Korea attacked South Korea…"/>
          <p:cNvSpPr txBox="1">
            <a:spLocks noGrp="1"/>
          </p:cNvSpPr>
          <p:nvPr>
            <p:ph type="body" idx="1"/>
          </p:nvPr>
        </p:nvSpPr>
        <p:spPr>
          <a:xfrm>
            <a:off x="460010" y="175821"/>
            <a:ext cx="12084780" cy="9014087"/>
          </a:xfrm>
          <a:prstGeom prst="rect">
            <a:avLst/>
          </a:prstGeom>
        </p:spPr>
        <p:txBody>
          <a:bodyPr/>
          <a:lstStyle/>
          <a:p>
            <a:pPr marL="439213" indent="-439213">
              <a:lnSpc>
                <a:spcPts val="5400"/>
              </a:lnSpc>
              <a:spcBef>
                <a:spcPts val="0"/>
              </a:spcBef>
              <a:buSzPct val="100000"/>
              <a:buChar char="-"/>
              <a:defRPr sz="2766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In 1950, North Korea attacked South Korea</a:t>
            </a:r>
          </a:p>
          <a:p>
            <a:pPr marL="1010713" lvl="1" indent="-439213">
              <a:lnSpc>
                <a:spcPts val="5400"/>
              </a:lnSpc>
              <a:spcBef>
                <a:spcPts val="0"/>
              </a:spcBef>
              <a:buSzPct val="100000"/>
              <a:buChar char="-"/>
              <a:defRPr sz="2766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This was after America had withdrawn most of their troops, so the Soviet Union pushed North Korea to attack by preparing them with tanks, airplanes, and money</a:t>
            </a:r>
          </a:p>
          <a:p>
            <a:pPr marL="1010713" lvl="1" indent="-439213">
              <a:lnSpc>
                <a:spcPts val="5400"/>
              </a:lnSpc>
              <a:spcBef>
                <a:spcPts val="0"/>
              </a:spcBef>
              <a:buSzPct val="100000"/>
              <a:buChar char="-"/>
              <a:defRPr sz="2766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Following this attack South Korea asks for help from the United Nations and United States </a:t>
            </a:r>
          </a:p>
          <a:p>
            <a:pPr marL="1582213" lvl="2" indent="-439213">
              <a:lnSpc>
                <a:spcPts val="5400"/>
              </a:lnSpc>
              <a:spcBef>
                <a:spcPts val="0"/>
              </a:spcBef>
              <a:buSzPct val="100000"/>
              <a:buChar char="-"/>
              <a:defRPr sz="2766">
                <a:uFill>
                  <a:solidFill>
                    <a:srgbClr val="000000"/>
                  </a:solidFill>
                </a:uFill>
              </a:defRPr>
            </a:pPr>
            <a:r>
              <a:t>Sixteen other nations join in but the U.S. ultimately provides ninety percent of the troops (520,000 troops total)</a:t>
            </a:r>
          </a:p>
          <a:p>
            <a:pPr marL="1582213" lvl="2" indent="-439213">
              <a:lnSpc>
                <a:spcPts val="5400"/>
              </a:lnSpc>
              <a:spcBef>
                <a:spcPts val="0"/>
              </a:spcBef>
              <a:buSzPct val="100000"/>
              <a:buChar char="-"/>
              <a:defRPr sz="2766">
                <a:uFill>
                  <a:solidFill>
                    <a:srgbClr val="000000"/>
                  </a:solidFill>
                </a:uFill>
              </a:defRPr>
            </a:pPr>
            <a:r>
              <a:t>Under the leadership of Macarthur and the might of U.S. forces North Korea was finally pushed back into their own territory</a:t>
            </a:r>
          </a:p>
          <a:p>
            <a:pPr marL="2153713" lvl="3" indent="-439213">
              <a:lnSpc>
                <a:spcPts val="5400"/>
              </a:lnSpc>
              <a:spcBef>
                <a:spcPts val="0"/>
              </a:spcBef>
              <a:buSzPct val="100000"/>
              <a:buChar char="-"/>
              <a:defRPr sz="2766">
                <a:uFill>
                  <a:solidFill>
                    <a:srgbClr val="000000"/>
                  </a:solidFill>
                </a:uFill>
              </a:defRPr>
            </a:pPr>
            <a:r>
              <a:t>This saved his army from almost certain defeat</a:t>
            </a:r>
          </a:p>
          <a:p>
            <a:pPr marL="2153713" lvl="3" indent="-439213">
              <a:lnSpc>
                <a:spcPts val="5400"/>
              </a:lnSpc>
              <a:spcBef>
                <a:spcPts val="0"/>
              </a:spcBef>
              <a:buSzPct val="100000"/>
              <a:buChar char="-"/>
              <a:defRPr sz="2766">
                <a:uFill>
                  <a:solidFill>
                    <a:srgbClr val="000000"/>
                  </a:solidFill>
                </a:uFill>
              </a:defRPr>
            </a:pPr>
            <a:r>
              <a:t>Seemed as if Korea would be a single country again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en the Chinese aided the North Koreans, and pushed back to 38th parallel (38º N latitude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9998" indent="-389998" defTabSz="251460">
              <a:lnSpc>
                <a:spcPts val="3500"/>
              </a:lnSpc>
              <a:spcBef>
                <a:spcPts val="0"/>
              </a:spcBef>
              <a:buSzPct val="100000"/>
              <a:buChar char="-"/>
              <a:defRPr sz="2456"/>
            </a:pPr>
            <a:r>
              <a:t>Then the Chinese aided the North Koreans, and pushed back to </a:t>
            </a:r>
            <a:r>
              <a:rPr>
                <a:solidFill>
                  <a:schemeClr val="accent4"/>
                </a:solidFill>
              </a:rPr>
              <a:t>38</a:t>
            </a:r>
            <a:r>
              <a:rPr baseline="31999">
                <a:solidFill>
                  <a:schemeClr val="accent4"/>
                </a:solidFill>
              </a:rPr>
              <a:t>th</a:t>
            </a:r>
            <a:r>
              <a:rPr>
                <a:solidFill>
                  <a:schemeClr val="accent4"/>
                </a:solidFill>
              </a:rPr>
              <a:t> parallel (38º N latitude)</a:t>
            </a:r>
          </a:p>
          <a:p>
            <a:pPr marL="704323" lvl="1" indent="-389998" defTabSz="251460">
              <a:lnSpc>
                <a:spcPts val="3500"/>
              </a:lnSpc>
              <a:spcBef>
                <a:spcPts val="0"/>
              </a:spcBef>
              <a:buSzPct val="100000"/>
              <a:buChar char="-"/>
              <a:defRPr sz="2456"/>
            </a:pPr>
            <a:r>
              <a:rPr>
                <a:solidFill>
                  <a:schemeClr val="accent4"/>
                </a:solidFill>
              </a:rPr>
              <a:t>Chinese felt threatened by the American fleet near their coast</a:t>
            </a:r>
          </a:p>
          <a:p>
            <a:pPr marL="704323" lvl="1" indent="-389998" defTabSz="251460">
              <a:lnSpc>
                <a:spcPts val="3500"/>
              </a:lnSpc>
              <a:spcBef>
                <a:spcPts val="0"/>
              </a:spcBef>
              <a:buSzPct val="100000"/>
              <a:buChar char="-"/>
              <a:defRPr sz="2456"/>
            </a:pPr>
            <a:r>
              <a:rPr>
                <a:solidFill>
                  <a:schemeClr val="accent4"/>
                </a:solidFill>
              </a:rPr>
              <a:t>The Korean War had escalated into a war where the main opponents were Chinese Communist versus Americans </a:t>
            </a:r>
          </a:p>
          <a:p>
            <a:pPr marL="704323" lvl="1" indent="-389998" defTabSz="251460">
              <a:lnSpc>
                <a:spcPts val="3500"/>
              </a:lnSpc>
              <a:spcBef>
                <a:spcPts val="0"/>
              </a:spcBef>
              <a:buSzPct val="100000"/>
              <a:buChar char="-"/>
              <a:defRPr sz="2456">
                <a:solidFill>
                  <a:schemeClr val="accent4"/>
                </a:solidFill>
              </a:defRPr>
            </a:pPr>
            <a:r>
              <a:t>In 1951, MacArthur suggests attacking Chinan with nuclear weapons but Truman disagrees saying that attacking China would bring Russia into the conflict and potentially start WWIII</a:t>
            </a:r>
          </a:p>
          <a:p>
            <a:pPr marL="389998" indent="-389998" defTabSz="251460">
              <a:lnSpc>
                <a:spcPts val="3500"/>
              </a:lnSpc>
              <a:spcBef>
                <a:spcPts val="0"/>
              </a:spcBef>
              <a:buSzPct val="100000"/>
              <a:buChar char="-"/>
              <a:defRPr sz="2456"/>
            </a:pPr>
            <a:r>
              <a:t>MacArthur calls Truman </a:t>
            </a:r>
            <a:r>
              <a:rPr>
                <a:solidFill>
                  <a:schemeClr val="accent4"/>
                </a:solidFill>
              </a:rPr>
              <a:t>“weak” and tries to go behind his back, but </a:t>
            </a:r>
            <a:r>
              <a:t>gets removed from his post</a:t>
            </a:r>
          </a:p>
          <a:p>
            <a:pPr marL="704323" lvl="1" indent="-389998" defTabSz="251460">
              <a:lnSpc>
                <a:spcPts val="3500"/>
              </a:lnSpc>
              <a:spcBef>
                <a:spcPts val="0"/>
              </a:spcBef>
              <a:buSzPct val="100000"/>
              <a:buChar char="-"/>
              <a:defRPr sz="2456"/>
            </a:pPr>
            <a:r>
              <a:t>Wrote to newspapers, magazines and to Republican leaders </a:t>
            </a:r>
          </a:p>
          <a:p>
            <a:pPr marL="704323" lvl="1" indent="-389998" defTabSz="251460">
              <a:lnSpc>
                <a:spcPts val="3500"/>
              </a:lnSpc>
              <a:spcBef>
                <a:spcPts val="0"/>
              </a:spcBef>
              <a:buSzPct val="100000"/>
              <a:buChar char="-"/>
              <a:defRPr sz="2456"/>
            </a:pPr>
            <a:r>
              <a:t>U.S people were upset by the removal of MacArthur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163512" y="0"/>
            <a:ext cx="6677776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Chalkboard</vt:lpstr>
      <vt:lpstr>The Cold War Heats Up</vt:lpstr>
      <vt:lpstr>China Becomes a Communist Country </vt:lpstr>
      <vt:lpstr>PowerPoint Presentation</vt:lpstr>
      <vt:lpstr>Renewed Civil War</vt:lpstr>
      <vt:lpstr>PowerPoint Presentation</vt:lpstr>
      <vt:lpstr>The Korean War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Heats Up</dc:title>
  <dc:creator>Murray, Robert L</dc:creator>
  <cp:lastModifiedBy>Windows User</cp:lastModifiedBy>
  <cp:revision>1</cp:revision>
  <dcterms:modified xsi:type="dcterms:W3CDTF">2019-03-15T11:16:29Z</dcterms:modified>
</cp:coreProperties>
</file>