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0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11320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273168" y="5018682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269536" y="774699"/>
            <a:ext cx="4927601" cy="393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 rot="21600000">
            <a:off x="787399" y="774699"/>
            <a:ext cx="6159501" cy="820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518049"/>
            <a:ext cx="10464800" cy="7175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38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571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143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714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2286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857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3429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4000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45720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5143500" marR="0" indent="-571500" algn="l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4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ld Wa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Cold War</a:t>
            </a:r>
          </a:p>
        </p:txBody>
      </p:sp>
      <p:sp>
        <p:nvSpPr>
          <p:cNvPr id="120" name="Chapter 18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Chapter 18</a:t>
            </a:r>
          </a:p>
          <a:p>
            <a:r>
              <a:t>U.S. History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308658"/>
            <a:ext cx="13004800" cy="913628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e Cold War in Euro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Cold War in Europe</a:t>
            </a:r>
          </a:p>
        </p:txBody>
      </p:sp>
      <p:sp>
        <p:nvSpPr>
          <p:cNvPr id="157" name="•The Cold War was a state of geopolitical tension after World War II that lasted from 1945 until the collapse of communism in 1991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42900">
              <a:lnSpc>
                <a:spcPts val="7200"/>
              </a:lnSpc>
              <a:spcBef>
                <a:spcPts val="0"/>
              </a:spcBef>
              <a:buSzTx/>
              <a:buNone/>
              <a:defRPr sz="3399"/>
            </a:lvl1pPr>
            <a:lvl2pPr marL="968371" indent="-539746" defTabSz="342900">
              <a:lnSpc>
                <a:spcPts val="7200"/>
              </a:lnSpc>
              <a:spcBef>
                <a:spcPts val="0"/>
              </a:spcBef>
              <a:buSzPct val="100000"/>
              <a:buChar char="-"/>
              <a:defRPr sz="3399">
                <a:solidFill>
                  <a:schemeClr val="accent2"/>
                </a:solidFill>
              </a:defRPr>
            </a:lvl2pPr>
          </a:lstStyle>
          <a:p>
            <a:r>
              <a:t>•The Cold War was a state of geopolitical tension after World War II that lasted from 1945 until the collapse of communism in 1991.</a:t>
            </a:r>
          </a:p>
          <a:p>
            <a:pPr lvl="1"/>
            <a:r>
              <a:t>This ideological conflict was mainly between powers in the Russian controlled Eastern Bloc and powers in the U.S. influenced Western Bloc.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•Truman Doctrine-Believed in containment by giving money to countries in jeopardy of being taken over by Communis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356615">
              <a:lnSpc>
                <a:spcPts val="6100"/>
              </a:lnSpc>
              <a:spcBef>
                <a:spcPts val="0"/>
              </a:spcBef>
              <a:buSzTx/>
              <a:buNone/>
              <a:defRPr sz="2989" u="sng">
                <a:uFill>
                  <a:solidFill>
                    <a:srgbClr val="FF0000"/>
                  </a:solidFill>
                </a:uFill>
              </a:defRPr>
            </a:pPr>
            <a:r>
              <a:rPr u="none"/>
              <a:t>•</a:t>
            </a:r>
            <a:r>
              <a:rPr>
                <a:solidFill>
                  <a:schemeClr val="accent2"/>
                </a:solidFill>
              </a:rPr>
              <a:t>Truman Doctrine</a:t>
            </a:r>
            <a:r>
              <a:rPr u="none">
                <a:solidFill>
                  <a:schemeClr val="accent2"/>
                </a:solidFill>
              </a:rPr>
              <a:t>-</a:t>
            </a:r>
            <a:r>
              <a:t>Believed in containment by giving money to countries in jeopardy of being taken over by Communism</a:t>
            </a:r>
          </a:p>
          <a:p>
            <a:pPr marL="920428" lvl="1" indent="-474658" defTabSz="356615">
              <a:lnSpc>
                <a:spcPts val="6100"/>
              </a:lnSpc>
              <a:spcBef>
                <a:spcPts val="0"/>
              </a:spcBef>
              <a:buSzPct val="100000"/>
              <a:buChar char="-"/>
              <a:defRPr sz="2989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U.S. replaces British aid to Greece and Turkey in order to reduce communist threat</a:t>
            </a:r>
          </a:p>
          <a:p>
            <a:pPr marL="713231" indent="0" defTabSz="356615">
              <a:lnSpc>
                <a:spcPts val="4600"/>
              </a:lnSpc>
              <a:spcBef>
                <a:spcPts val="0"/>
              </a:spcBef>
              <a:buSzTx/>
              <a:buNone/>
              <a:defRPr sz="2989">
                <a:uFill>
                  <a:solidFill>
                    <a:srgbClr val="FF0000"/>
                  </a:solidFill>
                </a:uFill>
              </a:defRPr>
            </a:pPr>
            <a:endParaRPr/>
          </a:p>
          <a:p>
            <a:pPr marL="0" indent="0" defTabSz="356615">
              <a:lnSpc>
                <a:spcPts val="6100"/>
              </a:lnSpc>
              <a:spcBef>
                <a:spcPts val="0"/>
              </a:spcBef>
              <a:buSzTx/>
              <a:buNone/>
              <a:defRPr sz="2989" u="sng">
                <a:uFill>
                  <a:solidFill>
                    <a:srgbClr val="002060"/>
                  </a:solidFill>
                </a:uFill>
              </a:defRPr>
            </a:pPr>
            <a:r>
              <a:rPr u="none">
                <a:uFill>
                  <a:solidFill>
                    <a:srgbClr val="FF0000"/>
                  </a:solidFill>
                </a:uFill>
              </a:rPr>
              <a:t>•</a:t>
            </a:r>
            <a:r>
              <a:rPr>
                <a:solidFill>
                  <a:schemeClr val="accent2"/>
                </a:solidFill>
              </a:rPr>
              <a:t>The Marshall Plan</a:t>
            </a:r>
            <a:r>
              <a:rPr u="none"/>
              <a:t>-</a:t>
            </a:r>
            <a:r>
              <a:t>In 1947, Secretary of State George Marshall proposes giving aid to any nation in need who is fighting off the advance of communism </a:t>
            </a:r>
          </a:p>
          <a:p>
            <a:pPr marL="1366198" lvl="2" indent="-474658" defTabSz="356615">
              <a:lnSpc>
                <a:spcPts val="6100"/>
              </a:lnSpc>
              <a:spcBef>
                <a:spcPts val="0"/>
              </a:spcBef>
              <a:buSzPct val="100000"/>
              <a:buChar char="-"/>
              <a:defRPr sz="2989">
                <a:solidFill>
                  <a:schemeClr val="accent2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Under this plan sixteen nations receive over thirteen billion dollars in aid 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erman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t>Germany</a:t>
            </a:r>
          </a:p>
        </p:txBody>
      </p:sp>
      <p:sp>
        <p:nvSpPr>
          <p:cNvPr id="162" name="•Following the Potsdam Conference Germany is divided into four zon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283463">
              <a:lnSpc>
                <a:spcPts val="5200"/>
              </a:lnSpc>
              <a:spcBef>
                <a:spcPts val="0"/>
              </a:spcBef>
              <a:buSzTx/>
              <a:buNone/>
              <a:defRPr sz="2480"/>
            </a:pPr>
            <a:r>
              <a:t>•Following the Potsdam Conference Germany is divided into four zones</a:t>
            </a:r>
          </a:p>
          <a:p>
            <a:pPr marL="748030" lvl="1" indent="-393700" defTabSz="283463">
              <a:lnSpc>
                <a:spcPts val="5200"/>
              </a:lnSpc>
              <a:spcBef>
                <a:spcPts val="0"/>
              </a:spcBef>
              <a:buSzPct val="100000"/>
              <a:buChar char="-"/>
              <a:defRPr sz="2480">
                <a:solidFill>
                  <a:schemeClr val="accent4"/>
                </a:solidFill>
              </a:defRPr>
            </a:pPr>
            <a:r>
              <a:t>A British, French, Russian and United States led  zone</a:t>
            </a:r>
          </a:p>
          <a:p>
            <a:pPr marL="1102360" lvl="2" indent="-393700" defTabSz="283463">
              <a:lnSpc>
                <a:spcPts val="5200"/>
              </a:lnSpc>
              <a:spcBef>
                <a:spcPts val="0"/>
              </a:spcBef>
              <a:buSzPct val="100000"/>
              <a:buChar char="-"/>
              <a:defRPr sz="2480"/>
            </a:pPr>
            <a:r>
              <a:t>However, Great Britain and France were still recovering from war so control ultimately fell to the U.S. and Russia </a:t>
            </a:r>
          </a:p>
          <a:p>
            <a:pPr marL="748030" lvl="1" indent="-393700" defTabSz="283463">
              <a:lnSpc>
                <a:spcPts val="5200"/>
              </a:lnSpc>
              <a:spcBef>
                <a:spcPts val="0"/>
              </a:spcBef>
              <a:buSzPct val="100000"/>
              <a:buChar char="-"/>
              <a:defRPr sz="2480">
                <a:solidFill>
                  <a:schemeClr val="accent4"/>
                </a:solidFill>
              </a:defRPr>
            </a:pPr>
            <a:r>
              <a:t>Later it was split into an eastern and western block </a:t>
            </a:r>
          </a:p>
          <a:p>
            <a:pPr marL="1102360" lvl="2" indent="-393700" defTabSz="283463">
              <a:lnSpc>
                <a:spcPts val="5200"/>
              </a:lnSpc>
              <a:spcBef>
                <a:spcPts val="0"/>
              </a:spcBef>
              <a:buSzPct val="100000"/>
              <a:buChar char="-"/>
              <a:defRPr sz="2480"/>
            </a:pPr>
            <a:r>
              <a:t>Berlin was shared but technically in Soviet territory. So it was divided and the Soviets agreed to keep road open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•Berlin Airlift-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47472">
              <a:lnSpc>
                <a:spcPts val="9000"/>
              </a:lnSpc>
              <a:spcBef>
                <a:spcPts val="0"/>
              </a:spcBef>
              <a:buSzTx/>
              <a:buNone/>
              <a:defRPr sz="4889" u="sng">
                <a:solidFill>
                  <a:schemeClr val="accent4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rPr u="none"/>
              <a:t>•</a:t>
            </a:r>
            <a:r>
              <a:t>Berlin Airlift</a:t>
            </a:r>
            <a:r>
              <a:rPr u="none"/>
              <a:t>-</a:t>
            </a:r>
          </a:p>
          <a:p>
            <a:pPr marL="1210517" lvl="1" indent="-776177" defTabSz="347472">
              <a:lnSpc>
                <a:spcPts val="9000"/>
              </a:lnSpc>
              <a:spcBef>
                <a:spcPts val="0"/>
              </a:spcBef>
              <a:buBlip>
                <a:blip r:embed="rId2"/>
              </a:buBlip>
              <a:defRPr sz="4889">
                <a:uFill>
                  <a:solidFill>
                    <a:srgbClr val="002060"/>
                  </a:solidFill>
                </a:uFill>
              </a:defRPr>
            </a:pPr>
            <a:r>
              <a:t>The United States and Great Britain conducted 227,000 flights over a period of 327 Days</a:t>
            </a:r>
          </a:p>
          <a:p>
            <a:pPr marL="1210517" lvl="1" indent="-776177" defTabSz="347472">
              <a:lnSpc>
                <a:spcPts val="9000"/>
              </a:lnSpc>
              <a:spcBef>
                <a:spcPts val="0"/>
              </a:spcBef>
              <a:buBlip>
                <a:blip r:embed="rId2"/>
              </a:buBlip>
              <a:defRPr sz="4889">
                <a:uFill>
                  <a:solidFill>
                    <a:srgbClr val="002060"/>
                  </a:solidFill>
                </a:uFill>
              </a:defRPr>
            </a:pPr>
            <a:r>
              <a:t>During the Berlin Airlift nearly 2.3 million tons of supplies were dropped into the city of Berlin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North Atlantic Treaty Organiz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2627">
              <a:defRPr sz="7128">
                <a:solidFill>
                  <a:schemeClr val="accent4"/>
                </a:solidFill>
              </a:defRPr>
            </a:lvl1pPr>
          </a:lstStyle>
          <a:p>
            <a:r>
              <a:t>North Atlantic Treaty Organization</a:t>
            </a:r>
          </a:p>
        </p:txBody>
      </p:sp>
      <p:sp>
        <p:nvSpPr>
          <p:cNvPr id="167" name="After seeing what happened in Germany people got nervou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0700" indent="-520700" defTabSz="365760">
              <a:lnSpc>
                <a:spcPts val="4800"/>
              </a:lnSpc>
              <a:spcBef>
                <a:spcPts val="0"/>
              </a:spcBef>
              <a:buSzPct val="100000"/>
              <a:buChar char="-"/>
              <a:defRPr sz="3280"/>
            </a:pPr>
            <a:r>
              <a:t>After seeing what happened in Germany people got nervous</a:t>
            </a:r>
          </a:p>
          <a:p>
            <a:pPr marL="520700" indent="-520700" defTabSz="365760">
              <a:lnSpc>
                <a:spcPts val="4800"/>
              </a:lnSpc>
              <a:spcBef>
                <a:spcPts val="0"/>
              </a:spcBef>
              <a:buSzPct val="100000"/>
              <a:buChar char="-"/>
              <a:defRPr sz="3280"/>
            </a:pPr>
            <a:r>
              <a:t>So twelve countries </a:t>
            </a:r>
            <a:r>
              <a:rPr>
                <a:solidFill>
                  <a:schemeClr val="accent4"/>
                </a:solidFill>
              </a:rPr>
              <a:t>(Belgium, the Netherlands, Luxembourg, France, and the United Kingdom, United States, Canada, Portugal, Italy, Norway, Denmark and Iceland)</a:t>
            </a:r>
            <a:r>
              <a:t> came together to form NATO for protection</a:t>
            </a:r>
          </a:p>
          <a:p>
            <a:pPr marL="520700" indent="-520700" defTabSz="365760">
              <a:lnSpc>
                <a:spcPts val="4800"/>
              </a:lnSpc>
              <a:spcBef>
                <a:spcPts val="0"/>
              </a:spcBef>
              <a:buSzPct val="100000"/>
              <a:buChar char="-"/>
              <a:defRPr sz="3280"/>
            </a:pPr>
            <a:r>
              <a:t>Own military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ormer Allies Clas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Former Allies Clash</a:t>
            </a:r>
          </a:p>
        </p:txBody>
      </p:sp>
      <p:sp>
        <p:nvSpPr>
          <p:cNvPr id="129" name="•The U.S. and U.S.S.R. have different plans for their vision of Europe…"/>
          <p:cNvSpPr txBox="1">
            <a:spLocks noGrp="1"/>
          </p:cNvSpPr>
          <p:nvPr>
            <p:ph type="body" idx="1"/>
          </p:nvPr>
        </p:nvSpPr>
        <p:spPr>
          <a:xfrm>
            <a:off x="1447800" y="2946400"/>
            <a:ext cx="10464800" cy="57404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indent="0" defTabSz="420623">
              <a:lnSpc>
                <a:spcPts val="6900"/>
              </a:lnSpc>
              <a:spcBef>
                <a:spcPts val="0"/>
              </a:spcBef>
              <a:buSzTx/>
              <a:buNone/>
              <a:defRPr sz="2944">
                <a:solidFill>
                  <a:schemeClr val="accent1"/>
                </a:solidFill>
              </a:defRPr>
            </a:pPr>
            <a:r>
              <a:t>•The U.S. and U.S.S.R. have different plans for their vision of Europe</a:t>
            </a:r>
          </a:p>
          <a:p>
            <a:pPr marL="0" indent="0" defTabSz="420623">
              <a:lnSpc>
                <a:spcPts val="6900"/>
              </a:lnSpc>
              <a:spcBef>
                <a:spcPts val="0"/>
              </a:spcBef>
              <a:buSzTx/>
              <a:buNone/>
              <a:defRPr sz="2944"/>
            </a:pPr>
            <a:endParaRPr sz="1104"/>
          </a:p>
          <a:p>
            <a:pPr marL="0" indent="0" defTabSz="420623">
              <a:lnSpc>
                <a:spcPts val="6200"/>
              </a:lnSpc>
              <a:spcBef>
                <a:spcPts val="0"/>
              </a:spcBef>
              <a:buSzTx/>
              <a:buNone/>
              <a:defRPr sz="2698" u="sng">
                <a:uFill>
                  <a:solidFill>
                    <a:srgbClr val="FF0000"/>
                  </a:solidFill>
                </a:uFill>
              </a:defRPr>
            </a:pPr>
            <a:r>
              <a:rPr u="none"/>
              <a:t>•</a:t>
            </a:r>
            <a:r>
              <a:rPr>
                <a:solidFill>
                  <a:schemeClr val="accent1"/>
                </a:solidFill>
              </a:rPr>
              <a:t>Russia</a:t>
            </a:r>
            <a:r>
              <a:rPr u="none"/>
              <a:t>-</a:t>
            </a:r>
            <a:r>
              <a:t>Believed in communism where the government had total control over property and economy</a:t>
            </a:r>
            <a:endParaRPr sz="1104"/>
          </a:p>
          <a:p>
            <a:pPr marL="954188" lvl="1" indent="-428408" defTabSz="420623">
              <a:lnSpc>
                <a:spcPts val="6200"/>
              </a:lnSpc>
              <a:spcBef>
                <a:spcPts val="0"/>
              </a:spcBef>
              <a:buBlip>
                <a:blip r:embed="rId2"/>
              </a:buBlip>
              <a:defRPr sz="2698" u="sng">
                <a:solidFill>
                  <a:schemeClr val="accent1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No political parties, no real voting rights</a:t>
            </a:r>
          </a:p>
          <a:p>
            <a:pPr marL="0" indent="0" defTabSz="420623">
              <a:lnSpc>
                <a:spcPts val="6200"/>
              </a:lnSpc>
              <a:spcBef>
                <a:spcPts val="0"/>
              </a:spcBef>
              <a:buSzTx/>
              <a:buNone/>
              <a:defRPr sz="2698">
                <a:uFill>
                  <a:solidFill>
                    <a:srgbClr val="FF0000"/>
                  </a:solidFill>
                </a:uFill>
              </a:defRPr>
            </a:pPr>
            <a:endParaRPr sz="1104"/>
          </a:p>
          <a:p>
            <a:pPr marL="0" indent="0" defTabSz="420623">
              <a:lnSpc>
                <a:spcPts val="6200"/>
              </a:lnSpc>
              <a:spcBef>
                <a:spcPts val="0"/>
              </a:spcBef>
              <a:buSzTx/>
              <a:buNone/>
              <a:defRPr sz="2698" u="sng">
                <a:uFill>
                  <a:solidFill>
                    <a:srgbClr val="002060"/>
                  </a:solidFill>
                </a:uFill>
              </a:defRPr>
            </a:pPr>
            <a:r>
              <a:rPr u="none">
                <a:uFill>
                  <a:solidFill>
                    <a:srgbClr val="FF0000"/>
                  </a:solidFill>
                </a:uFill>
              </a:rPr>
              <a:t>•</a:t>
            </a:r>
            <a:r>
              <a:rPr>
                <a:solidFill>
                  <a:schemeClr val="accent1"/>
                </a:solidFill>
              </a:rPr>
              <a:t>America</a:t>
            </a:r>
            <a:r>
              <a:rPr u="none"/>
              <a:t>-</a:t>
            </a:r>
            <a:r>
              <a:t>Believed in capitalism. A system where  private citizens controlled the economy, property and held free voting right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•The events of the war made both the United States and Russia suspicious one anoth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379475">
              <a:lnSpc>
                <a:spcPts val="5900"/>
              </a:lnSpc>
              <a:spcBef>
                <a:spcPts val="0"/>
              </a:spcBef>
              <a:buSzTx/>
              <a:buNone/>
              <a:defRPr sz="2794"/>
            </a:pPr>
            <a:r>
              <a:t>•The events of the war made both the United States and Russia suspicious one another</a:t>
            </a:r>
          </a:p>
          <a:p>
            <a:pPr marL="0" indent="0" defTabSz="379475">
              <a:lnSpc>
                <a:spcPts val="5900"/>
              </a:lnSpc>
              <a:spcBef>
                <a:spcPts val="0"/>
              </a:spcBef>
              <a:buSzTx/>
              <a:buNone/>
              <a:defRPr sz="2794"/>
            </a:pPr>
            <a:endParaRPr/>
          </a:p>
          <a:p>
            <a:pPr marL="0" indent="0" defTabSz="379475">
              <a:lnSpc>
                <a:spcPts val="5900"/>
              </a:lnSpc>
              <a:spcBef>
                <a:spcPts val="0"/>
              </a:spcBef>
              <a:buSzTx/>
              <a:buNone/>
              <a:defRPr sz="2794"/>
            </a:pPr>
            <a:r>
              <a:rPr>
                <a:solidFill>
                  <a:schemeClr val="accent1"/>
                </a:solidFill>
              </a:rPr>
              <a:t>•Harry S. Truman succeeds FDR as President</a:t>
            </a:r>
          </a:p>
          <a:p>
            <a:pPr marL="917949" lvl="1" indent="-443604" defTabSz="379475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94"/>
            </a:pPr>
            <a:r>
              <a:t>As vice-president, Truman was not included in policy decisions and was not even aware the atomic bomb existed until he became President</a:t>
            </a:r>
          </a:p>
          <a:p>
            <a:pPr marL="0" indent="0" defTabSz="379475">
              <a:lnSpc>
                <a:spcPts val="5900"/>
              </a:lnSpc>
              <a:spcBef>
                <a:spcPts val="0"/>
              </a:spcBef>
              <a:buSzTx/>
              <a:buNone/>
              <a:defRPr sz="2794"/>
            </a:pPr>
            <a:endParaRPr/>
          </a:p>
          <a:p>
            <a:pPr marL="0" indent="0" defTabSz="379475">
              <a:lnSpc>
                <a:spcPts val="5900"/>
              </a:lnSpc>
              <a:spcBef>
                <a:spcPts val="0"/>
              </a:spcBef>
              <a:buSzTx/>
              <a:buNone/>
              <a:defRPr sz="2794"/>
            </a:pPr>
            <a:r>
              <a:rPr>
                <a:solidFill>
                  <a:schemeClr val="accent1"/>
                </a:solidFill>
              </a:rPr>
              <a:t>•Joseph Stalin continued to lead Russia</a:t>
            </a:r>
            <a:r>
              <a:t> </a:t>
            </a:r>
          </a:p>
          <a:p>
            <a:pPr marL="917949" lvl="1" indent="-443604" defTabSz="379475">
              <a:lnSpc>
                <a:spcPts val="5900"/>
              </a:lnSpc>
              <a:spcBef>
                <a:spcPts val="0"/>
              </a:spcBef>
              <a:buSzPct val="100000"/>
              <a:buChar char="-"/>
              <a:defRPr sz="2794"/>
            </a:pPr>
            <a:r>
              <a:t>However, he resented that U.S. delayed attacking Germany and hid atom bomb from him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72101" y="3562800"/>
            <a:ext cx="5537598" cy="5462589"/>
          </a:xfrm>
          <a:prstGeom prst="rect">
            <a:avLst/>
          </a:prstGeom>
        </p:spPr>
      </p:pic>
      <p:pic>
        <p:nvPicPr>
          <p:cNvPr id="134" name="Image" descr="Image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1190625" y="603249"/>
            <a:ext cx="5365751" cy="53895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 United N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The United Nations</a:t>
            </a:r>
          </a:p>
        </p:txBody>
      </p:sp>
      <p:sp>
        <p:nvSpPr>
          <p:cNvPr id="137" name="•In June of 1945 fifty nations came together to establish the United Nations established as new peacekeeping body…"/>
          <p:cNvSpPr txBox="1">
            <a:spLocks noGrp="1"/>
          </p:cNvSpPr>
          <p:nvPr>
            <p:ph type="body" idx="1"/>
          </p:nvPr>
        </p:nvSpPr>
        <p:spPr>
          <a:xfrm>
            <a:off x="1270000" y="2263278"/>
            <a:ext cx="10464800" cy="701318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370331">
              <a:lnSpc>
                <a:spcPts val="7200"/>
              </a:lnSpc>
              <a:spcBef>
                <a:spcPts val="0"/>
              </a:spcBef>
              <a:buSzTx/>
              <a:buNone/>
              <a:defRPr sz="3564">
                <a:uFill>
                  <a:solidFill>
                    <a:srgbClr val="FF0000"/>
                  </a:solidFill>
                </a:uFill>
              </a:defRPr>
            </a:pPr>
            <a:r>
              <a:t>•In June of 1945 fifty nations came together to establish the United Nations established as new peacekeeping body</a:t>
            </a:r>
          </a:p>
          <a:p>
            <a:pPr marL="0" indent="0" defTabSz="370331">
              <a:lnSpc>
                <a:spcPts val="7200"/>
              </a:lnSpc>
              <a:spcBef>
                <a:spcPts val="0"/>
              </a:spcBef>
              <a:buSzTx/>
              <a:buNone/>
              <a:defRPr sz="3564">
                <a:uFill>
                  <a:solidFill>
                    <a:srgbClr val="FF0000"/>
                  </a:solidFill>
                </a:uFill>
              </a:defRPr>
            </a:pPr>
            <a:endParaRPr/>
          </a:p>
          <a:p>
            <a:pPr marL="0" indent="0" defTabSz="370331">
              <a:lnSpc>
                <a:spcPts val="7200"/>
              </a:lnSpc>
              <a:spcBef>
                <a:spcPts val="0"/>
              </a:spcBef>
              <a:buSzTx/>
              <a:buNone/>
              <a:defRPr sz="3564">
                <a:solidFill>
                  <a:schemeClr val="accent2"/>
                </a:solidFill>
                <a:uFill>
                  <a:solidFill>
                    <a:srgbClr val="FF0000"/>
                  </a:solidFill>
                </a:uFill>
              </a:defRPr>
            </a:pPr>
            <a:r>
              <a:t>•UN becomes the arena where U.S. and U.S.S.R. would attempt to spread their influence</a:t>
            </a:r>
          </a:p>
          <a:p>
            <a:pPr marL="0" indent="0" defTabSz="370331">
              <a:lnSpc>
                <a:spcPts val="7200"/>
              </a:lnSpc>
              <a:spcBef>
                <a:spcPts val="0"/>
              </a:spcBef>
              <a:buSzTx/>
              <a:buNone/>
              <a:defRPr sz="3564">
                <a:uFill>
                  <a:solidFill>
                    <a:srgbClr val="FF0000"/>
                  </a:solidFill>
                </a:uFill>
              </a:defRPr>
            </a:pPr>
            <a:endParaRPr/>
          </a:p>
          <a:p>
            <a:pPr marL="0" indent="0" defTabSz="370331">
              <a:lnSpc>
                <a:spcPts val="6700"/>
              </a:lnSpc>
              <a:spcBef>
                <a:spcPts val="0"/>
              </a:spcBef>
              <a:buSzTx/>
              <a:buNone/>
              <a:defRPr sz="3564">
                <a:uFill>
                  <a:solidFill>
                    <a:srgbClr val="FF0000"/>
                  </a:solidFill>
                </a:uFill>
              </a:defRPr>
            </a:pPr>
            <a:r>
              <a:t>•Many hoped a lasting peace could be achieved 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4167981"/>
            <a:ext cx="4835922" cy="3652838"/>
          </a:xfrm>
          <a:prstGeom prst="rect">
            <a:avLst/>
          </a:prstGeom>
        </p:spPr>
      </p:pic>
      <p:sp>
        <p:nvSpPr>
          <p:cNvPr id="140" name="Truman Becomes President (Again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t>Truman Becomes President (Again)</a:t>
            </a:r>
          </a:p>
        </p:txBody>
      </p:sp>
      <p:sp>
        <p:nvSpPr>
          <p:cNvPr id="141" name="•Truman’s Role: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79475">
              <a:spcBef>
                <a:spcPts val="0"/>
              </a:spcBef>
              <a:buSzTx/>
              <a:buNone/>
              <a:defRPr sz="3652" u="sng">
                <a:uFill>
                  <a:solidFill>
                    <a:srgbClr val="002060"/>
                  </a:solidFill>
                </a:uFill>
              </a:defRPr>
            </a:pPr>
            <a:r>
              <a:rPr u="none"/>
              <a:t>•</a:t>
            </a:r>
            <a:r>
              <a:t>Truman’s Role</a:t>
            </a:r>
            <a:r>
              <a:rPr u="none"/>
              <a:t>:</a:t>
            </a:r>
          </a:p>
          <a:p>
            <a:pPr marL="0" indent="0" defTabSz="379475">
              <a:spcBef>
                <a:spcPts val="0"/>
              </a:spcBef>
              <a:buSzTx/>
              <a:buNone/>
              <a:defRPr sz="3652" u="sng">
                <a:uFill>
                  <a:solidFill>
                    <a:srgbClr val="002060"/>
                  </a:solidFill>
                </a:uFill>
              </a:defRPr>
            </a:pPr>
            <a:endParaRPr sz="996" u="none"/>
          </a:p>
          <a:p>
            <a:pPr marL="0" indent="0" defTabSz="379475">
              <a:spcBef>
                <a:spcPts val="0"/>
              </a:spcBef>
              <a:buSzTx/>
              <a:buNone/>
              <a:defRPr sz="3652">
                <a:solidFill>
                  <a:schemeClr val="accent6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–Had been kept out of main decisions during war</a:t>
            </a:r>
          </a:p>
          <a:p>
            <a:pPr marL="0" indent="0" defTabSz="379475">
              <a:spcBef>
                <a:spcPts val="0"/>
              </a:spcBef>
              <a:buSzTx/>
              <a:buNone/>
              <a:defRPr sz="3652">
                <a:solidFill>
                  <a:schemeClr val="accent6"/>
                </a:solidFill>
                <a:uFill>
                  <a:solidFill>
                    <a:srgbClr val="002060"/>
                  </a:solidFill>
                </a:uFill>
              </a:defRPr>
            </a:pPr>
            <a:endParaRPr sz="996"/>
          </a:p>
          <a:p>
            <a:pPr marL="0" indent="0" defTabSz="379475">
              <a:spcBef>
                <a:spcPts val="0"/>
              </a:spcBef>
              <a:buSzTx/>
              <a:buNone/>
              <a:defRPr sz="3652">
                <a:solidFill>
                  <a:schemeClr val="accent6"/>
                </a:solidFill>
                <a:uFill>
                  <a:solidFill>
                    <a:srgbClr val="002060"/>
                  </a:solidFill>
                </a:uFill>
              </a:defRPr>
            </a:pPr>
            <a:r>
              <a:t>–Forced to jump in without background knowledge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otsdam Conf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Potsdam Conference</a:t>
            </a:r>
          </a:p>
        </p:txBody>
      </p:sp>
      <p:sp>
        <p:nvSpPr>
          <p:cNvPr id="144" name="•In July 1945 a conference led by Harry Truman of the U.S., Clement Atlee of Great Britain and Joseph Stalin of the Soviet Union met to lay the foundations for a post war worl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defTabSz="425195">
              <a:lnSpc>
                <a:spcPts val="5800"/>
              </a:lnSpc>
              <a:spcBef>
                <a:spcPts val="0"/>
              </a:spcBef>
              <a:buSzTx/>
              <a:buNone/>
              <a:defRPr sz="2480">
                <a:solidFill>
                  <a:srgbClr val="564B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•</a:t>
            </a:r>
            <a:r>
              <a:t>I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rPr>
              <a:t>n July 1945 a conference led by Harry Truman of the U.S., Clement Atlee of Great Britain and Joseph Stalin of the Soviet Union met to lay the foundations for a post war world </a:t>
            </a:r>
          </a:p>
          <a:p>
            <a:pPr marL="0" indent="0" defTabSz="425195">
              <a:lnSpc>
                <a:spcPts val="5800"/>
              </a:lnSpc>
              <a:spcBef>
                <a:spcPts val="0"/>
              </a:spcBef>
              <a:buSzTx/>
              <a:buNone/>
              <a:defRPr sz="2480">
                <a:solidFill>
                  <a:srgbClr val="564B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16">
              <a:solidFill>
                <a:srgbClr val="FFFFFF"/>
              </a:solidFill>
              <a:latin typeface="+mn-lt"/>
              <a:ea typeface="+mn-ea"/>
              <a:cs typeface="+mn-cs"/>
              <a:sym typeface="Chalkduster"/>
            </a:endParaRPr>
          </a:p>
          <a:p>
            <a:pPr marL="0" indent="0" defTabSz="425195">
              <a:lnSpc>
                <a:spcPts val="5800"/>
              </a:lnSpc>
              <a:spcBef>
                <a:spcPts val="0"/>
              </a:spcBef>
              <a:buSzTx/>
              <a:buNone/>
              <a:defRPr sz="2480"/>
            </a:pPr>
            <a:r>
              <a:t>•</a:t>
            </a:r>
            <a:r>
              <a:rPr>
                <a:solidFill>
                  <a:schemeClr val="accent5"/>
                </a:solidFill>
              </a:rPr>
              <a:t>Stalin had gone back on promises for free elections</a:t>
            </a:r>
            <a:endParaRPr sz="1116"/>
          </a:p>
          <a:p>
            <a:pPr marL="925199" lvl="1" indent="-393704" defTabSz="425195">
              <a:lnSpc>
                <a:spcPts val="5800"/>
              </a:lnSpc>
              <a:spcBef>
                <a:spcPts val="0"/>
              </a:spcBef>
              <a:buSzPct val="100000"/>
              <a:buChar char="-"/>
              <a:defRPr sz="2480"/>
            </a:pPr>
            <a:r>
              <a:t>Democracy wasn’t allowed in the Soviet controlled territories</a:t>
            </a:r>
            <a:endParaRPr sz="1116"/>
          </a:p>
          <a:p>
            <a:pPr marL="1456694" lvl="2" indent="-393704" defTabSz="425195">
              <a:lnSpc>
                <a:spcPts val="5800"/>
              </a:lnSpc>
              <a:spcBef>
                <a:spcPts val="0"/>
              </a:spcBef>
              <a:buSzPct val="100000"/>
              <a:buChar char="-"/>
              <a:defRPr sz="2480">
                <a:solidFill>
                  <a:schemeClr val="accent5"/>
                </a:solidFill>
              </a:defRPr>
            </a:pPr>
            <a:r>
              <a:t>The U.S. wanted this to help open trade doors fearing that the more communist countries that existed the stronger the Soviet economy would become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argaining at Potsd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Bargaining at Potsdam</a:t>
            </a:r>
          </a:p>
        </p:txBody>
      </p:sp>
      <p:sp>
        <p:nvSpPr>
          <p:cNvPr id="147" name="•Truman becomes convinced that U.S., Soviet aims deeply at od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315468">
              <a:lnSpc>
                <a:spcPts val="5500"/>
              </a:lnSpc>
              <a:spcBef>
                <a:spcPts val="0"/>
              </a:spcBef>
              <a:buSzTx/>
              <a:buNone/>
              <a:defRPr sz="2484">
                <a:solidFill>
                  <a:schemeClr val="accent5"/>
                </a:solidFill>
              </a:defRPr>
            </a:pPr>
            <a:r>
              <a:t>•Truman becomes convinced that U.S., Soviet aims deeply at odds</a:t>
            </a:r>
          </a:p>
          <a:p>
            <a:pPr marL="0" indent="0" defTabSz="315468">
              <a:lnSpc>
                <a:spcPts val="5500"/>
              </a:lnSpc>
              <a:spcBef>
                <a:spcPts val="0"/>
              </a:spcBef>
              <a:buSzTx/>
              <a:buNone/>
              <a:defRPr sz="2484"/>
            </a:pPr>
            <a:endParaRPr/>
          </a:p>
          <a:p>
            <a:pPr marL="0" indent="0" defTabSz="315468">
              <a:lnSpc>
                <a:spcPts val="5500"/>
              </a:lnSpc>
              <a:spcBef>
                <a:spcPts val="0"/>
              </a:spcBef>
              <a:buSzTx/>
              <a:buNone/>
              <a:defRPr sz="2484"/>
            </a:pPr>
            <a:r>
              <a:t>•Soviets want reparations from Germany due to the fact that they lost over twenty million men </a:t>
            </a:r>
          </a:p>
          <a:p>
            <a:pPr marL="788669" lvl="1" indent="-394334" defTabSz="315468">
              <a:lnSpc>
                <a:spcPts val="5100"/>
              </a:lnSpc>
              <a:spcBef>
                <a:spcPts val="0"/>
              </a:spcBef>
              <a:buSzPct val="100000"/>
              <a:buChar char="-"/>
              <a:defRPr sz="2484">
                <a:solidFill>
                  <a:schemeClr val="accent5"/>
                </a:solidFill>
              </a:defRPr>
            </a:pPr>
            <a:r>
              <a:t>Truman objects to this request </a:t>
            </a:r>
          </a:p>
          <a:p>
            <a:pPr marL="0" indent="0" defTabSz="315468">
              <a:lnSpc>
                <a:spcPts val="5100"/>
              </a:lnSpc>
              <a:spcBef>
                <a:spcPts val="0"/>
              </a:spcBef>
              <a:buSzTx/>
              <a:buNone/>
              <a:defRPr sz="2484"/>
            </a:pPr>
            <a:endParaRPr/>
          </a:p>
          <a:p>
            <a:pPr marL="0" indent="0" defTabSz="315468">
              <a:lnSpc>
                <a:spcPts val="5500"/>
              </a:lnSpc>
              <a:spcBef>
                <a:spcPts val="0"/>
              </a:spcBef>
              <a:buSzTx/>
              <a:buNone/>
              <a:defRPr sz="2484"/>
            </a:pPr>
            <a:r>
              <a:t>•The U.S.S.R agrees to take reparations mainly from own occupation zones known as satellite nations</a:t>
            </a:r>
          </a:p>
          <a:p>
            <a:pPr marL="0" indent="0" defTabSz="315468">
              <a:lnSpc>
                <a:spcPts val="5500"/>
              </a:lnSpc>
              <a:spcBef>
                <a:spcPts val="0"/>
              </a:spcBef>
              <a:buSzTx/>
              <a:buNone/>
              <a:defRPr sz="2484"/>
            </a:pPr>
            <a:r>
              <a:t> </a:t>
            </a:r>
          </a:p>
          <a:p>
            <a:pPr marL="0" indent="0" defTabSz="315468">
              <a:lnSpc>
                <a:spcPts val="5500"/>
              </a:lnSpc>
              <a:spcBef>
                <a:spcPts val="0"/>
              </a:spcBef>
              <a:buSzTx/>
              <a:buNone/>
              <a:defRPr sz="2484">
                <a:solidFill>
                  <a:schemeClr val="accent5"/>
                </a:solidFill>
              </a:defRPr>
            </a:pPr>
            <a:r>
              <a:t>•U.S. emerges from war as great economic power and wants Eastern European raw materials, markets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otsdam Confer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Potsdam Conference</a:t>
            </a:r>
          </a:p>
        </p:txBody>
      </p:sp>
      <p:sp>
        <p:nvSpPr>
          <p:cNvPr id="152" name="•As a response the U.S. established the policy of containment which aimed to prevent the spread of communis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defTabSz="406908">
              <a:lnSpc>
                <a:spcPts val="6800"/>
              </a:lnSpc>
              <a:spcBef>
                <a:spcPts val="0"/>
              </a:spcBef>
              <a:buSzTx/>
              <a:buNone/>
              <a:defRPr sz="2937"/>
            </a:pPr>
            <a:r>
              <a:t>•As a response the U.S. established the policy of containment which aimed to prevent the spread of communism</a:t>
            </a:r>
          </a:p>
          <a:p>
            <a:pPr marL="0" indent="0" defTabSz="406908">
              <a:lnSpc>
                <a:spcPts val="6800"/>
              </a:lnSpc>
              <a:spcBef>
                <a:spcPts val="0"/>
              </a:spcBef>
              <a:buSzTx/>
              <a:buNone/>
              <a:defRPr sz="2937"/>
            </a:pPr>
            <a:endParaRPr/>
          </a:p>
          <a:p>
            <a:pPr marL="0" indent="0" defTabSz="406908">
              <a:lnSpc>
                <a:spcPts val="6800"/>
              </a:lnSpc>
              <a:spcBef>
                <a:spcPts val="0"/>
              </a:spcBef>
              <a:buSzTx/>
              <a:buNone/>
              <a:defRPr sz="2937" u="sng">
                <a:uFill>
                  <a:solidFill>
                    <a:srgbClr val="002060"/>
                  </a:solidFill>
                </a:uFill>
              </a:defRPr>
            </a:pPr>
            <a:r>
              <a:rPr u="none"/>
              <a:t>•</a:t>
            </a:r>
            <a:r>
              <a:t>Europe Became Divided</a:t>
            </a:r>
            <a:r>
              <a:rPr u="none"/>
              <a:t>-</a:t>
            </a:r>
            <a:r>
              <a:rPr>
                <a:solidFill>
                  <a:schemeClr val="accent5"/>
                </a:solidFill>
              </a:rPr>
              <a:t>The eastern block of Europe was  Communist controlled while the west became a non-communist area</a:t>
            </a:r>
          </a:p>
          <a:p>
            <a:pPr marL="0" indent="0" defTabSz="406908">
              <a:lnSpc>
                <a:spcPts val="6200"/>
              </a:lnSpc>
              <a:spcBef>
                <a:spcPts val="0"/>
              </a:spcBef>
              <a:buSzTx/>
              <a:buNone/>
              <a:defRPr sz="2937">
                <a:uFill>
                  <a:solidFill>
                    <a:srgbClr val="002060"/>
                  </a:solidFill>
                </a:uFill>
              </a:defRPr>
            </a:pPr>
            <a:endParaRPr>
              <a:solidFill>
                <a:schemeClr val="accent5"/>
              </a:solidFill>
            </a:endParaRPr>
          </a:p>
          <a:p>
            <a:pPr marL="0" indent="0" defTabSz="406908">
              <a:lnSpc>
                <a:spcPts val="6800"/>
              </a:lnSpc>
              <a:spcBef>
                <a:spcPts val="0"/>
              </a:spcBef>
              <a:buSzTx/>
              <a:buNone/>
              <a:defRPr sz="2937">
                <a:uFill>
                  <a:solidFill>
                    <a:srgbClr val="002060"/>
                  </a:solidFill>
                </a:uFill>
              </a:defRPr>
            </a:pPr>
            <a:r>
              <a:t>•Churchill described the division by saying that </a:t>
            </a:r>
            <a:r>
              <a:rPr>
                <a:solidFill>
                  <a:schemeClr val="accent5"/>
                </a:solidFill>
              </a:rPr>
              <a:t>“an Iron Curtain had fallen across Europe”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Chalkboard</vt:lpstr>
      <vt:lpstr>Cold War</vt:lpstr>
      <vt:lpstr>Former Allies Clash</vt:lpstr>
      <vt:lpstr>PowerPoint Presentation</vt:lpstr>
      <vt:lpstr>PowerPoint Presentation</vt:lpstr>
      <vt:lpstr>The United Nations</vt:lpstr>
      <vt:lpstr>Truman Becomes President (Again)</vt:lpstr>
      <vt:lpstr>Potsdam Conference</vt:lpstr>
      <vt:lpstr>Bargaining at Potsdam</vt:lpstr>
      <vt:lpstr>Potsdam Conference</vt:lpstr>
      <vt:lpstr>PowerPoint Presentation</vt:lpstr>
      <vt:lpstr>The Cold War in Europe</vt:lpstr>
      <vt:lpstr>PowerPoint Presentation</vt:lpstr>
      <vt:lpstr>Germany</vt:lpstr>
      <vt:lpstr>PowerPoint Presentation</vt:lpstr>
      <vt:lpstr>North Atlantic Treaty Organization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</dc:title>
  <dc:creator>Murray, Robert L</dc:creator>
  <cp:lastModifiedBy>Windows User</cp:lastModifiedBy>
  <cp:revision>1</cp:revision>
  <dcterms:modified xsi:type="dcterms:W3CDTF">2019-03-13T15:45:26Z</dcterms:modified>
</cp:coreProperties>
</file>