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DA328F-7B6F-4A20-86A2-8B13E01F129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6651-6014-4549-B5CC-7BBA6969CE4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Section 4-The Home Front</a:t>
            </a:r>
          </a:p>
        </p:txBody>
      </p:sp>
      <p:pic>
        <p:nvPicPr>
          <p:cNvPr id="81923" name="Picture 2" descr="Life - St. John's basketball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20" y="1652530"/>
            <a:ext cx="3848100" cy="462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96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Discrimination and Reaction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251575" cy="4797425"/>
          </a:xfrm>
        </p:spPr>
        <p:txBody>
          <a:bodyPr/>
          <a:lstStyle/>
          <a:p>
            <a:pPr marL="228600" indent="-228600">
              <a:defRPr/>
            </a:pPr>
            <a:r>
              <a:rPr lang="en-US" sz="23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Japanese Americans Placed in Internment Camps</a:t>
            </a:r>
            <a:r>
              <a:rPr lang="en-US" sz="2300" b="1" dirty="0" smtClean="0">
                <a:latin typeface="Goudy Old Style" panose="02020502050305020303" pitchFamily="18" charset="0"/>
              </a:rPr>
              <a:t>-</a:t>
            </a:r>
            <a:endParaRPr lang="en-US" sz="2300" dirty="0" smtClean="0">
              <a:latin typeface="Goudy Old Style" panose="02020502050305020303" pitchFamily="18" charset="0"/>
            </a:endParaRPr>
          </a:p>
          <a:p>
            <a:pPr marL="503238" lvl="1" indent="-228600">
              <a:buFontTx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Hawaii governor forced to order internment (confinement) of Japanese </a:t>
            </a:r>
          </a:p>
          <a:p>
            <a:pPr marL="503238" lvl="1" indent="-228600">
              <a:buFontTx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1942 FDR signs </a:t>
            </a:r>
            <a:r>
              <a:rPr lang="en-US" sz="23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Executive Order 9066 </a:t>
            </a:r>
            <a:r>
              <a:rPr lang="en-US" sz="2300" dirty="0" smtClean="0">
                <a:latin typeface="Goudy Old Style" panose="02020502050305020303" pitchFamily="18" charset="0"/>
              </a:rPr>
              <a:t>which removes nearly 110, 000 Japanese Americans in four states</a:t>
            </a:r>
          </a:p>
          <a:p>
            <a:pPr marL="777875" lvl="2">
              <a:buFontTx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Oregon, Washington, California</a:t>
            </a:r>
            <a:r>
              <a:rPr lang="en-US" sz="2300" dirty="0">
                <a:latin typeface="Goudy Old Style" panose="02020502050305020303" pitchFamily="18" charset="0"/>
              </a:rPr>
              <a:t> </a:t>
            </a:r>
            <a:r>
              <a:rPr lang="en-US" sz="2300" dirty="0" smtClean="0">
                <a:latin typeface="Goudy Old Style" panose="02020502050305020303" pitchFamily="18" charset="0"/>
              </a:rPr>
              <a:t>and Arizona </a:t>
            </a:r>
          </a:p>
          <a:p>
            <a:pPr marL="503238" lvl="1" indent="-228600">
              <a:buFontTx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U.S. Army forces 110,000 Japanese Americans into prison camps</a:t>
            </a:r>
          </a:p>
          <a:p>
            <a:pPr marL="503238" lvl="1" indent="-228600">
              <a:buFontTx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1944 </a:t>
            </a:r>
            <a:r>
              <a:rPr lang="en-US" sz="23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Korematsu</a:t>
            </a:r>
            <a:r>
              <a:rPr lang="en-US" sz="23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v. </a:t>
            </a:r>
            <a:r>
              <a:rPr lang="en-US" sz="23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United States</a:t>
            </a:r>
            <a:r>
              <a:rPr lang="en-US" sz="2300" dirty="0" smtClean="0">
                <a:latin typeface="Goudy Old Style" panose="02020502050305020303" pitchFamily="18" charset="0"/>
              </a:rPr>
              <a:t>—Court rules in favor of internment</a:t>
            </a:r>
          </a:p>
          <a:p>
            <a:pPr eaLnBrk="1" hangingPunct="1">
              <a:defRPr/>
            </a:pPr>
            <a:endParaRPr lang="en-US" altLang="en-US" sz="175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2200" dirty="0">
              <a:latin typeface="Goudy Old Style" panose="02020502050305020303" pitchFamily="18" charset="0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35" y="2590800"/>
            <a:ext cx="220508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5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Discrimination and Reaction</a:t>
            </a:r>
            <a:endParaRPr lang="en-US" altLang="en-US" sz="4000" smtClean="0">
              <a:solidFill>
                <a:srgbClr val="7B9899"/>
              </a:solidFill>
              <a:latin typeface="Goudy Old Style" pitchFamily="18" charset="0"/>
            </a:endParaRPr>
          </a:p>
        </p:txBody>
      </p:sp>
      <p:sp>
        <p:nvSpPr>
          <p:cNvPr id="983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64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Goudy Old Style" pitchFamily="18" charset="0"/>
                <a:cs typeface="Times New Roman" pitchFamily="18" charset="0"/>
              </a:rPr>
              <a:t>Ironically in California only 1% of population was comprised of Japanese Americans yet many feared if </a:t>
            </a:r>
            <a:r>
              <a:rPr lang="en-US" altLang="en-US" sz="3600" smtClean="0">
                <a:latin typeface="Goudy Old Style" pitchFamily="18" charset="0"/>
              </a:rPr>
              <a:t>Japan invaded the U.S. these Japanese Americans would turn against us and aid Japan in their efforts</a:t>
            </a:r>
            <a:endParaRPr lang="en-US" altLang="en-US" sz="36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94212" name="Picture 4" descr="no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69" y="2362199"/>
            <a:ext cx="2524809" cy="3139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09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99331" name="Rectangle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6260" name="Picture 4" descr="778px-Map_of_World_War_II_Japanese_American_internment_ca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91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52" name="Picture 4" descr="7_clip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39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101379" name="Rectangle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8308" name="Picture 4" descr="260px-Stalls_at_Tanfo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24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102403" name="Rectangle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9332" name="Picture 4" descr="Ca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24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0356" name="Picture 4" descr="Heart_m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29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a_lange_relocation_2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17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105475" name="Rectangle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1380" name="Picture 4" descr="vaccineline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106499" name="Rectangle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04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96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Times New Roman" pitchFamily="18" charset="0"/>
                <a:cs typeface="Times New Roman" pitchFamily="18" charset="0"/>
              </a:rPr>
              <a:t>Opportunity and Adjustment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251575" cy="4797425"/>
          </a:xfrm>
        </p:spPr>
        <p:txBody>
          <a:bodyPr/>
          <a:lstStyle/>
          <a:p>
            <a:pPr marL="228600" indent="-228600">
              <a:defRPr/>
            </a:pPr>
            <a:r>
              <a:rPr lang="en-US" sz="21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Economic Gains</a:t>
            </a:r>
            <a:r>
              <a:rPr lang="en-US" sz="2100" b="1" dirty="0" smtClean="0">
                <a:latin typeface="Goudy Old Style" panose="02020502050305020303" pitchFamily="18" charset="0"/>
              </a:rPr>
              <a:t>-</a:t>
            </a:r>
            <a:endParaRPr lang="en-US" sz="21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altLang="en-US" sz="2100" dirty="0" smtClean="0">
                <a:latin typeface="Goudy Old Style" panose="02020502050305020303" pitchFamily="18" charset="0"/>
                <a:cs typeface="Times New Roman" pitchFamily="18" charset="0"/>
              </a:rPr>
              <a:t>The war provided Americans with new economic opportunities </a:t>
            </a:r>
          </a:p>
          <a:p>
            <a:pPr lvl="1" eaLnBrk="1" hangingPunct="1">
              <a:defRPr/>
            </a:pPr>
            <a:r>
              <a:rPr lang="en-US" altLang="en-US" sz="2100" dirty="0" smtClean="0">
                <a:latin typeface="Goudy Old Style" panose="02020502050305020303" pitchFamily="18" charset="0"/>
                <a:cs typeface="Times New Roman" pitchFamily="18" charset="0"/>
              </a:rPr>
              <a:t>The U.S. will emerge from WWII as a dominant economic and military power</a:t>
            </a:r>
            <a:endParaRPr lang="en-US" altLang="en-US" sz="21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altLang="en-US" sz="2100" dirty="0" smtClean="0">
                <a:latin typeface="Goudy Old Style" panose="02020502050305020303" pitchFamily="18" charset="0"/>
                <a:cs typeface="Times New Roman" pitchFamily="18" charset="0"/>
              </a:rPr>
              <a:t> During the war many new jobs become available and defense rapidly spending increases</a:t>
            </a:r>
          </a:p>
          <a:p>
            <a:pPr lvl="2" eaLnBrk="1" hangingPunct="1">
              <a:defRPr/>
            </a:pPr>
            <a:r>
              <a:rPr lang="en-US" altLang="en-US" sz="2100" dirty="0" smtClean="0">
                <a:latin typeface="Goudy Old Style" panose="02020502050305020303" pitchFamily="18" charset="0"/>
                <a:cs typeface="Times New Roman" pitchFamily="18" charset="0"/>
              </a:rPr>
              <a:t>Unemployment falls to 1.2% in 1944</a:t>
            </a:r>
          </a:p>
          <a:p>
            <a:pPr lvl="2" eaLnBrk="1" hangingPunct="1">
              <a:defRPr/>
            </a:pPr>
            <a:r>
              <a:rPr lang="en-US" sz="2100" dirty="0" smtClean="0">
                <a:latin typeface="Goudy Old Style" panose="02020502050305020303" pitchFamily="18" charset="0"/>
              </a:rPr>
              <a:t>Roughly six million women entered the work force during WWII </a:t>
            </a:r>
            <a:endParaRPr lang="en-US" sz="2100" dirty="0">
              <a:latin typeface="Goudy Old Style" panose="02020502050305020303" pitchFamily="18" charset="0"/>
            </a:endParaRPr>
          </a:p>
          <a:p>
            <a:pPr lvl="3" eaLnBrk="1" hangingPunct="1">
              <a:defRPr/>
            </a:pPr>
            <a:r>
              <a:rPr lang="en-US" sz="2100" dirty="0" smtClean="0">
                <a:latin typeface="Goudy Old Style" panose="02020502050305020303" pitchFamily="18" charset="0"/>
              </a:rPr>
              <a:t>Increasing the percentage of women working to 35</a:t>
            </a:r>
            <a:r>
              <a:rPr lang="en-US" sz="2100" dirty="0" smtClean="0">
                <a:latin typeface="Goudy Old Style" panose="02020502050305020303" pitchFamily="18" charset="0"/>
              </a:rPr>
              <a:t>%</a:t>
            </a:r>
            <a:endParaRPr lang="en-US" altLang="en-US" sz="21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en-US" altLang="en-US" sz="2100" dirty="0" smtClean="0">
                <a:latin typeface="Goudy Old Style" panose="02020502050305020303" pitchFamily="18" charset="0"/>
                <a:cs typeface="Times New Roman" pitchFamily="18" charset="0"/>
              </a:rPr>
              <a:t>The average American income increases by 10%</a:t>
            </a:r>
          </a:p>
          <a:p>
            <a:pPr marL="228600" indent="-228600">
              <a:buFontTx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Picture 5" descr="http://t0.gstatic.com/images?q=tbn:ANd9GcSghtbySZ72XjtvJezoLVWX6PVw3EbVIsKXfCpBJRiBr46d2Rny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71" y="3276600"/>
            <a:ext cx="2240216" cy="170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3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Discrimination and Reaction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413375" cy="479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On January 2, 1945, the exclusion order was rescinded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The freed internees were given $25 and a train ticket home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After war, Japanese American Citizens League pushes for compensation but nothing is done until 1988 when Congress grants reparations of $20,000 to everyone sent to relocation camp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100388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3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Opportunity and Adjustment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718175" cy="4873625"/>
          </a:xfrm>
        </p:spPr>
        <p:txBody>
          <a:bodyPr/>
          <a:lstStyle/>
          <a:p>
            <a:r>
              <a:rPr lang="en-US" altLang="en-US" sz="2300" dirty="0" smtClean="0">
                <a:latin typeface="Goudy Old Style" pitchFamily="18" charset="0"/>
              </a:rPr>
              <a:t>Farmers prosper from rising crop prices and the increased need for food during the war </a:t>
            </a:r>
          </a:p>
          <a:p>
            <a:endParaRPr lang="en-US" altLang="en-US" sz="2300" dirty="0" smtClean="0">
              <a:latin typeface="Goudy Old Style" pitchFamily="18" charset="0"/>
            </a:endParaRPr>
          </a:p>
          <a:p>
            <a:r>
              <a:rPr lang="en-US" altLang="en-US" sz="2300" dirty="0" smtClean="0">
                <a:latin typeface="Goudy Old Style" pitchFamily="18" charset="0"/>
              </a:rPr>
              <a:t>This increase in food production allowed many farmers to pay off the mortgages on their homes and truly prosper for the first time since the beginning of the Great Depression</a:t>
            </a:r>
          </a:p>
          <a:p>
            <a:pPr lvl="1"/>
            <a:r>
              <a:rPr lang="en-US" altLang="en-US" sz="2300" dirty="0" smtClean="0">
                <a:latin typeface="Goudy Old Style" pitchFamily="18" charset="0"/>
              </a:rPr>
              <a:t>This isn’t the case for everyone as the war does triggers mass migrations away from rural areas to towns where were producing defense goods</a:t>
            </a:r>
          </a:p>
          <a:p>
            <a:endParaRPr lang="en-US" altLang="en-US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45" y="2895600"/>
            <a:ext cx="2615286" cy="199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49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Opportunity and Adjustment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403975" cy="4797425"/>
          </a:xfrm>
        </p:spPr>
        <p:txBody>
          <a:bodyPr/>
          <a:lstStyle/>
          <a:p>
            <a:pPr marL="228600" indent="-228600">
              <a:defRPr/>
            </a:pPr>
            <a:r>
              <a:rPr 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Social Adjustments</a:t>
            </a:r>
            <a:r>
              <a:rPr lang="en-US" sz="2200" b="1" dirty="0" smtClean="0">
                <a:latin typeface="Goudy Old Style" panose="02020502050305020303" pitchFamily="18" charset="0"/>
              </a:rPr>
              <a:t>-</a:t>
            </a:r>
            <a:endParaRPr lang="en-US" sz="2200" dirty="0" smtClean="0">
              <a:latin typeface="Goudy Old Style" panose="02020502050305020303" pitchFamily="18" charset="0"/>
            </a:endParaRPr>
          </a:p>
          <a:p>
            <a:pPr marL="228600" indent="-228600">
              <a:buFontTx/>
              <a:buChar char="•"/>
              <a:defRPr/>
            </a:pPr>
            <a:r>
              <a:rPr lang="en-US" sz="2200" dirty="0" smtClean="0">
                <a:latin typeface="Goudy Old Style" panose="02020502050305020303" pitchFamily="18" charset="0"/>
              </a:rPr>
              <a:t>Families adjust to mothers being left to raise the children alone while their fathers are away from home serving in the military </a:t>
            </a:r>
          </a:p>
          <a:p>
            <a:pPr marL="503238" lvl="1" indent="-228600">
              <a:buFontTx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This creates a situation where families must get to know each other again and readjust their roles after the war </a:t>
            </a:r>
          </a:p>
          <a:p>
            <a:pPr marL="228600" indent="-228600">
              <a:buFontTx/>
              <a:buChar char="•"/>
              <a:defRPr/>
            </a:pPr>
            <a:r>
              <a:rPr lang="en-US" sz="2200" dirty="0" smtClean="0">
                <a:latin typeface="Goudy Old Style" panose="02020502050305020303" pitchFamily="18" charset="0"/>
              </a:rPr>
              <a:t>Many young couples rush to marry before these “boys” </a:t>
            </a:r>
            <a:br>
              <a:rPr lang="en-US" sz="2200" dirty="0" smtClean="0">
                <a:latin typeface="Goudy Old Style" panose="02020502050305020303" pitchFamily="18" charset="0"/>
              </a:rPr>
            </a:br>
            <a:r>
              <a:rPr lang="en-US" sz="2200" dirty="0" smtClean="0">
                <a:latin typeface="Goudy Old Style" panose="02020502050305020303" pitchFamily="18" charset="0"/>
              </a:rPr>
              <a:t>head overseas</a:t>
            </a:r>
          </a:p>
          <a:p>
            <a:pPr marL="228600" indent="-228600">
              <a:buFontTx/>
              <a:buChar char="•"/>
              <a:defRPr/>
            </a:pPr>
            <a:r>
              <a:rPr lang="en-US" sz="2200" dirty="0" smtClean="0">
                <a:latin typeface="Goudy Old Style" panose="02020502050305020303" pitchFamily="18" charset="0"/>
              </a:rPr>
              <a:t>In 1944 the </a:t>
            </a:r>
            <a:r>
              <a:rPr lang="en-US" sz="22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G.I. Bill of Rights</a:t>
            </a:r>
            <a:r>
              <a:rPr 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2200" dirty="0" smtClean="0">
                <a:latin typeface="Goudy Old Style" panose="02020502050305020303" pitchFamily="18" charset="0"/>
              </a:rPr>
              <a:t>or </a:t>
            </a:r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Servicemen’s Readjustment Act</a:t>
            </a:r>
            <a:r>
              <a:rPr lang="en-US" sz="2200" dirty="0" smtClean="0">
                <a:latin typeface="Goudy Old Style" panose="02020502050305020303" pitchFamily="18" charset="0"/>
              </a:rPr>
              <a:t> is passed offering returning soldiers paid education</a:t>
            </a:r>
            <a:r>
              <a:rPr lang="en-US" sz="2200" dirty="0">
                <a:latin typeface="Goudy Old Style" panose="02020502050305020303" pitchFamily="18" charset="0"/>
              </a:rPr>
              <a:t>,</a:t>
            </a:r>
            <a:r>
              <a:rPr lang="en-US" sz="2200" dirty="0" smtClean="0">
                <a:latin typeface="Goudy Old Style" panose="02020502050305020303" pitchFamily="18" charset="0"/>
              </a:rPr>
              <a:t> affordable loan guarantees for homes and loans to start new businesses</a:t>
            </a:r>
          </a:p>
          <a:p>
            <a:pPr marL="228600" indent="-228600"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62" y="2590800"/>
            <a:ext cx="1985792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38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Discrimination and Reaction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403975" cy="4572000"/>
          </a:xfrm>
        </p:spPr>
        <p:txBody>
          <a:bodyPr>
            <a:normAutofit lnSpcReduction="10000"/>
          </a:bodyPr>
          <a:lstStyle/>
          <a:p>
            <a:pPr marL="228600" indent="-228600"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Civil Rights Protests</a:t>
            </a:r>
            <a:r>
              <a:rPr lang="en-US" sz="2400" b="1" dirty="0" smtClean="0">
                <a:latin typeface="Goudy Old Style" panose="02020502050305020303" pitchFamily="18" charset="0"/>
              </a:rPr>
              <a:t>-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marL="503238" lvl="1" indent="-228600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Racial tensions begin to rise in overcrowded Midwestern and Northern cities where many African Americans moved to find work</a:t>
            </a:r>
          </a:p>
          <a:p>
            <a:pPr eaLnBrk="1" hangingPunct="1">
              <a:defRPr/>
            </a:pPr>
            <a:endParaRPr lang="en-US" altLang="en-US" sz="24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African-Americans rallied together to protect their rights by joining organizations such as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CORE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 (</a:t>
            </a:r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Congress for Racial Inequality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) headed by James Farmer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Their goal was to try and end racial segregation in the North and in 1942 first sit ins occurred in Chicago, Illinois </a:t>
            </a:r>
          </a:p>
          <a:p>
            <a:pPr marL="228600" indent="-228600">
              <a:defRPr/>
            </a:pPr>
            <a:endParaRPr lang="en-US" sz="2800" dirty="0" smtClean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2044256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73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Discrimination and Reaction</a:t>
            </a:r>
            <a:endParaRPr lang="en-US" altLang="en-US" sz="4000" smtClean="0">
              <a:solidFill>
                <a:srgbClr val="7B9899"/>
              </a:solidFill>
              <a:latin typeface="Goudy Old Style" pitchFamily="18" charset="0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62600" cy="4800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Goudy Old Style" pitchFamily="18" charset="0"/>
              </a:rPr>
              <a:t>In 1943 racial violence sweept across country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</a:rPr>
              <a:t>The Detroit riots in June of 1943 were amongst the worst. 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</a:rPr>
              <a:t>The conflict began on 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Belle Isle between a group of blacks and whites. Soon a group of white sailors jumped in and a full out riot raged 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FDR had to call in military troops.</a:t>
            </a:r>
          </a:p>
          <a:p>
            <a:pPr lvl="2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In the end nine whites and twenty five African-Americans died in the conflict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89092" name="Picture 5" descr="http://t2.gstatic.com/images?q=tbn:ANd9GcQ9vdtndt3qblh5z-HmKMlhG_r9ZTnw7zOOrXTw8Ky66VPZPw2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61" y="2057400"/>
            <a:ext cx="2554004" cy="3754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8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Discrimination and Reaction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632575" cy="4797425"/>
          </a:xfrm>
        </p:spPr>
        <p:txBody>
          <a:bodyPr/>
          <a:lstStyle/>
          <a:p>
            <a:pPr marL="228600" indent="-228600"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Across the country in Los Angeles a group of U.S. sailors claimed that they were attacked by Mexican-Americans wearing “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zoot suits</a:t>
            </a:r>
            <a:r>
              <a:rPr lang="en-US" sz="3200" dirty="0" smtClean="0">
                <a:latin typeface="Goudy Old Style" panose="02020502050305020303" pitchFamily="18" charset="0"/>
              </a:rPr>
              <a:t>” 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This led to thousands of angry servicemen going into Mexican neighborhoods attacking anyone dressed in Zoot suits and beat them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These “</a:t>
            </a:r>
            <a:r>
              <a:rPr lang="en-US" altLang="en-US" sz="23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Zoot Suit Riots</a:t>
            </a:r>
            <a:r>
              <a:rPr lang="en-US" altLang="en-US" sz="2300" dirty="0" smtClean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” were an embarrassing example of racial predigest and uncontrolled anger </a:t>
            </a:r>
          </a:p>
          <a:p>
            <a:pPr marL="228600" indent="-228600">
              <a:buFontTx/>
              <a:buChar char="•"/>
              <a:defRPr/>
            </a:pPr>
            <a:endParaRPr lang="en-US" sz="2800" dirty="0" smtClean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827014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58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6498" name="Picture 2" descr="http://www.mortaljourney.com/main/wp-content/uploads/2010/11/ZootSuitRiotSail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" y="-30480"/>
            <a:ext cx="913683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94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5474" name="Picture 2" descr="http://www.getwellkathleen.us/LIFE/unsem2ww2/homefront/zoot-suits-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68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Section 4-The Home Front</vt:lpstr>
      <vt:lpstr>Opportunity and Adjustment</vt:lpstr>
      <vt:lpstr>Opportunity and Adjustment</vt:lpstr>
      <vt:lpstr>Opportunity and Adjustment</vt:lpstr>
      <vt:lpstr>Discrimination and Reaction</vt:lpstr>
      <vt:lpstr>Discrimination and Reaction</vt:lpstr>
      <vt:lpstr>Discrimination and Reaction</vt:lpstr>
      <vt:lpstr>PowerPoint Presentation</vt:lpstr>
      <vt:lpstr>PowerPoint Presentation</vt:lpstr>
      <vt:lpstr>Discrimination and Reaction</vt:lpstr>
      <vt:lpstr>Discrimination and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Discrimination and Reaction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4-The Home Front</dc:title>
  <dc:creator>Windows User</dc:creator>
  <cp:lastModifiedBy>Windows User</cp:lastModifiedBy>
  <cp:revision>1</cp:revision>
  <dcterms:created xsi:type="dcterms:W3CDTF">2018-03-09T15:17:19Z</dcterms:created>
  <dcterms:modified xsi:type="dcterms:W3CDTF">2018-03-09T15:18:03Z</dcterms:modified>
</cp:coreProperties>
</file>