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7F3E-723F-4A6D-97F5-0E5A120A516D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C32D593-9ABC-42C2-84DB-7BCE4038B2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7F3E-723F-4A6D-97F5-0E5A120A516D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D593-9ABC-42C2-84DB-7BCE4038B24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C32D593-9ABC-42C2-84DB-7BCE4038B24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7F3E-723F-4A6D-97F5-0E5A120A516D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7F3E-723F-4A6D-97F5-0E5A120A516D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C32D593-9ABC-42C2-84DB-7BCE4038B2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7F3E-723F-4A6D-97F5-0E5A120A516D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C32D593-9ABC-42C2-84DB-7BCE4038B24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BA67F3E-723F-4A6D-97F5-0E5A120A516D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D593-9ABC-42C2-84DB-7BCE4038B2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7F3E-723F-4A6D-97F5-0E5A120A516D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C32D593-9ABC-42C2-84DB-7BCE4038B24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7F3E-723F-4A6D-97F5-0E5A120A516D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C32D593-9ABC-42C2-84DB-7BCE4038B2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7F3E-723F-4A6D-97F5-0E5A120A516D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32D593-9ABC-42C2-84DB-7BCE4038B2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C32D593-9ABC-42C2-84DB-7BCE4038B24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7F3E-723F-4A6D-97F5-0E5A120A516D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C32D593-9ABC-42C2-84DB-7BCE4038B24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BA67F3E-723F-4A6D-97F5-0E5A120A516D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BA67F3E-723F-4A6D-97F5-0E5A120A516D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C32D593-9ABC-42C2-84DB-7BCE4038B249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96850" y="304800"/>
            <a:ext cx="8839200" cy="758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400" b="1" u="sng" dirty="0" smtClean="0">
                <a:solidFill>
                  <a:srgbClr val="7B9899"/>
                </a:solidFill>
                <a:latin typeface="Goudy Old Style" panose="02020502050305020303" pitchFamily="18" charset="0"/>
                <a:cs typeface="Times New Roman" pitchFamily="18" charset="0"/>
              </a:rPr>
              <a:t>Chapter 17-Section </a:t>
            </a:r>
            <a:r>
              <a:rPr lang="en-US" altLang="en-US" sz="3400" b="1" u="sng" dirty="0" smtClean="0">
                <a:solidFill>
                  <a:srgbClr val="7B9899"/>
                </a:solidFill>
                <a:latin typeface="Goudy Old Style" panose="02020502050305020303" pitchFamily="18" charset="0"/>
                <a:cs typeface="Times New Roman" pitchFamily="18" charset="0"/>
              </a:rPr>
              <a:t>2-The War for Europe </a:t>
            </a:r>
            <a:r>
              <a:rPr lang="en-US" altLang="en-US" sz="3400" b="1" u="sng" dirty="0" smtClean="0">
                <a:solidFill>
                  <a:srgbClr val="7B9899"/>
                </a:solidFill>
                <a:latin typeface="Goudy Old Style" panose="02020502050305020303" pitchFamily="18" charset="0"/>
                <a:cs typeface="Times New Roman" pitchFamily="18" charset="0"/>
              </a:rPr>
              <a:t>              and </a:t>
            </a:r>
            <a:r>
              <a:rPr lang="en-US" altLang="en-US" sz="3400" b="1" u="sng" dirty="0" smtClean="0">
                <a:solidFill>
                  <a:srgbClr val="7B9899"/>
                </a:solidFill>
                <a:latin typeface="Goudy Old Style" panose="02020502050305020303" pitchFamily="18" charset="0"/>
                <a:cs typeface="Times New Roman" pitchFamily="18" charset="0"/>
              </a:rPr>
              <a:t>North Africa</a:t>
            </a:r>
          </a:p>
        </p:txBody>
      </p:sp>
      <p:pic>
        <p:nvPicPr>
          <p:cNvPr id="17411" name="Picture 4" descr="http://www.nationalarchives.gov.uk/cabinetpapers/images/cabinetpapers/he1c02-a-017960-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404100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4441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7B9899"/>
              </a:solidFill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7346" name="Picture 2" descr="http://www.mannythemovieguy.com/images/tuskegee-airm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1463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7B9899"/>
              </a:solidFill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5058" name="Picture 2" descr="http://www.lex18.com/images/news/tuskegee_airm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740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en/thumb/a/aa/Tuskegee_airman_poster.jpg/200px-Tuskegee_airman_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304800"/>
            <a:ext cx="4292753" cy="594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46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7B9899"/>
              </a:solidFill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0418" name="Picture 2" descr="http://www.amoeba.com/dynamic-images/blog/Eric_B/Native-Soldi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5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1875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7B9899"/>
              </a:solidFill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1442" name="Picture 2" descr="http://www.angryasianman.com/images/angry/100thbattal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7266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u="sng" dirty="0" smtClean="0">
                <a:solidFill>
                  <a:srgbClr val="7B9899"/>
                </a:solidFill>
                <a:latin typeface="Goudy Old Style" panose="02020502050305020303" pitchFamily="18" charset="0"/>
                <a:cs typeface="Times New Roman" pitchFamily="18" charset="0"/>
              </a:rPr>
              <a:t>Liberation of Europe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4"/>
            <a:ext cx="5946775" cy="4873625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Goudy Old Style" panose="02020502050305020303" pitchFamily="18" charset="0"/>
                <a:cs typeface="Times New Roman" pitchFamily="18" charset="0"/>
              </a:rPr>
              <a:t>June 6</a:t>
            </a:r>
            <a:r>
              <a:rPr lang="en-US" altLang="en-US" sz="2400" baseline="30000" dirty="0" smtClean="0">
                <a:latin typeface="Goudy Old Style" panose="02020502050305020303" pitchFamily="18" charset="0"/>
                <a:cs typeface="Times New Roman" pitchFamily="18" charset="0"/>
              </a:rPr>
              <a:t>th</a:t>
            </a:r>
            <a:r>
              <a:rPr lang="en-US" altLang="en-US" sz="2400" dirty="0" smtClean="0">
                <a:latin typeface="Goudy Old Style" panose="02020502050305020303" pitchFamily="18" charset="0"/>
                <a:cs typeface="Times New Roman" pitchFamily="18" charset="0"/>
              </a:rPr>
              <a:t>, 1944 the United States launches our key invasion of Europe officially known as Operation Overlord (Code named D-Day) </a:t>
            </a:r>
          </a:p>
          <a:p>
            <a:pPr lvl="1" eaLnBrk="1" hangingPunct="1"/>
            <a:r>
              <a:rPr lang="en-US" altLang="en-US" sz="2400" dirty="0" smtClean="0">
                <a:latin typeface="Goudy Old Style" panose="02020502050305020303" pitchFamily="18" charset="0"/>
                <a:cs typeface="Times New Roman" pitchFamily="18" charset="0"/>
              </a:rPr>
              <a:t>3 </a:t>
            </a:r>
            <a:r>
              <a:rPr lang="en-US" altLang="en-US" sz="2400" dirty="0" smtClean="0">
                <a:latin typeface="Goudy Old Style" panose="02020502050305020303" pitchFamily="18" charset="0"/>
                <a:cs typeface="Times New Roman" pitchFamily="18" charset="0"/>
              </a:rPr>
              <a:t>million </a:t>
            </a:r>
            <a:r>
              <a:rPr lang="en-US" altLang="en-US" sz="2400" dirty="0" smtClean="0">
                <a:latin typeface="Goudy Old Style" panose="02020502050305020303" pitchFamily="18" charset="0"/>
                <a:cs typeface="Times New Roman" pitchFamily="18" charset="0"/>
              </a:rPr>
              <a:t>allied troops launch this offensive</a:t>
            </a:r>
          </a:p>
          <a:p>
            <a:pPr lvl="1" eaLnBrk="1" hangingPunct="1"/>
            <a:r>
              <a:rPr lang="en-US" altLang="en-US" sz="2400" dirty="0" smtClean="0">
                <a:latin typeface="Goudy Old Style" panose="02020502050305020303" pitchFamily="18" charset="0"/>
                <a:cs typeface="Times New Roman" pitchFamily="18" charset="0"/>
              </a:rPr>
              <a:t>There were a large amount of casualties and some major mistakes are made </a:t>
            </a:r>
            <a:endParaRPr lang="en-US" altLang="en-US" sz="2400" dirty="0" smtClean="0">
              <a:latin typeface="Goudy Old Style" panose="02020502050305020303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altLang="en-US" sz="2400" dirty="0" smtClean="0">
                <a:latin typeface="Goudy Old Style" panose="02020502050305020303" pitchFamily="18" charset="0"/>
                <a:cs typeface="Times New Roman" pitchFamily="18" charset="0"/>
              </a:rPr>
              <a:t>By </a:t>
            </a:r>
            <a:r>
              <a:rPr lang="en-US" altLang="en-US" sz="2400" dirty="0" smtClean="0">
                <a:latin typeface="Goudy Old Style" panose="02020502050305020303" pitchFamily="18" charset="0"/>
                <a:cs typeface="Times New Roman" pitchFamily="18" charset="0"/>
              </a:rPr>
              <a:t>the end of September, </a:t>
            </a:r>
            <a:r>
              <a:rPr lang="en-US" altLang="en-US" sz="2400" dirty="0" smtClean="0">
                <a:latin typeface="Goudy Old Style" panose="02020502050305020303" pitchFamily="18" charset="0"/>
                <a:cs typeface="Times New Roman" pitchFamily="18" charset="0"/>
              </a:rPr>
              <a:t>1944 France was liberated</a:t>
            </a:r>
          </a:p>
          <a:p>
            <a:pPr lvl="1" eaLnBrk="1" hangingPunct="1"/>
            <a:r>
              <a:rPr lang="en-US" altLang="en-US" sz="2400" dirty="0" smtClean="0">
                <a:latin typeface="Goudy Old Style" panose="02020502050305020303" pitchFamily="18" charset="0"/>
                <a:cs typeface="Times New Roman" pitchFamily="18" charset="0"/>
              </a:rPr>
              <a:t>In 1944 FDR is re-elected </a:t>
            </a:r>
            <a:r>
              <a:rPr lang="en-US" altLang="en-US" sz="2400" dirty="0" smtClean="0">
                <a:latin typeface="Goudy Old Style" panose="02020502050305020303" pitchFamily="18" charset="0"/>
                <a:cs typeface="Times New Roman" pitchFamily="18" charset="0"/>
              </a:rPr>
              <a:t>for 4</a:t>
            </a:r>
            <a:r>
              <a:rPr lang="en-US" altLang="en-US" sz="2400" baseline="30000" dirty="0" smtClean="0">
                <a:latin typeface="Goudy Old Style" panose="02020502050305020303" pitchFamily="18" charset="0"/>
                <a:cs typeface="Times New Roman" pitchFamily="18" charset="0"/>
              </a:rPr>
              <a:t>th</a:t>
            </a:r>
            <a:r>
              <a:rPr lang="en-US" altLang="en-US" sz="2400" dirty="0" smtClean="0">
                <a:latin typeface="Goudy Old Style" panose="02020502050305020303" pitchFamily="18" charset="0"/>
                <a:cs typeface="Times New Roman" pitchFamily="18" charset="0"/>
              </a:rPr>
              <a:t> </a:t>
            </a:r>
            <a:r>
              <a:rPr lang="en-US" altLang="en-US" sz="2400" dirty="0" smtClean="0">
                <a:latin typeface="Goudy Old Style" panose="02020502050305020303" pitchFamily="18" charset="0"/>
                <a:cs typeface="Times New Roman" pitchFamily="18" charset="0"/>
              </a:rPr>
              <a:t>term</a:t>
            </a:r>
          </a:p>
          <a:p>
            <a:pPr lvl="2" eaLnBrk="1" hangingPunct="1"/>
            <a:r>
              <a:rPr lang="en-US" altLang="en-US" sz="2400" dirty="0" smtClean="0">
                <a:latin typeface="Goudy Old Style" panose="02020502050305020303" pitchFamily="18" charset="0"/>
                <a:cs typeface="Times New Roman" pitchFamily="18" charset="0"/>
              </a:rPr>
              <a:t>Truman </a:t>
            </a:r>
            <a:r>
              <a:rPr lang="en-US" altLang="en-US" sz="2400" dirty="0" smtClean="0">
                <a:latin typeface="Goudy Old Style" panose="02020502050305020303" pitchFamily="18" charset="0"/>
                <a:cs typeface="Times New Roman" pitchFamily="18" charset="0"/>
              </a:rPr>
              <a:t>becomes his Vice President </a:t>
            </a:r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309" y="3124200"/>
            <a:ext cx="2489200" cy="195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6372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7B9899"/>
              </a:solidFill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6084" name="Picture 5" descr="Eisenhower7112436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6442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52400"/>
            <a:ext cx="8801100" cy="617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08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3615"/>
            <a:ext cx="5219701" cy="60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73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7B9899"/>
              </a:solidFill>
            </a:endParaRPr>
          </a:p>
        </p:txBody>
      </p:sp>
      <p:pic>
        <p:nvPicPr>
          <p:cNvPr id="47107" name="Picture 5" descr="139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1066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u="sng" dirty="0" smtClean="0">
                <a:solidFill>
                  <a:srgbClr val="7B9899"/>
                </a:solidFill>
                <a:latin typeface="Goudy Old Style" panose="02020502050305020303" pitchFamily="18" charset="0"/>
                <a:cs typeface="Times New Roman" pitchFamily="18" charset="0"/>
              </a:rPr>
              <a:t>Great Britain </a:t>
            </a:r>
            <a:r>
              <a:rPr lang="en-US" altLang="en-US" sz="3600" u="sng" dirty="0">
                <a:solidFill>
                  <a:srgbClr val="7B9899"/>
                </a:solidFill>
                <a:latin typeface="Goudy Old Style" panose="02020502050305020303" pitchFamily="18" charset="0"/>
                <a:cs typeface="Times New Roman" pitchFamily="18" charset="0"/>
              </a:rPr>
              <a:t>and the </a:t>
            </a:r>
            <a:r>
              <a:rPr lang="en-US" altLang="en-US" sz="3600" u="sng" dirty="0" smtClean="0">
                <a:solidFill>
                  <a:srgbClr val="7B9899"/>
                </a:solidFill>
                <a:latin typeface="Goudy Old Style" panose="02020502050305020303" pitchFamily="18" charset="0"/>
                <a:cs typeface="Times New Roman" pitchFamily="18" charset="0"/>
              </a:rPr>
              <a:t>U.S. </a:t>
            </a:r>
            <a:r>
              <a:rPr lang="en-US" altLang="en-US" sz="3600" u="sng" dirty="0">
                <a:solidFill>
                  <a:srgbClr val="7B9899"/>
                </a:solidFill>
                <a:latin typeface="Goudy Old Style" panose="02020502050305020303" pitchFamily="18" charset="0"/>
                <a:cs typeface="Times New Roman" pitchFamily="18" charset="0"/>
              </a:rPr>
              <a:t>Join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403848" cy="4873752"/>
          </a:xfrm>
        </p:spPr>
        <p:txBody>
          <a:bodyPr/>
          <a:lstStyle/>
          <a:p>
            <a:pPr marL="228600" indent="-228600"/>
            <a:r>
              <a:rPr lang="en-US" sz="20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War Plans</a:t>
            </a:r>
            <a:r>
              <a:rPr lang="en-US" sz="2000" b="1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Winston Churchill convinces FDR that in order to win the Allies must strike first against Hitler and worry about Japan later</a:t>
            </a:r>
          </a:p>
          <a:p>
            <a:pPr marL="228600" indent="-228600"/>
            <a:endParaRPr lang="en-US" sz="2000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marL="228600" indent="-228600"/>
            <a:r>
              <a:rPr lang="en-US" sz="20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The Battle of the Atlantic</a:t>
            </a:r>
            <a:r>
              <a:rPr lang="en-US" sz="2000" b="1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-</a:t>
            </a:r>
            <a:endParaRPr lang="en-US" sz="2000" u="sng" dirty="0" smtClean="0"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marL="503238" lvl="1" indent="-228600">
              <a:buFontTx/>
              <a:buChar char="•"/>
            </a:pPr>
            <a:r>
              <a:rPr lang="en-US" sz="20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Hitler orders submarines to attacks British supply ships</a:t>
            </a:r>
          </a:p>
          <a:p>
            <a:pPr marL="777875" lvl="2">
              <a:buFontTx/>
              <a:buChar char="•"/>
            </a:pPr>
            <a:r>
              <a:rPr lang="en-US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German submarines known as “</a:t>
            </a:r>
            <a:r>
              <a:rPr lang="en-US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wolf packs” destroy hundreds of British ships in 1942</a:t>
            </a:r>
          </a:p>
          <a:p>
            <a:pPr marL="503238" lvl="1" indent="-228600">
              <a:buFontTx/>
              <a:buChar char="•"/>
            </a:pPr>
            <a:r>
              <a:rPr lang="en-US" sz="20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Allies organize convoys of cargo ships with naval escort: We send destroyers equipped with sonar and planes with radar</a:t>
            </a:r>
          </a:p>
          <a:p>
            <a:pPr marL="503238" lvl="1" indent="-228600">
              <a:buFontTx/>
              <a:buChar char="•"/>
            </a:pPr>
            <a:r>
              <a:rPr lang="en-US" sz="20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We also increase the rate </a:t>
            </a:r>
            <a:r>
              <a:rPr lang="en-US" sz="20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of production for c</a:t>
            </a:r>
            <a:r>
              <a:rPr lang="en-US" sz="20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onstructing of Liberty ships (cargo carriers) making the amount of ships launched far above the amount sunk </a:t>
            </a:r>
          </a:p>
          <a:p>
            <a:endParaRPr lang="en-US" sz="2200" dirty="0">
              <a:latin typeface="Goudy Old Style" panose="02020502050305020303" pitchFamily="18" charset="0"/>
            </a:endParaRP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24200"/>
            <a:ext cx="2207374" cy="1296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08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7B9899"/>
              </a:solidFill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8132" name="Picture 5" descr="Beach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66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7B9899"/>
              </a:solidFill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9156" name="Picture 5" descr="d023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42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7B9899"/>
              </a:solidFill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0180" name="Picture 5" descr="d023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42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7B9899"/>
              </a:solidFill>
            </a:endParaRPr>
          </a:p>
        </p:txBody>
      </p:sp>
      <p:pic>
        <p:nvPicPr>
          <p:cNvPr id="51203" name="Picture 5" descr="d0251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11876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7B9899"/>
              </a:solidFill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2228" name="Picture 5" descr="s1899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17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7B9899"/>
              </a:solidFill>
            </a:endParaRPr>
          </a:p>
        </p:txBody>
      </p:sp>
      <p:pic>
        <p:nvPicPr>
          <p:cNvPr id="53251" name="Picture 5" descr="d-day0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75463"/>
          </a:xfrm>
          <a:noFill/>
        </p:spPr>
      </p:pic>
    </p:spTree>
    <p:extLst>
      <p:ext uri="{BB962C8B-B14F-4D97-AF65-F5344CB8AC3E}">
        <p14:creationId xmlns:p14="http://schemas.microsoft.com/office/powerpoint/2010/main" val="49139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4400" u="sng" dirty="0">
                <a:latin typeface="Goudy Old Style" panose="02020502050305020303" pitchFamily="18" charset="0"/>
                <a:cs typeface="Times New Roman" pitchFamily="18" charset="0"/>
              </a:rPr>
              <a:t>Battle of the </a:t>
            </a:r>
            <a:r>
              <a:rPr lang="en-US" altLang="en-US" sz="4400" u="sng" dirty="0" smtClean="0">
                <a:latin typeface="Goudy Old Style" panose="02020502050305020303" pitchFamily="18" charset="0"/>
                <a:cs typeface="Times New Roman" pitchFamily="18" charset="0"/>
              </a:rPr>
              <a:t>Bulge</a:t>
            </a:r>
            <a:endParaRPr lang="en-US" altLang="en-US" sz="4400" u="sng" dirty="0">
              <a:latin typeface="Goudy Old Style" panose="02020502050305020303" pitchFamily="18" charset="0"/>
              <a:cs typeface="Times New Roman" pitchFamily="18" charset="0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4"/>
            <a:ext cx="5946775" cy="4797425"/>
          </a:xfrm>
        </p:spPr>
        <p:txBody>
          <a:bodyPr>
            <a:noAutofit/>
          </a:bodyPr>
          <a:lstStyle/>
          <a:p>
            <a:pPr marL="228600" indent="-228600"/>
            <a:r>
              <a:rPr lang="en-US" sz="28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The Battle of the Bulge</a:t>
            </a:r>
            <a:r>
              <a:rPr lang="en-US" sz="28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-</a:t>
            </a:r>
          </a:p>
          <a:p>
            <a:pPr marL="503238" lvl="1" indent="-228600">
              <a:buFontTx/>
              <a:buChar char="•"/>
            </a:pPr>
            <a:r>
              <a:rPr lang="en-US" sz="28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In October 1944, Allies capture first German town, Aachen</a:t>
            </a:r>
          </a:p>
          <a:p>
            <a:pPr marL="228600" indent="-228600">
              <a:buFontTx/>
              <a:buChar char="•"/>
            </a:pPr>
            <a:r>
              <a:rPr lang="en-US" sz="28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In </a:t>
            </a:r>
            <a:r>
              <a:rPr lang="en-US" sz="28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December 1944 German tank divisions drove sixty miles into the Allied lines but fail to break it</a:t>
            </a:r>
          </a:p>
          <a:p>
            <a:pPr marL="503238" lvl="1" indent="-228600">
              <a:buFontTx/>
              <a:buChar char="•"/>
            </a:pPr>
            <a:r>
              <a:rPr lang="en-US" sz="28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This failure marks the end of the German offensive </a:t>
            </a:r>
            <a:endParaRPr lang="en-US" sz="2800" dirty="0" smtClean="0"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marL="228600" indent="-228600">
              <a:buFontTx/>
              <a:buChar char="•"/>
            </a:pPr>
            <a:r>
              <a:rPr lang="en-US" sz="2800" dirty="0">
                <a:latin typeface="Goudy Old Style" panose="02020502050305020303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azi forces are </a:t>
            </a:r>
            <a:r>
              <a:rPr lang="en-US" sz="28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push back toward Germany and suffer irreplaceable losses</a:t>
            </a:r>
            <a:endParaRPr lang="en-US" sz="2800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4276" name="Picture 7" descr="http://1.bp.blogspot.com/_NhXaHZBT-Vg/TIeYI9nwW-I/AAAAAAAAAsc/IBawJmUXDLw/s1600/Battle+of+the+Bul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358" y="2895600"/>
            <a:ext cx="2436692" cy="1755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88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u="sng" dirty="0">
                <a:latin typeface="Times New Roman" pitchFamily="18" charset="0"/>
                <a:cs typeface="Times New Roman" pitchFamily="18" charset="0"/>
              </a:rPr>
              <a:t>Liberation of Camps</a:t>
            </a:r>
            <a:endParaRPr lang="en-US" altLang="en-US" sz="4000" dirty="0"/>
          </a:p>
        </p:txBody>
      </p:sp>
      <p:sp>
        <p:nvSpPr>
          <p:cNvPr id="5529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4"/>
            <a:ext cx="5337175" cy="4873625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U.S. was pushing Germany inland to the west while Russia was pushing them towards the East</a:t>
            </a:r>
          </a:p>
          <a:p>
            <a:pPr marL="228600" indent="-228600"/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/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Liberation of the Death Camps-</a:t>
            </a:r>
          </a:p>
          <a:p>
            <a:pPr marL="503238" lvl="1" indent="-228600">
              <a:buFontTx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Allies in Germany, Soviets in Poland liberate concentration camps finding starving prisoners, corpses, evidence of killing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300" name="Picture 5" descr="http://ts4.mm.bing.net/images/thumbnail.aspx?q=421012640107&amp;id=f51c8f97981ceaaec18dd3a08a7e14b3&amp;url=http://www.briancuban.com/wp-content/uploads/2010/07/holocaust_pictu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440" y="2514600"/>
            <a:ext cx="2956560" cy="246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9370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u="sng" dirty="0" smtClean="0">
                <a:solidFill>
                  <a:srgbClr val="7B9899"/>
                </a:solidFill>
                <a:latin typeface="Times New Roman" pitchFamily="18" charset="0"/>
                <a:cs typeface="Times New Roman" pitchFamily="18" charset="0"/>
              </a:rPr>
              <a:t>Liberation of </a:t>
            </a:r>
            <a:r>
              <a:rPr lang="en-US" altLang="en-US" sz="4000" u="sng" dirty="0" smtClean="0">
                <a:solidFill>
                  <a:srgbClr val="7B9899"/>
                </a:solidFill>
                <a:latin typeface="Times New Roman" pitchFamily="18" charset="0"/>
                <a:cs typeface="Times New Roman" pitchFamily="18" charset="0"/>
              </a:rPr>
              <a:t>the Camps</a:t>
            </a:r>
            <a:endParaRPr lang="en-US" altLang="en-US" sz="4000" dirty="0" smtClean="0">
              <a:solidFill>
                <a:srgbClr val="7B9899"/>
              </a:solidFill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6175375" cy="487362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300" dirty="0" smtClean="0">
                <a:latin typeface="Goudy Old Style" panose="02020502050305020303" pitchFamily="18" charset="0"/>
                <a:cs typeface="Times New Roman" pitchFamily="18" charset="0"/>
              </a:rPr>
              <a:t>On April </a:t>
            </a:r>
            <a:r>
              <a:rPr lang="en-US" altLang="en-US" sz="2300" dirty="0">
                <a:latin typeface="Goudy Old Style" panose="02020502050305020303" pitchFamily="18" charset="0"/>
                <a:cs typeface="Times New Roman" pitchFamily="18" charset="0"/>
              </a:rPr>
              <a:t>29, </a:t>
            </a:r>
            <a:r>
              <a:rPr lang="en-US" altLang="en-US" sz="2300" dirty="0" smtClean="0">
                <a:latin typeface="Goudy Old Style" panose="02020502050305020303" pitchFamily="18" charset="0"/>
                <a:cs typeface="Times New Roman" pitchFamily="18" charset="0"/>
              </a:rPr>
              <a:t>1945 Hitler </a:t>
            </a:r>
            <a:r>
              <a:rPr lang="en-US" altLang="en-US" sz="2300" dirty="0">
                <a:latin typeface="Goudy Old Style" panose="02020502050305020303" pitchFamily="18" charset="0"/>
                <a:cs typeface="Times New Roman" pitchFamily="18" charset="0"/>
              </a:rPr>
              <a:t>married Eva </a:t>
            </a:r>
            <a:r>
              <a:rPr lang="en-US" altLang="en-US" sz="2300" dirty="0" smtClean="0">
                <a:latin typeface="Goudy Old Style" panose="02020502050305020303" pitchFamily="18" charset="0"/>
                <a:cs typeface="Times New Roman" pitchFamily="18" charset="0"/>
              </a:rPr>
              <a:t>Braun as the Soviets were marching into Berlin, Germany </a:t>
            </a:r>
            <a:endParaRPr lang="en-US" altLang="en-US" sz="2300" dirty="0">
              <a:latin typeface="Goudy Old Style" panose="02020502050305020303" pitchFamily="18" charset="0"/>
              <a:cs typeface="Times New Roman" pitchFamily="18" charset="0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altLang="en-US" sz="2300" dirty="0">
                <a:latin typeface="Goudy Old Style" panose="02020502050305020303" pitchFamily="18" charset="0"/>
                <a:cs typeface="Times New Roman" pitchFamily="18" charset="0"/>
              </a:rPr>
              <a:t>Decided they were going to commit suicide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altLang="en-US" sz="2300" dirty="0">
                <a:latin typeface="Goudy Old Style" panose="02020502050305020303" pitchFamily="18" charset="0"/>
                <a:cs typeface="Times New Roman" pitchFamily="18" charset="0"/>
              </a:rPr>
              <a:t>Killed themselves the next day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altLang="en-US" sz="2300" dirty="0">
              <a:latin typeface="Goudy Old Style" panose="02020502050305020303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300" dirty="0">
                <a:latin typeface="Goudy Old Style" panose="02020502050305020303" pitchFamily="18" charset="0"/>
                <a:cs typeface="Times New Roman" pitchFamily="18" charset="0"/>
              </a:rPr>
              <a:t>May </a:t>
            </a:r>
            <a:r>
              <a:rPr lang="en-US" altLang="en-US" sz="2300" dirty="0" smtClean="0">
                <a:latin typeface="Goudy Old Style" panose="02020502050305020303" pitchFamily="18" charset="0"/>
                <a:cs typeface="Times New Roman" pitchFamily="18" charset="0"/>
              </a:rPr>
              <a:t>1945 marks V-E </a:t>
            </a:r>
            <a:r>
              <a:rPr lang="en-US" altLang="en-US" sz="2300" dirty="0">
                <a:latin typeface="Goudy Old Style" panose="02020502050305020303" pitchFamily="18" charset="0"/>
                <a:cs typeface="Times New Roman" pitchFamily="18" charset="0"/>
              </a:rPr>
              <a:t>Day (Victory in Europe Day)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altLang="en-US" sz="2300" dirty="0" smtClean="0">
                <a:latin typeface="Goudy Old Style" panose="02020502050305020303" pitchFamily="18" charset="0"/>
                <a:cs typeface="Times New Roman" pitchFamily="18" charset="0"/>
              </a:rPr>
              <a:t>Sadly, FDR </a:t>
            </a:r>
            <a:r>
              <a:rPr lang="en-US" altLang="en-US" sz="2300" dirty="0">
                <a:latin typeface="Goudy Old Style" panose="02020502050305020303" pitchFamily="18" charset="0"/>
                <a:cs typeface="Times New Roman" pitchFamily="18" charset="0"/>
              </a:rPr>
              <a:t>never got to see the end of the war. </a:t>
            </a:r>
            <a:endParaRPr lang="en-US" altLang="en-US" sz="2300" dirty="0" smtClean="0">
              <a:latin typeface="Goudy Old Style" panose="02020502050305020303" pitchFamily="18" charset="0"/>
              <a:cs typeface="Times New Roman" pitchFamily="18" charset="0"/>
            </a:endParaRPr>
          </a:p>
          <a:p>
            <a:pPr marL="823277" lvl="2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altLang="en-US" sz="2300" dirty="0" smtClean="0">
                <a:latin typeface="Goudy Old Style" panose="02020502050305020303" pitchFamily="18" charset="0"/>
                <a:cs typeface="Times New Roman" pitchFamily="18" charset="0"/>
              </a:rPr>
              <a:t>On </a:t>
            </a:r>
            <a:r>
              <a:rPr lang="en-US" altLang="en-US" sz="2300" dirty="0">
                <a:latin typeface="Goudy Old Style" panose="02020502050305020303" pitchFamily="18" charset="0"/>
                <a:cs typeface="Times New Roman" pitchFamily="18" charset="0"/>
              </a:rPr>
              <a:t>April 12, 1945 </a:t>
            </a:r>
            <a:r>
              <a:rPr lang="en-US" altLang="en-US" sz="2300" dirty="0" smtClean="0">
                <a:latin typeface="Goudy Old Style" panose="02020502050305020303" pitchFamily="18" charset="0"/>
                <a:cs typeface="Times New Roman" pitchFamily="18" charset="0"/>
              </a:rPr>
              <a:t>while in Warm Springs Georgia he </a:t>
            </a:r>
            <a:r>
              <a:rPr lang="en-US" altLang="en-US" sz="2300" dirty="0">
                <a:latin typeface="Goudy Old Style" panose="02020502050305020303" pitchFamily="18" charset="0"/>
                <a:cs typeface="Times New Roman" pitchFamily="18" charset="0"/>
              </a:rPr>
              <a:t>died following a stroke. </a:t>
            </a:r>
            <a:endParaRPr lang="en-US" altLang="en-US" sz="2300" dirty="0" smtClean="0">
              <a:latin typeface="Goudy Old Style" panose="02020502050305020303" pitchFamily="18" charset="0"/>
              <a:cs typeface="Times New Roman" pitchFamily="18" charset="0"/>
            </a:endParaRPr>
          </a:p>
          <a:p>
            <a:pPr marL="823277" lvl="2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altLang="en-US" sz="2300" dirty="0" smtClean="0">
                <a:latin typeface="Goudy Old Style" panose="02020502050305020303" pitchFamily="18" charset="0"/>
                <a:cs typeface="Times New Roman" pitchFamily="18" charset="0"/>
              </a:rPr>
              <a:t>Following his death Harry S. Truman is named the 33</a:t>
            </a:r>
            <a:r>
              <a:rPr lang="en-US" altLang="en-US" sz="2300" baseline="30000" dirty="0" smtClean="0">
                <a:latin typeface="Goudy Old Style" panose="02020502050305020303" pitchFamily="18" charset="0"/>
                <a:cs typeface="Times New Roman" pitchFamily="18" charset="0"/>
              </a:rPr>
              <a:t>rd</a:t>
            </a:r>
            <a:r>
              <a:rPr lang="en-US" altLang="en-US" sz="2300" dirty="0" smtClean="0">
                <a:latin typeface="Goudy Old Style" panose="02020502050305020303" pitchFamily="18" charset="0"/>
                <a:cs typeface="Times New Roman" pitchFamily="18" charset="0"/>
              </a:rPr>
              <a:t> President of the United States </a:t>
            </a:r>
            <a:endParaRPr lang="en-US" altLang="en-US" sz="2300" dirty="0">
              <a:latin typeface="Goudy Old Style" panose="02020502050305020303" pitchFamily="18" charset="0"/>
              <a:cs typeface="Times New Roman" pitchFamily="18" charset="0"/>
            </a:endParaRPr>
          </a:p>
        </p:txBody>
      </p:sp>
      <p:pic>
        <p:nvPicPr>
          <p:cNvPr id="44036" name="Picture 2" descr="http://ts3.mm.bing.net/images/thumbnail.aspx?q=393517927078&amp;id=5627ba9b7e79b3da4808b075a4b88d0a&amp;url=http://images2.wikia.nocookie.net/__cb20090722123430/familyguy/images/5/5c/Eva_Hit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436" y="2806442"/>
            <a:ext cx="2081778" cy="1554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4561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u="sng" dirty="0" smtClean="0">
                <a:solidFill>
                  <a:srgbClr val="7B9899"/>
                </a:solidFill>
                <a:latin typeface="Goudy Old Style" panose="02020502050305020303" pitchFamily="18" charset="0"/>
                <a:cs typeface="Times New Roman" pitchFamily="18" charset="0"/>
              </a:rPr>
              <a:t>Eastern Front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4"/>
            <a:ext cx="6099175" cy="48736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dirty="0" smtClean="0">
                <a:latin typeface="Goudy Old Style" panose="02020502050305020303" pitchFamily="18" charset="0"/>
                <a:cs typeface="Times New Roman" pitchFamily="18" charset="0"/>
              </a:rPr>
              <a:t>Russia had been fighting </a:t>
            </a:r>
            <a:r>
              <a:rPr lang="en-US" altLang="en-US" sz="2000" dirty="0" smtClean="0">
                <a:latin typeface="Goudy Old Style" panose="02020502050305020303" pitchFamily="18" charset="0"/>
                <a:cs typeface="Times New Roman" pitchFamily="18" charset="0"/>
              </a:rPr>
              <a:t>against Germany </a:t>
            </a:r>
            <a:r>
              <a:rPr lang="en-US" altLang="en-US" sz="2000" dirty="0" smtClean="0">
                <a:latin typeface="Goudy Old Style" panose="02020502050305020303" pitchFamily="18" charset="0"/>
                <a:cs typeface="Times New Roman" pitchFamily="18" charset="0"/>
              </a:rPr>
              <a:t>since 1941</a:t>
            </a:r>
          </a:p>
          <a:p>
            <a:pPr lvl="1" eaLnBrk="1" hangingPunct="1"/>
            <a:r>
              <a:rPr lang="en-US" altLang="en-US" sz="2000" dirty="0" smtClean="0">
                <a:latin typeface="Goudy Old Style" panose="02020502050305020303" pitchFamily="18" charset="0"/>
                <a:cs typeface="Times New Roman" pitchFamily="18" charset="0"/>
              </a:rPr>
              <a:t>Hitler went after Russian Oil and Industry</a:t>
            </a:r>
            <a:endParaRPr lang="en-US" altLang="en-US" sz="2000" dirty="0" smtClean="0">
              <a:latin typeface="Goudy Old Style" panose="02020502050305020303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altLang="en-US" sz="2000" dirty="0" smtClean="0">
                <a:latin typeface="Goudy Old Style" panose="02020502050305020303" pitchFamily="18" charset="0"/>
                <a:cs typeface="Times New Roman" pitchFamily="18" charset="0"/>
              </a:rPr>
              <a:t>Moscow </a:t>
            </a:r>
            <a:r>
              <a:rPr lang="en-US" altLang="en-US" sz="2000" dirty="0" smtClean="0">
                <a:latin typeface="Goudy Old Style" panose="02020502050305020303" pitchFamily="18" charset="0"/>
                <a:cs typeface="Times New Roman" pitchFamily="18" charset="0"/>
              </a:rPr>
              <a:t>and Leningrad were </a:t>
            </a:r>
            <a:r>
              <a:rPr lang="en-US" altLang="en-US" sz="2000" dirty="0" smtClean="0">
                <a:latin typeface="Goudy Old Style" panose="02020502050305020303" pitchFamily="18" charset="0"/>
                <a:cs typeface="Times New Roman" pitchFamily="18" charset="0"/>
              </a:rPr>
              <a:t>with in </a:t>
            </a:r>
            <a:r>
              <a:rPr lang="en-US" altLang="en-US" sz="2000" dirty="0" smtClean="0">
                <a:latin typeface="Goudy Old Style" panose="02020502050305020303" pitchFamily="18" charset="0"/>
                <a:cs typeface="Times New Roman" pitchFamily="18" charset="0"/>
              </a:rPr>
              <a:t>Hitler’s </a:t>
            </a:r>
            <a:r>
              <a:rPr lang="en-US" altLang="en-US" sz="2000" dirty="0" smtClean="0">
                <a:latin typeface="Goudy Old Style" panose="02020502050305020303" pitchFamily="18" charset="0"/>
                <a:cs typeface="Times New Roman" pitchFamily="18" charset="0"/>
              </a:rPr>
              <a:t>reach and the Russians were losing ground until the winter </a:t>
            </a:r>
          </a:p>
          <a:p>
            <a:pPr eaLnBrk="1" hangingPunct="1"/>
            <a:endParaRPr lang="en-US" altLang="en-US" sz="2000" b="1" u="sng" dirty="0" smtClean="0">
              <a:solidFill>
                <a:schemeClr val="tx1"/>
              </a:solidFill>
              <a:latin typeface="Goudy Old Style" panose="02020502050305020303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000" b="1" u="sng" dirty="0" smtClean="0">
                <a:solidFill>
                  <a:schemeClr val="tx1"/>
                </a:solidFill>
                <a:latin typeface="Goudy Old Style" panose="02020502050305020303" pitchFamily="18" charset="0"/>
                <a:cs typeface="Times New Roman" pitchFamily="18" charset="0"/>
              </a:rPr>
              <a:t>The Battle of Stalingrad</a:t>
            </a:r>
            <a:r>
              <a:rPr lang="en-US" altLang="en-US" sz="2000" b="1" dirty="0" smtClean="0">
                <a:solidFill>
                  <a:schemeClr val="tx1"/>
                </a:solidFill>
                <a:latin typeface="Goudy Old Style" panose="02020502050305020303" pitchFamily="18" charset="0"/>
                <a:cs typeface="Times New Roman" pitchFamily="18" charset="0"/>
              </a:rPr>
              <a:t>-</a:t>
            </a:r>
            <a:endParaRPr lang="en-US" altLang="en-US" sz="2000" b="1" u="sng" dirty="0" smtClean="0">
              <a:solidFill>
                <a:schemeClr val="tx1"/>
              </a:solidFill>
              <a:latin typeface="Goudy Old Style" panose="02020502050305020303" pitchFamily="18" charset="0"/>
              <a:cs typeface="Times New Roman" pitchFamily="18" charset="0"/>
            </a:endParaRPr>
          </a:p>
          <a:p>
            <a:pPr lvl="2" eaLnBrk="1" hangingPunct="1"/>
            <a:r>
              <a:rPr lang="en-US" altLang="en-US" dirty="0" smtClean="0">
                <a:latin typeface="Goudy Old Style" panose="02020502050305020303" pitchFamily="18" charset="0"/>
                <a:cs typeface="Times New Roman" pitchFamily="18" charset="0"/>
              </a:rPr>
              <a:t>After a brutal winter campaign and four weeks of fighting the Germans are forced to begin retreating </a:t>
            </a:r>
          </a:p>
          <a:p>
            <a:pPr lvl="3" eaLnBrk="1" hangingPunct="1"/>
            <a:r>
              <a:rPr lang="en-US" altLang="en-US" dirty="0" smtClean="0">
                <a:latin typeface="Goudy Old Style" panose="02020502050305020303" pitchFamily="18" charset="0"/>
                <a:cs typeface="Times New Roman" pitchFamily="18" charset="0"/>
              </a:rPr>
              <a:t>Roughly 230,000 Germans died during this conflict along with 1.1 million Soviet soldiers </a:t>
            </a:r>
          </a:p>
          <a:p>
            <a:pPr lvl="3" eaLnBrk="1" hangingPunct="1"/>
            <a:r>
              <a:rPr lang="en-US" altLang="en-US" dirty="0" smtClean="0">
                <a:latin typeface="Goudy Old Style" panose="02020502050305020303" pitchFamily="18" charset="0"/>
                <a:cs typeface="Times New Roman" pitchFamily="18" charset="0"/>
              </a:rPr>
              <a:t>The Russian defeat of the  Germans marked </a:t>
            </a:r>
            <a:r>
              <a:rPr lang="en-US" altLang="en-US" dirty="0" smtClean="0">
                <a:latin typeface="Goudy Old Style" panose="02020502050305020303" pitchFamily="18" charset="0"/>
                <a:cs typeface="Times New Roman" pitchFamily="18" charset="0"/>
              </a:rPr>
              <a:t>the turning point of the </a:t>
            </a:r>
            <a:r>
              <a:rPr lang="en-US" altLang="en-US" dirty="0" smtClean="0">
                <a:latin typeface="Goudy Old Style" panose="02020502050305020303" pitchFamily="18" charset="0"/>
                <a:cs typeface="Times New Roman" pitchFamily="18" charset="0"/>
              </a:rPr>
              <a:t>war as the Soviet Army begins pushing the Nazi’s back towards Germany </a:t>
            </a:r>
          </a:p>
          <a:p>
            <a:pPr eaLnBrk="1" hangingPunct="1">
              <a:buFont typeface="Arial" charset="0"/>
              <a:buNone/>
            </a:pPr>
            <a:endParaRPr lang="en-US" altLang="en-US" dirty="0" smtClean="0">
              <a:latin typeface="Goudy Old Style" panose="02020502050305020303" pitchFamily="18" charset="0"/>
              <a:cs typeface="Times New Roman" pitchFamily="18" charset="0"/>
            </a:endParaRPr>
          </a:p>
          <a:p>
            <a:pPr eaLnBrk="1" hangingPunct="1"/>
            <a:endParaRPr lang="en-US" altLang="en-US" dirty="0" smtClean="0"/>
          </a:p>
        </p:txBody>
      </p:sp>
      <p:pic>
        <p:nvPicPr>
          <p:cNvPr id="32772" name="Picture 5" descr="http://ts4.mm.bing.net/images/thumbnail.aspx?q=420006012871&amp;id=8c4e74314868ef641760b175088a23d6&amp;url=http://www.katardat.org/marxuniv/2002-SUWW2/Images/images-stalingrad/stalingrad-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2667000"/>
            <a:ext cx="2134618" cy="2215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9210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4400" u="sng" dirty="0">
                <a:latin typeface="Goudy Old Style" panose="02020502050305020303" pitchFamily="18" charset="0"/>
                <a:cs typeface="Times New Roman" pitchFamily="18" charset="0"/>
              </a:rPr>
              <a:t>North African </a:t>
            </a:r>
            <a:r>
              <a:rPr lang="en-US" altLang="en-US" sz="4400" u="sng" dirty="0" smtClean="0">
                <a:latin typeface="Goudy Old Style" panose="02020502050305020303" pitchFamily="18" charset="0"/>
                <a:cs typeface="Times New Roman" pitchFamily="18" charset="0"/>
              </a:rPr>
              <a:t>Front</a:t>
            </a:r>
            <a:endParaRPr lang="en-US" altLang="en-US" sz="4400" dirty="0">
              <a:latin typeface="Goudy Old Style" panose="02020502050305020303" pitchFamily="18" charset="0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6022975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600" b="1" u="sng" dirty="0" smtClean="0">
                <a:latin typeface="Goudy Old Style" panose="02020502050305020303" pitchFamily="18" charset="0"/>
                <a:cs typeface="Times New Roman" pitchFamily="18" charset="0"/>
              </a:rPr>
              <a:t>Operation </a:t>
            </a:r>
            <a:r>
              <a:rPr lang="en-US" altLang="en-US" sz="2600" b="1" u="sng" dirty="0" smtClean="0">
                <a:latin typeface="Goudy Old Style" panose="02020502050305020303" pitchFamily="18" charset="0"/>
                <a:cs typeface="Times New Roman" pitchFamily="18" charset="0"/>
              </a:rPr>
              <a:t>Torch</a:t>
            </a:r>
            <a:r>
              <a:rPr lang="en-US" altLang="en-US" sz="2600" b="1" dirty="0" smtClean="0">
                <a:latin typeface="Goudy Old Style" panose="02020502050305020303" pitchFamily="18" charset="0"/>
                <a:cs typeface="Times New Roman" pitchFamily="18" charset="0"/>
              </a:rPr>
              <a:t>-</a:t>
            </a:r>
            <a:endParaRPr lang="en-US" altLang="en-US" sz="2600" b="1" u="sng" dirty="0" smtClean="0">
              <a:latin typeface="Goudy Old Style" panose="02020502050305020303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sz="26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In 1942 the Allies under the command of General Dwight D. Eisenhower commands the invasion of North Africa</a:t>
            </a:r>
          </a:p>
          <a:p>
            <a:pPr lvl="1" eaLnBrk="1" hangingPunct="1"/>
            <a:r>
              <a:rPr lang="en-US" sz="26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German </a:t>
            </a:r>
            <a:r>
              <a:rPr lang="en-US" sz="2600" dirty="0" err="1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Afrika</a:t>
            </a:r>
            <a:r>
              <a:rPr lang="en-US" sz="26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Korps</a:t>
            </a:r>
            <a:r>
              <a:rPr lang="en-US" sz="26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, led by respected General Erwin Rommel (he was known as the desert fox) engaged in heavy tank battles until their surrender </a:t>
            </a:r>
            <a:r>
              <a:rPr lang="en-US" sz="2600" dirty="0">
                <a:latin typeface="Goudy Old Style" panose="02020502050305020303" pitchFamily="18" charset="0"/>
                <a:cs typeface="Times New Roman" panose="02020603050405020304" pitchFamily="18" charset="0"/>
              </a:rPr>
              <a:t>i</a:t>
            </a:r>
            <a:r>
              <a:rPr lang="en-US" sz="26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n May 1943</a:t>
            </a:r>
          </a:p>
          <a:p>
            <a:pPr lvl="1" eaLnBrk="1" hangingPunct="1"/>
            <a:r>
              <a:rPr lang="en-US" altLang="en-US" sz="2600" dirty="0" smtClean="0">
                <a:latin typeface="Goudy Old Style" panose="02020502050305020303" pitchFamily="18" charset="0"/>
                <a:cs typeface="Times New Roman" pitchFamily="18" charset="0"/>
              </a:rPr>
              <a:t>By the summer 1943 of the Allies were “</a:t>
            </a:r>
            <a:r>
              <a:rPr lang="en-US" altLang="en-US" sz="2600" dirty="0" smtClean="0">
                <a:latin typeface="Goudy Old Style" panose="02020502050305020303" pitchFamily="18" charset="0"/>
                <a:cs typeface="Times New Roman" pitchFamily="18" charset="0"/>
              </a:rPr>
              <a:t>Masters of North African Shores”</a:t>
            </a:r>
          </a:p>
          <a:p>
            <a:pPr eaLnBrk="1" hangingPunct="1"/>
            <a:endParaRPr lang="en-US" alt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527" y="2514600"/>
            <a:ext cx="1941517" cy="2809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32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u="sng" dirty="0">
                <a:solidFill>
                  <a:srgbClr val="7B9899"/>
                </a:solidFill>
                <a:latin typeface="Goudy Old Style" panose="02020502050305020303" pitchFamily="18" charset="0"/>
                <a:cs typeface="Times New Roman" pitchFamily="18" charset="0"/>
              </a:rPr>
              <a:t>Italian Campaign</a:t>
            </a:r>
            <a:endParaRPr lang="en-US" sz="4000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251448" cy="4797552"/>
          </a:xfrm>
        </p:spPr>
        <p:txBody>
          <a:bodyPr>
            <a:normAutofit/>
          </a:bodyPr>
          <a:lstStyle/>
          <a:p>
            <a:pPr marL="228600" indent="-228600">
              <a:buFontTx/>
              <a:buChar char="•"/>
            </a:pPr>
            <a:r>
              <a:rPr lang="en-US" sz="22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As they met in the city of </a:t>
            </a:r>
            <a:r>
              <a:rPr lang="en-US" altLang="en-US" sz="2200" dirty="0" smtClean="0">
                <a:latin typeface="Goudy Old Style" panose="02020502050305020303" pitchFamily="18" charset="0"/>
                <a:cs typeface="Times New Roman" pitchFamily="18" charset="0"/>
              </a:rPr>
              <a:t>Casablanca FDR and Churchill</a:t>
            </a:r>
            <a:r>
              <a:rPr lang="en-US" sz="22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 decide that the only real solution in ending the war is to  accept unconditional surrender from the Axis powers</a:t>
            </a:r>
          </a:p>
          <a:p>
            <a:pPr marL="503238" lvl="1" indent="-228600">
              <a:buFontTx/>
              <a:buChar char="•"/>
            </a:pPr>
            <a:r>
              <a:rPr lang="en-US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They are going to start by attacking Italy </a:t>
            </a:r>
            <a:r>
              <a:rPr lang="en-US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 </a:t>
            </a:r>
          </a:p>
          <a:p>
            <a:pPr marL="228600" indent="-228600">
              <a:buFontTx/>
              <a:buChar char="•"/>
            </a:pPr>
            <a:endParaRPr lang="en-US" sz="2200" dirty="0" smtClean="0"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marL="228600" indent="-228600">
              <a:buFontTx/>
              <a:buChar char="•"/>
            </a:pPr>
            <a:r>
              <a:rPr lang="en-US" sz="22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In the summer of 1943, the </a:t>
            </a:r>
            <a:r>
              <a:rPr lang="en-US" sz="22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Allies </a:t>
            </a:r>
            <a:r>
              <a:rPr lang="en-US" sz="22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capture the Italian capital of Sicily and force Mussolini to resign</a:t>
            </a:r>
          </a:p>
          <a:p>
            <a:pPr marL="228600" indent="-228600">
              <a:buFontTx/>
              <a:buChar char="•"/>
            </a:pPr>
            <a:endParaRPr lang="en-US" sz="2200" dirty="0" smtClean="0"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marL="228600" indent="-228600">
              <a:buFontTx/>
              <a:buChar char="•"/>
            </a:pPr>
            <a:r>
              <a:rPr lang="en-US" sz="22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1944-Allies win the battle of “Bloody Anzio” loosing nearly 30,000 Allied men </a:t>
            </a:r>
          </a:p>
          <a:p>
            <a:pPr marL="503238" lvl="1" indent="-228600">
              <a:buFontTx/>
              <a:buChar char="•"/>
            </a:pPr>
            <a:r>
              <a:rPr lang="en-US" sz="17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Although after this battle</a:t>
            </a:r>
            <a:r>
              <a:rPr lang="en-US" sz="17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 the Germans still continue to put up strong resistance</a:t>
            </a:r>
          </a:p>
          <a:p>
            <a:endParaRPr lang="en-US" dirty="0">
              <a:latin typeface="Goudy Old Style" panose="02020502050305020303" pitchFamily="18" charset="0"/>
            </a:endParaRPr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19400"/>
            <a:ext cx="2346578" cy="213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91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u="sng" dirty="0">
                <a:solidFill>
                  <a:srgbClr val="7B9899"/>
                </a:solidFill>
                <a:latin typeface="Goudy Old Style" panose="02020502050305020303" pitchFamily="18" charset="0"/>
                <a:cs typeface="Times New Roman" pitchFamily="18" charset="0"/>
              </a:rPr>
              <a:t>Heroes in Combat</a:t>
            </a:r>
            <a:endParaRPr lang="en-US" sz="4000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613648" cy="5029200"/>
          </a:xfrm>
        </p:spPr>
        <p:txBody>
          <a:bodyPr/>
          <a:lstStyle/>
          <a:p>
            <a:pPr marL="228600" indent="-228600">
              <a:buFontTx/>
              <a:buChar char="•"/>
            </a:pPr>
            <a:r>
              <a:rPr lang="en-US" sz="165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African Americans</a:t>
            </a:r>
            <a:r>
              <a:rPr lang="en-US" sz="165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-</a:t>
            </a:r>
          </a:p>
          <a:p>
            <a:pPr lvl="1" eaLnBrk="1" hangingPunct="1"/>
            <a:r>
              <a:rPr lang="en-US" altLang="en-US" sz="1650" dirty="0" smtClean="0">
                <a:latin typeface="Goudy Old Style" panose="02020502050305020303" pitchFamily="18" charset="0"/>
                <a:cs typeface="Times New Roman" pitchFamily="18" charset="0"/>
              </a:rPr>
              <a:t>Tuskegee Airmen-A highly decorated unit of comprised completely of African-American airmen</a:t>
            </a:r>
          </a:p>
          <a:p>
            <a:pPr lvl="2" eaLnBrk="1" hangingPunct="1"/>
            <a:r>
              <a:rPr lang="en-US" altLang="en-US" sz="1650" dirty="0" smtClean="0">
                <a:latin typeface="Goudy Old Style" panose="02020502050305020303" pitchFamily="18" charset="0"/>
                <a:cs typeface="Times New Roman" pitchFamily="18" charset="0"/>
              </a:rPr>
              <a:t>99</a:t>
            </a:r>
            <a:r>
              <a:rPr lang="en-US" altLang="en-US" sz="1650" baseline="30000" dirty="0" smtClean="0">
                <a:latin typeface="Goudy Old Style" panose="02020502050305020303" pitchFamily="18" charset="0"/>
                <a:cs typeface="Times New Roman" pitchFamily="18" charset="0"/>
              </a:rPr>
              <a:t>th</a:t>
            </a:r>
            <a:r>
              <a:rPr lang="en-US" altLang="en-US" sz="1650" dirty="0" smtClean="0">
                <a:latin typeface="Goudy Old Style" panose="02020502050305020303" pitchFamily="18" charset="0"/>
                <a:cs typeface="Times New Roman" pitchFamily="18" charset="0"/>
              </a:rPr>
              <a:t> Pursuit Squadron did not lose a single bomber during the war</a:t>
            </a:r>
          </a:p>
          <a:p>
            <a:pPr lvl="1" eaLnBrk="1" hangingPunct="1"/>
            <a:r>
              <a:rPr lang="en-US" altLang="en-US" sz="1650" dirty="0" smtClean="0">
                <a:latin typeface="Goudy Old Style" panose="02020502050305020303" pitchFamily="18" charset="0"/>
                <a:cs typeface="Times New Roman" pitchFamily="18" charset="0"/>
              </a:rPr>
              <a:t>92</a:t>
            </a:r>
            <a:r>
              <a:rPr lang="en-US" altLang="en-US" sz="1650" baseline="30000" dirty="0" smtClean="0">
                <a:latin typeface="Goudy Old Style" panose="02020502050305020303" pitchFamily="18" charset="0"/>
                <a:cs typeface="Times New Roman" pitchFamily="18" charset="0"/>
              </a:rPr>
              <a:t>nd</a:t>
            </a:r>
            <a:r>
              <a:rPr lang="en-US" altLang="en-US" sz="1650" dirty="0" smtClean="0">
                <a:latin typeface="Goudy Old Style" panose="02020502050305020303" pitchFamily="18" charset="0"/>
                <a:cs typeface="Times New Roman" pitchFamily="18" charset="0"/>
              </a:rPr>
              <a:t> Infantry</a:t>
            </a:r>
          </a:p>
          <a:p>
            <a:pPr lvl="2" eaLnBrk="1" hangingPunct="1"/>
            <a:r>
              <a:rPr lang="en-US" altLang="en-US" sz="1650" dirty="0" smtClean="0">
                <a:latin typeface="Goudy Old Style" panose="02020502050305020303" pitchFamily="18" charset="0"/>
                <a:cs typeface="Times New Roman" pitchFamily="18" charset="0"/>
              </a:rPr>
              <a:t>Nicknamed the Buffaloes they ended up receiving seven Legion of Merit awards , sixty-five Silver </a:t>
            </a:r>
            <a:r>
              <a:rPr lang="en-US" altLang="en-US" sz="1650" dirty="0" smtClean="0">
                <a:latin typeface="Goudy Old Style" panose="02020502050305020303" pitchFamily="18" charset="0"/>
                <a:cs typeface="Times New Roman" pitchFamily="18" charset="0"/>
              </a:rPr>
              <a:t>S</a:t>
            </a:r>
            <a:r>
              <a:rPr lang="en-US" altLang="en-US" sz="1650" dirty="0" smtClean="0">
                <a:latin typeface="Goudy Old Style" panose="02020502050305020303" pitchFamily="18" charset="0"/>
                <a:cs typeface="Times New Roman" pitchFamily="18" charset="0"/>
              </a:rPr>
              <a:t>tars and one hundred sixty-two Bronze Stars</a:t>
            </a:r>
          </a:p>
          <a:p>
            <a:pPr marL="228600" indent="-228600">
              <a:buFontTx/>
              <a:buChar char="•"/>
            </a:pPr>
            <a:endParaRPr lang="en-US" sz="1650" dirty="0" smtClean="0"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marL="228600" indent="-228600">
              <a:buFontTx/>
              <a:buChar char="•"/>
            </a:pPr>
            <a:r>
              <a:rPr lang="en-US" sz="165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Mexican-Americans</a:t>
            </a:r>
            <a:r>
              <a:rPr lang="en-US" sz="165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-</a:t>
            </a:r>
          </a:p>
          <a:p>
            <a:pPr marL="503238" lvl="1" indent="-228600">
              <a:buFontTx/>
              <a:buChar char="•"/>
            </a:pPr>
            <a:r>
              <a:rPr lang="en-US" sz="165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During WWII seventeen Mexican-American</a:t>
            </a:r>
            <a:r>
              <a:rPr lang="en-US" sz="165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 soldiers received the Congressional Metals of Honor</a:t>
            </a:r>
          </a:p>
          <a:p>
            <a:pPr marL="503238" lvl="1" indent="-228600">
              <a:buFontTx/>
              <a:buChar char="•"/>
            </a:pPr>
            <a:r>
              <a:rPr lang="en-US" sz="165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141</a:t>
            </a:r>
            <a:r>
              <a:rPr lang="en-US" sz="1650" baseline="300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st</a:t>
            </a:r>
            <a:r>
              <a:rPr lang="en-US" sz="165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 Regiment, 36</a:t>
            </a:r>
            <a:r>
              <a:rPr lang="en-US" sz="1650" baseline="300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th</a:t>
            </a:r>
            <a:r>
              <a:rPr lang="en-US" sz="165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 Division became one of the most decorated units to serve in WWII </a:t>
            </a:r>
            <a:endParaRPr lang="en-US" sz="1650" dirty="0" smtClean="0"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marL="503238" lvl="1" indent="-228600">
              <a:buFontTx/>
              <a:buChar char="•"/>
            </a:pPr>
            <a:endParaRPr lang="en-US" sz="1650" dirty="0" smtClean="0"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marL="228600" indent="-228600">
              <a:buFontTx/>
              <a:buChar char="•"/>
            </a:pPr>
            <a:r>
              <a:rPr lang="en-US" sz="165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Japanese-Americans</a:t>
            </a:r>
            <a:r>
              <a:rPr lang="en-US" sz="165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-</a:t>
            </a:r>
          </a:p>
          <a:p>
            <a:pPr marL="503238" lvl="1" indent="-228600">
              <a:buFontTx/>
              <a:buChar char="•"/>
            </a:pPr>
            <a:r>
              <a:rPr lang="en-US" sz="165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Due to their success the 100</a:t>
            </a:r>
            <a:r>
              <a:rPr lang="en-US" sz="1650" baseline="300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th</a:t>
            </a:r>
            <a:r>
              <a:rPr lang="en-US" sz="165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 Battalion comprised of Japanese-American soldiers became known as the “Purple heart Battalion” </a:t>
            </a:r>
          </a:p>
          <a:p>
            <a:pPr marL="777875" lvl="2">
              <a:buFontTx/>
              <a:buChar char="•"/>
            </a:pPr>
            <a:r>
              <a:rPr lang="en-US" sz="165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The 442</a:t>
            </a:r>
            <a:r>
              <a:rPr lang="en-US" sz="1650" baseline="300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nd</a:t>
            </a:r>
            <a:r>
              <a:rPr lang="en-US" sz="165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 Battalion also received a number of accolades as well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u="sng" dirty="0" smtClean="0">
                <a:solidFill>
                  <a:srgbClr val="7B9899"/>
                </a:solidFill>
                <a:latin typeface="Times New Roman" pitchFamily="18" charset="0"/>
                <a:cs typeface="Times New Roman" pitchFamily="18" charset="0"/>
              </a:rPr>
              <a:t>Heroes in Combat</a:t>
            </a: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59" y="1524001"/>
            <a:ext cx="2590799" cy="2725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05200"/>
            <a:ext cx="2574274" cy="2726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64783"/>
            <a:ext cx="2590799" cy="2684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0158" y="44335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African-American</a:t>
            </a:r>
          </a:p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Tuskegee Airmen 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5037" y="28194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Japanese-American </a:t>
            </a:r>
          </a:p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442</a:t>
            </a:r>
            <a:r>
              <a:rPr lang="en-US" sz="1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Division 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38899" y="44335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Mexican-American </a:t>
            </a:r>
          </a:p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141</a:t>
            </a:r>
            <a:r>
              <a:rPr lang="en-US" sz="1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Regiment       36</a:t>
            </a:r>
            <a:r>
              <a:rPr lang="en-US" sz="1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Division 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76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https://upload.wikimedia.org/wikipedia/commons/3/34/Consolidated_Vultee_B-24_Liberator_US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20866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28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7B9899"/>
              </a:solidFill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9394" name="Picture 2" descr="http://www.olive-drab.com/images/tuskegee_02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8169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</TotalTime>
  <Words>738</Words>
  <Application>Microsoft Office PowerPoint</Application>
  <PresentationFormat>On-screen Show (4:3)</PresentationFormat>
  <Paragraphs>79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Civic</vt:lpstr>
      <vt:lpstr>Chapter 17-Section 2-The War for Europe               and North Africa</vt:lpstr>
      <vt:lpstr>Great Britain and the U.S. Join Forces</vt:lpstr>
      <vt:lpstr>Eastern Front</vt:lpstr>
      <vt:lpstr> North African Front</vt:lpstr>
      <vt:lpstr>Italian Campaign</vt:lpstr>
      <vt:lpstr>Heroes in Combat</vt:lpstr>
      <vt:lpstr>Heroes in Combat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Liberation of Europe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Battle of the Bulge</vt:lpstr>
      <vt:lpstr> Liberation of Camps</vt:lpstr>
      <vt:lpstr>Liberation of the Camps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17-Section 2-The War for Europe               and North Africa</dc:title>
  <dc:creator>Windows User</dc:creator>
  <cp:lastModifiedBy>Windows User</cp:lastModifiedBy>
  <cp:revision>1</cp:revision>
  <dcterms:created xsi:type="dcterms:W3CDTF">2018-03-01T17:49:22Z</dcterms:created>
  <dcterms:modified xsi:type="dcterms:W3CDTF">2018-03-01T17:52:05Z</dcterms:modified>
</cp:coreProperties>
</file>