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64915B-083F-440F-BBB9-BA31F2472A96}" type="datetimeFigureOut">
              <a:rPr lang="en-US" smtClean="0"/>
              <a:t>12/3/2018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smtClean="0"/>
              <a:t>The Nations Sick Economy </a:t>
            </a:r>
            <a:br>
              <a:rPr lang="en-US" altLang="en-US" sz="4800" smtClean="0"/>
            </a:br>
            <a:endParaRPr lang="en-US" altLang="en-US" sz="4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800" dirty="0">
                <a:ea typeface="+mn-ea"/>
              </a:rPr>
              <a:t>Chapter 14 Section 1</a:t>
            </a:r>
          </a:p>
        </p:txBody>
      </p:sp>
    </p:spTree>
    <p:extLst>
      <p:ext uri="{BB962C8B-B14F-4D97-AF65-F5344CB8AC3E}">
        <p14:creationId xmlns:p14="http://schemas.microsoft.com/office/powerpoint/2010/main" val="18881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995362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Hoover Takes the Nation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876800" cy="48006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200" dirty="0"/>
              <a:t>Election of 1928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200" dirty="0"/>
              <a:t>Herbert Hoover (R) v. Alfred E. Smith (D)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3200" dirty="0"/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200" dirty="0"/>
              <a:t>Hoover wins the election easily and becomes the 31</a:t>
            </a:r>
            <a:r>
              <a:rPr lang="en-US" altLang="en-US" sz="3200" baseline="30000" dirty="0"/>
              <a:t>st</a:t>
            </a:r>
            <a:r>
              <a:rPr lang="en-US" altLang="en-US" sz="3200" dirty="0"/>
              <a:t> president of the United States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71577"/>
            <a:ext cx="2695575" cy="369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68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Stock Market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524000"/>
            <a:ext cx="4495800" cy="48768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Americans who could afford it (and some who </a:t>
            </a:r>
            <a:r>
              <a:rPr lang="en-US" altLang="en-US" sz="2400" dirty="0" err="1"/>
              <a:t>couldn</a:t>
            </a:r>
            <a:r>
              <a:rPr lang="ja-JP" altLang="en-US" sz="2400" dirty="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t) invested in the market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4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b="1" u="sng" dirty="0"/>
              <a:t>Dow Jones Industrial Average</a:t>
            </a:r>
            <a:r>
              <a:rPr lang="en-US" altLang="en-US" sz="2400" dirty="0"/>
              <a:t>-Most widely used barometer of the stock market</a:t>
            </a:r>
            <a:r>
              <a:rPr lang="ja-JP" altLang="en-US" sz="2400" dirty="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s health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Measure based on the prices of stocks from </a:t>
            </a:r>
            <a:r>
              <a:rPr lang="en-US" altLang="en-US" sz="2400" dirty="0" smtClean="0"/>
              <a:t>twenty </a:t>
            </a:r>
            <a:r>
              <a:rPr lang="en-US" altLang="en-US" sz="2400" dirty="0"/>
              <a:t>large companies</a:t>
            </a:r>
          </a:p>
        </p:txBody>
      </p:sp>
      <p:pic>
        <p:nvPicPr>
          <p:cNvPr id="9222" name="Picture 6" descr="Image result for 1920's stock marke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0" y="2362200"/>
            <a:ext cx="38100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72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76238"/>
            <a:ext cx="7056437" cy="919162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Stock Market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</a:rPr>
              <a:t>Speculation</a:t>
            </a:r>
            <a:r>
              <a:rPr lang="en-US" altLang="en-US" dirty="0" smtClean="0"/>
              <a:t>-People were buying stocks and bonds on the chance of a quick profit while ignoring risks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Buying on margin-paying a small percentage of a </a:t>
            </a:r>
            <a:r>
              <a:rPr lang="en-US" altLang="en-US" dirty="0" smtClean="0"/>
              <a:t>stock</a:t>
            </a:r>
            <a:r>
              <a:rPr lang="en-US" altLang="en-US" dirty="0" smtClean="0">
                <a:latin typeface="Arial" charset="0"/>
                <a:cs typeface="メイリオ" pitchFamily="34" charset="-128"/>
              </a:rPr>
              <a:t>’</a:t>
            </a:r>
            <a:r>
              <a:rPr lang="en-US" altLang="ja-JP" dirty="0" smtClean="0">
                <a:cs typeface="メイリオ" pitchFamily="34" charset="-128"/>
              </a:rPr>
              <a:t>s </a:t>
            </a:r>
            <a:r>
              <a:rPr lang="en-US" altLang="ja-JP" dirty="0" smtClean="0">
                <a:cs typeface="メイリオ" pitchFamily="34" charset="-128"/>
              </a:rPr>
              <a:t>price as a down payment and borrowing the rest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Both speculation and buying on margin caused stock prices to 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They caused over-investment because people bought more than they could pay for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048000"/>
            <a:ext cx="2545312" cy="18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60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The Stock Market Crashes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524000"/>
            <a:ext cx="4800600" cy="4800600"/>
          </a:xfrm>
        </p:spPr>
        <p:txBody>
          <a:bodyPr/>
          <a:lstStyle/>
          <a:p>
            <a:pPr eaLnBrk="1" hangingPunct="1"/>
            <a:r>
              <a:rPr lang="en-US" altLang="en-US" sz="2400" b="1" u="sng" dirty="0" smtClean="0"/>
              <a:t>Black Tuesday-</a:t>
            </a:r>
          </a:p>
          <a:p>
            <a:pPr lvl="1" eaLnBrk="1" hangingPunct="1"/>
            <a:r>
              <a:rPr lang="en-US" altLang="en-US" sz="2400" dirty="0" smtClean="0"/>
              <a:t>October 29, 1929</a:t>
            </a:r>
          </a:p>
          <a:p>
            <a:pPr lvl="1" eaLnBrk="1" hangingPunct="1"/>
            <a:r>
              <a:rPr lang="en-US" altLang="en-US" sz="2400" dirty="0" smtClean="0"/>
              <a:t>A record 16.5 million shares were sold</a:t>
            </a:r>
          </a:p>
          <a:p>
            <a:pPr lvl="1" eaLnBrk="1" hangingPunct="1"/>
            <a:r>
              <a:rPr lang="en-US" altLang="en-US" sz="2400" dirty="0" smtClean="0"/>
              <a:t>Millions more could not find buyers</a:t>
            </a:r>
          </a:p>
          <a:p>
            <a:pPr lvl="1" eaLnBrk="1" hangingPunct="1"/>
            <a:r>
              <a:rPr lang="en-US" altLang="en-US" sz="2400" dirty="0" smtClean="0"/>
              <a:t>People who had bought stock with loans were stuck with huge debt and unable to pay</a:t>
            </a:r>
          </a:p>
        </p:txBody>
      </p:sp>
      <p:pic>
        <p:nvPicPr>
          <p:cNvPr id="19460" name="Picture 1" descr="1929_Black_Tues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438400"/>
            <a:ext cx="3652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Financial Collapse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16063"/>
            <a:ext cx="4724400" cy="480853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stock market crash was the first sign of the Great Depression</a:t>
            </a:r>
          </a:p>
          <a:p>
            <a:pPr lvl="1" eaLnBrk="1" hangingPunct="1"/>
            <a:r>
              <a:rPr lang="en-US" altLang="en-US" sz="2400" smtClean="0"/>
              <a:t>Period  between 1929 and 1940 in which the economy plummeted and unemployment skyrocketed</a:t>
            </a:r>
          </a:p>
          <a:p>
            <a:pPr lvl="1" eaLnBrk="1" hangingPunct="1"/>
            <a:r>
              <a:rPr lang="en-US" altLang="en-US" sz="2400" smtClean="0"/>
              <a:t>The Great Depression was not just isolated to America – it was felt around the world</a:t>
            </a:r>
          </a:p>
        </p:txBody>
      </p:sp>
      <p:pic>
        <p:nvPicPr>
          <p:cNvPr id="12292" name="Picture 1" descr="stock_crash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2104" r="6844" b="-951"/>
          <a:stretch>
            <a:fillRect/>
          </a:stretch>
        </p:blipFill>
        <p:spPr bwMode="auto">
          <a:xfrm>
            <a:off x="5181600" y="2590800"/>
            <a:ext cx="3031469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95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Bank and Business Failures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525588"/>
            <a:ext cx="3810000" cy="4494212"/>
          </a:xfrm>
        </p:spPr>
        <p:txBody>
          <a:bodyPr/>
          <a:lstStyle/>
          <a:p>
            <a:pPr eaLnBrk="1" hangingPunct="1"/>
            <a:r>
              <a:rPr lang="en-US" altLang="en-US" smtClean="0"/>
              <a:t>Banks also invested in the stock market – and they too lost their money</a:t>
            </a:r>
          </a:p>
          <a:p>
            <a:pPr eaLnBrk="1" hangingPunct="1"/>
            <a:r>
              <a:rPr lang="en-US" altLang="en-US" smtClean="0"/>
              <a:t>In 1929 around 600 banks closed–people could not get their money from the bank</a:t>
            </a:r>
          </a:p>
          <a:p>
            <a:pPr eaLnBrk="1" hangingPunct="1"/>
            <a:r>
              <a:rPr lang="en-US" altLang="en-US" smtClean="0"/>
              <a:t>By 1933 11,000 of the nation</a:t>
            </a:r>
            <a:r>
              <a:rPr lang="ja-JP" altLang="en-US" smtClean="0">
                <a:latin typeface="Arial" charset="0"/>
                <a:cs typeface="メイリオ" pitchFamily="34" charset="-128"/>
              </a:rPr>
              <a:t>’</a:t>
            </a:r>
            <a:r>
              <a:rPr lang="en-US" altLang="ja-JP" smtClean="0">
                <a:cs typeface="メイリオ" pitchFamily="34" charset="-128"/>
              </a:rPr>
              <a:t>s 25,000 banks had failed and lost their money</a:t>
            </a:r>
          </a:p>
          <a:p>
            <a:pPr lvl="1" eaLnBrk="1" hangingPunct="1"/>
            <a:r>
              <a:rPr lang="en-US" altLang="en-US" sz="2000" smtClean="0"/>
              <a:t>Millions of Americans lost all they had</a:t>
            </a:r>
          </a:p>
        </p:txBody>
      </p:sp>
      <p:pic>
        <p:nvPicPr>
          <p:cNvPr id="13316" name="Picture 1" descr="BankF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6624"/>
            <a:ext cx="3810000" cy="332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10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Unemployment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43434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One out of every four Americans did not have a job by 1933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Those who did have a job were working for very little money with very little hours</a:t>
            </a:r>
          </a:p>
        </p:txBody>
      </p:sp>
      <p:pic>
        <p:nvPicPr>
          <p:cNvPr id="14340" name="Picture 2" descr="worker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2859088" cy="285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32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Hawley-Smoot Tariff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3810000" cy="45720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In 1930, Congress passed the Hawley-Smoot Tariff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Established the highest protective tariff in United States history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Designed to protect American farmers and manufacturers from foreign competition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But had the opposite effect…..</a:t>
            </a:r>
          </a:p>
        </p:txBody>
      </p:sp>
      <p:pic>
        <p:nvPicPr>
          <p:cNvPr id="15364" name="Picture 2" descr="work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2926266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5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Hawley-Smoot Tariff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766628" y="1828800"/>
            <a:ext cx="4648200" cy="40386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By reducing the flow of goods in to the U.S. other countries lost revenue – which they were using to repay their loans to the United States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Also caused unemployment rates to increase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/>
              <a:t>World trade declined by almost 50%</a:t>
            </a:r>
          </a:p>
        </p:txBody>
      </p:sp>
      <p:pic>
        <p:nvPicPr>
          <p:cNvPr id="16388" name="Picture 5" descr="FreeTr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8" y="2362200"/>
            <a:ext cx="324729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57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Economic Troubles on the Horizon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61722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1920’s seemed prosperous, but there were hidden problems</a:t>
            </a:r>
          </a:p>
          <a:p>
            <a:pPr lvl="1" eaLnBrk="1" hangingPunct="1"/>
            <a:r>
              <a:rPr lang="en-US" altLang="en-US" smtClean="0"/>
              <a:t>Both wealthy and  lower classes grew</a:t>
            </a:r>
          </a:p>
          <a:p>
            <a:pPr lvl="1" eaLnBrk="1" hangingPunct="1"/>
            <a:r>
              <a:rPr lang="en-US" altLang="en-US" smtClean="0"/>
              <a:t>Industries struggled and farmers were in trouble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u="sng" smtClean="0"/>
              <a:t>Industries in Trouble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mtClean="0"/>
              <a:t>Mining and lumbering, railroads, radio, steel and automobiles were among the industries who struggled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All of these industrial weaknesses signaled a declining economy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6" name="Picture 1" descr="AutoIndustry1920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80" y="3200400"/>
            <a:ext cx="1996699" cy="1563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20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2438"/>
            <a:ext cx="7315200" cy="1400175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Causes of the Great Depression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44958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Tariffs and war debt policies</a:t>
            </a:r>
          </a:p>
          <a:p>
            <a:pPr eaLnBrk="1" hangingPunct="1"/>
            <a:r>
              <a:rPr lang="en-US" altLang="en-US" sz="2800" smtClean="0"/>
              <a:t>Crises in the farm sector</a:t>
            </a:r>
          </a:p>
          <a:p>
            <a:pPr eaLnBrk="1" hangingPunct="1"/>
            <a:r>
              <a:rPr lang="en-US" altLang="en-US" sz="2800" smtClean="0"/>
              <a:t>Availability of easy credit</a:t>
            </a:r>
          </a:p>
          <a:p>
            <a:pPr eaLnBrk="1" hangingPunct="1"/>
            <a:r>
              <a:rPr lang="en-US" altLang="en-US" sz="2800" smtClean="0"/>
              <a:t>Unequal distribution of income</a:t>
            </a:r>
          </a:p>
        </p:txBody>
      </p:sp>
      <p:pic>
        <p:nvPicPr>
          <p:cNvPr id="17412" name="Picture 1" descr="greatdepre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26" y="1981200"/>
            <a:ext cx="3269574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90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Agriculture and the Farmers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92300"/>
            <a:ext cx="5410200" cy="4508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Prices for crops had been at an all-time high during WWI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Farmers had planted more and taken out more loans to buy more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Government was buying food from the farmers at a very high rate and cost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After the war prices dropped by over 50%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 lot of farmers were unable to repay their loans and lost their farms</a:t>
            </a:r>
          </a:p>
        </p:txBody>
      </p:sp>
      <p:pic>
        <p:nvPicPr>
          <p:cNvPr id="4100" name="Picture 1" descr="FarmingCri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427874" cy="229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99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Agriculture and the Farmers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384300"/>
            <a:ext cx="487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Banks begin to fail because farmers </a:t>
            </a:r>
            <a:r>
              <a:rPr lang="en-US" altLang="en-US" sz="2400" dirty="0" err="1" smtClean="0"/>
              <a:t>couldn</a:t>
            </a:r>
            <a:r>
              <a:rPr lang="ja-JP" altLang="en-US" sz="2400" dirty="0" smtClean="0">
                <a:latin typeface="Arial" charset="0"/>
                <a:cs typeface="メイリオ" pitchFamily="34" charset="-128"/>
              </a:rPr>
              <a:t>’</a:t>
            </a:r>
            <a:r>
              <a:rPr lang="en-US" altLang="ja-JP" sz="2400" dirty="0" smtClean="0">
                <a:cs typeface="メイリオ" pitchFamily="34" charset="-128"/>
              </a:rPr>
              <a:t>t repay their loans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McNary-Haugen Bill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An attempt by Congress to help farmers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 smtClean="0"/>
              <a:t>Price-Supports</a:t>
            </a:r>
            <a:r>
              <a:rPr lang="en-US" altLang="en-US" sz="2400" dirty="0" smtClean="0"/>
              <a:t>-The government would buy surplus crops at guaranteed priced and sell them on the international market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This bill was vetoed twice by President Coolidge</a:t>
            </a:r>
          </a:p>
        </p:txBody>
      </p:sp>
      <p:pic>
        <p:nvPicPr>
          <p:cNvPr id="5124" name="Picture 1" descr="FarmCrisi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186113" cy="405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69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995362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Living on Credit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12925"/>
            <a:ext cx="4800600" cy="4740275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200" b="1" u="sng" dirty="0"/>
              <a:t>Credit</a:t>
            </a:r>
            <a:r>
              <a:rPr lang="en-US" altLang="en-US" sz="2200" dirty="0"/>
              <a:t>-Buy now pay later – usually with high interest rates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200" dirty="0"/>
              <a:t>Seemed prosperous because people were buying with money they did not have</a:t>
            </a:r>
          </a:p>
          <a:p>
            <a:pPr marL="457207" lvl="1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en-US" sz="22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200" dirty="0"/>
              <a:t>Later when faced with rising debt, many consumers started cutting back on their spending 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200" dirty="0"/>
              <a:t>This cutback slowed the economy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6148" name="Picture 1" descr="buyingoncr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738926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63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Uneven Distribution of Income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5029200" cy="4572000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200" dirty="0"/>
              <a:t>More than 71% of the population earned less than $</a:t>
            </a:r>
            <a:r>
              <a:rPr lang="en-US" altLang="en-US" sz="2200" dirty="0" smtClean="0"/>
              <a:t>2,500 </a:t>
            </a:r>
            <a:r>
              <a:rPr lang="en-US" altLang="en-US" sz="2200" dirty="0"/>
              <a:t>per year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200" dirty="0"/>
              <a:t>Most people could only afford one new set of clothes a year and many most did not have electricity or a furnace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2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200" dirty="0"/>
              <a:t>Only 1 in 10 American’s had </a:t>
            </a:r>
            <a:r>
              <a:rPr lang="en-US" altLang="en-US" sz="2200" dirty="0" smtClean="0"/>
              <a:t>a refrigerator </a:t>
            </a:r>
            <a:endParaRPr lang="en-US" altLang="en-US" sz="22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2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200" dirty="0"/>
              <a:t>Unfortunately, the rich were getting richer and the poor were getting poorer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124200"/>
            <a:ext cx="2036529" cy="168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75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848600" cy="509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6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mage result for poor americans in the 192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069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21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20000" cy="4923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81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</TotalTime>
  <Words>691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The Nations Sick Economy  </vt:lpstr>
      <vt:lpstr>Economic Troubles on the Horizon</vt:lpstr>
      <vt:lpstr>Agriculture and the Farmers</vt:lpstr>
      <vt:lpstr>Agriculture and the Farmers</vt:lpstr>
      <vt:lpstr>Living on Credit</vt:lpstr>
      <vt:lpstr>Uneven Distribution of Income</vt:lpstr>
      <vt:lpstr>PowerPoint Presentation</vt:lpstr>
      <vt:lpstr>PowerPoint Presentation</vt:lpstr>
      <vt:lpstr>PowerPoint Presentation</vt:lpstr>
      <vt:lpstr>Hoover Takes the Nation</vt:lpstr>
      <vt:lpstr>PowerPoint Presentation</vt:lpstr>
      <vt:lpstr>Stock Market</vt:lpstr>
      <vt:lpstr>Stock Market</vt:lpstr>
      <vt:lpstr>The Stock Market Crashes</vt:lpstr>
      <vt:lpstr>Financial Collapse</vt:lpstr>
      <vt:lpstr>Bank and Business Failures</vt:lpstr>
      <vt:lpstr>Unemployment</vt:lpstr>
      <vt:lpstr>Hawley-Smoot Tariff</vt:lpstr>
      <vt:lpstr>Hawley-Smoot Tariff</vt:lpstr>
      <vt:lpstr>Causes of the Great Depression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Nations Sick Economy  </dc:title>
  <dc:creator>Windows User</dc:creator>
  <cp:lastModifiedBy>Windows User</cp:lastModifiedBy>
  <cp:revision>1</cp:revision>
  <dcterms:created xsi:type="dcterms:W3CDTF">2018-12-03T13:08:52Z</dcterms:created>
  <dcterms:modified xsi:type="dcterms:W3CDTF">2018-12-03T13:10:12Z</dcterms:modified>
</cp:coreProperties>
</file>