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79" r:id="rId2"/>
    <p:sldId id="324" r:id="rId3"/>
    <p:sldId id="332" r:id="rId4"/>
    <p:sldId id="257" r:id="rId5"/>
    <p:sldId id="258" r:id="rId6"/>
    <p:sldId id="325" r:id="rId7"/>
    <p:sldId id="326" r:id="rId8"/>
    <p:sldId id="328" r:id="rId9"/>
    <p:sldId id="327" r:id="rId10"/>
    <p:sldId id="330" r:id="rId11"/>
    <p:sldId id="260" r:id="rId12"/>
    <p:sldId id="329" r:id="rId13"/>
    <p:sldId id="336" r:id="rId14"/>
    <p:sldId id="335" r:id="rId15"/>
    <p:sldId id="334" r:id="rId16"/>
    <p:sldId id="337" r:id="rId17"/>
    <p:sldId id="267" r:id="rId18"/>
    <p:sldId id="269" r:id="rId19"/>
    <p:sldId id="312" r:id="rId20"/>
    <p:sldId id="314" r:id="rId21"/>
    <p:sldId id="333" r:id="rId22"/>
    <p:sldId id="316" r:id="rId23"/>
    <p:sldId id="317" r:id="rId24"/>
    <p:sldId id="331" r:id="rId25"/>
    <p:sldId id="270" r:id="rId26"/>
    <p:sldId id="338" r:id="rId27"/>
    <p:sldId id="271" r:id="rId28"/>
    <p:sldId id="308" r:id="rId29"/>
    <p:sldId id="272" r:id="rId30"/>
    <p:sldId id="274" r:id="rId31"/>
    <p:sldId id="310" r:id="rId32"/>
    <p:sldId id="339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6470" autoAdjust="0"/>
  </p:normalViewPr>
  <p:slideViewPr>
    <p:cSldViewPr>
      <p:cViewPr varScale="1">
        <p:scale>
          <a:sx n="79" d="100"/>
          <a:sy n="7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03246-8417-4430-82BA-789F097954FC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Electoral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61449" y="3446647"/>
            <a:ext cx="7512060" cy="81735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998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6" name="Picture 2" descr="http://cdn.dailyheadlines.net/wp-content/uploads/2016/03/Early_Primary_States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3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2</a:t>
            </a:r>
          </a:p>
        </p:txBody>
      </p:sp>
      <p:pic>
        <p:nvPicPr>
          <p:cNvPr id="2050" name="Picture 2" descr="Image result for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3130"/>
            <a:ext cx="6916478" cy="345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0" y="304800"/>
            <a:ext cx="8083413" cy="99956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47800"/>
            <a:ext cx="7796030" cy="3926785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All elections in the United States are held to select nearly 500,000 elected positions in over 89,000 units of government at the state and local levels 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Most election law in U.S. are concentrated at the State Law.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Elections are held on the Tuesday after the first Monday in November of even numbered years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51965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385" y="1219200"/>
            <a:ext cx="4812415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constitution gives congress the ability to fix</a:t>
            </a:r>
            <a:r>
              <a:rPr lang="en-US" sz="2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the time, place and manner of </a:t>
            </a:r>
            <a:r>
              <a:rPr lang="en-US" sz="2400" b="1" dirty="0" smtClean="0">
                <a:latin typeface="Goudy Old Style" panose="02020502050305020303" pitchFamily="18" charset="0"/>
              </a:rPr>
              <a:t>elections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Require </a:t>
            </a:r>
            <a:r>
              <a:rPr lang="en-US" sz="2400" b="1" dirty="0">
                <a:latin typeface="Goudy Old Style" panose="02020502050305020303" pitchFamily="18" charset="0"/>
              </a:rPr>
              <a:t>secret </a:t>
            </a:r>
            <a:r>
              <a:rPr lang="en-US" sz="2400" b="1" dirty="0" smtClean="0">
                <a:latin typeface="Goudy Old Style" panose="02020502050305020303" pitchFamily="18" charset="0"/>
              </a:rPr>
              <a:t>ballot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Regulates </a:t>
            </a:r>
            <a:r>
              <a:rPr lang="en-US" sz="2400" b="1" dirty="0">
                <a:latin typeface="Goudy Old Style" panose="02020502050305020303" pitchFamily="18" charset="0"/>
              </a:rPr>
              <a:t>financing of campaigns for federal office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1" y="2362200"/>
            <a:ext cx="2857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797662" cy="9233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Absentee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1965"/>
            <a:ext cx="5029200" cy="422261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Who tends to file absentee ballots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I.  People who are ill or unable to leave their homes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II. Those who know they will  not be in their local town during the election</a:t>
            </a:r>
          </a:p>
          <a:p>
            <a:pPr lvl="2"/>
            <a:r>
              <a:rPr lang="en-US" sz="2000" dirty="0">
                <a:latin typeface="Goudy Old Style" panose="02020502050305020303" pitchFamily="18" charset="0"/>
              </a:rPr>
              <a:t>Away at college,  Traveling for work or leisure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III.  Those serving in the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76" y="2590800"/>
            <a:ext cx="2895170" cy="192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5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7709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Coattail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4819649" cy="40791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Coattail Effect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The phenomenon that occurs when a strong candidate running for an office at the top of the ballot helps attracts voters to other candidates on the party’s ticket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</a:rPr>
              <a:t>Precincts and Polling Places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51" y="1111405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Precinct</a:t>
            </a:r>
            <a:r>
              <a:rPr lang="en-US" sz="4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is 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a voting district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latin typeface="Goudy Old Style" panose="02020502050305020303" pitchFamily="18" charset="0"/>
              </a:rPr>
              <a:t>Smallest political unit in elections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	About 500 to 1,000 voters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Polling place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s where those in a precinct vote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Poll watchers</a:t>
            </a:r>
            <a:r>
              <a:rPr lang="en-US" sz="44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rom each party help monitor fairness at polling place</a:t>
            </a:r>
          </a:p>
        </p:txBody>
      </p:sp>
    </p:spTree>
    <p:extLst>
      <p:ext uri="{BB962C8B-B14F-4D97-AF65-F5344CB8AC3E}">
        <p14:creationId xmlns:p14="http://schemas.microsoft.com/office/powerpoint/2010/main" val="348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Types of Ballots</a:t>
            </a:r>
          </a:p>
        </p:txBody>
      </p:sp>
    </p:spTree>
    <p:extLst>
      <p:ext uri="{BB962C8B-B14F-4D97-AF65-F5344CB8AC3E}">
        <p14:creationId xmlns:p14="http://schemas.microsoft.com/office/powerpoint/2010/main" val="33712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4" y="30192"/>
            <a:ext cx="7797662" cy="1151965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  <a:ea typeface="ＭＳ Ｐゴシック" pitchFamily="34" charset="-128"/>
              </a:rPr>
              <a:t>Electoral </a:t>
            </a:r>
            <a:r>
              <a:rPr lang="en-US" sz="3600" b="1" u="sng" dirty="0" err="1" smtClean="0">
                <a:latin typeface="Goudy Old Style" panose="02020502050305020303" pitchFamily="18" charset="0"/>
                <a:ea typeface="ＭＳ Ｐゴシック" pitchFamily="34" charset="-128"/>
              </a:rPr>
              <a:t>COlllege</a:t>
            </a:r>
            <a:r>
              <a:rPr lang="en-US" sz="36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 Votes</a:t>
            </a:r>
            <a:endParaRPr lang="en-US" sz="3600" b="1" u="sng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90601"/>
            <a:ext cx="8229599" cy="45719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Representatives and Senators in your state make up your Electoral Votes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Total of 538 electoral votes </a:t>
            </a:r>
          </a:p>
          <a:p>
            <a:pPr lvl="1">
              <a:lnSpc>
                <a:spcPct val="80000"/>
              </a:lnSpc>
            </a:pP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(435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Members of the House of Representatives,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3 from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Washington D.C.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and 100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total Senators)</a:t>
            </a:r>
            <a:endParaRPr lang="en-US" sz="30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Based on the popular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Whoever the people voted for is who the Electoral votes go to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“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Winner Takes All</a:t>
            </a: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”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ALL electoral votes go to the candidate who won the most popularity votes in that state</a:t>
            </a:r>
            <a:endParaRPr lang="en-US" sz="28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  <a:ea typeface="ＭＳ Ｐゴシック" pitchFamily="34" charset="-128"/>
                <a:hlinkClick r:id="rId2"/>
              </a:rPr>
              <a:t>270 Votes To Win</a:t>
            </a:r>
            <a:endParaRPr lang="en-US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Candidate must win majority of electoral votes to win presidency (270)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IF THERE IS A TIE – House of Representatives votes. Each state has 1 vote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IF the candidate wins the POPULAR VOTE but not the ELECTORAL VOTE they DO NOT become President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(could be decided by as few as 11 states up until 2010 Census)</a:t>
            </a:r>
          </a:p>
        </p:txBody>
      </p:sp>
    </p:spTree>
    <p:extLst>
      <p:ext uri="{BB962C8B-B14F-4D97-AF65-F5344CB8AC3E}">
        <p14:creationId xmlns:p14="http://schemas.microsoft.com/office/powerpoint/2010/main" val="322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97662" cy="76200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2016 Election </a:t>
            </a:r>
          </a:p>
        </p:txBody>
      </p:sp>
      <p:pic>
        <p:nvPicPr>
          <p:cNvPr id="4" name="Picture 4" descr="Image result for 2016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4014"/>
            <a:ext cx="8458200" cy="437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68640" cy="7921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Near Failures of System?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065" y="1226820"/>
            <a:ext cx="4305300" cy="43357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1800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- Thomas  Jefferson &amp; Aaron Burr (same party) each had 73 electoral votes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Jefferson was chosen by House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on 36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 attempt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Led to the passing of the 12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Amendment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700" u="sng" dirty="0">
              <a:latin typeface="Goudy Old Style" panose="020205020503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1876</a:t>
            </a:r>
            <a:r>
              <a:rPr lang="en-US" sz="1700" u="sng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latin typeface="Goudy Old Style" panose="02020502050305020303" pitchFamily="18" charset="0"/>
              </a:rPr>
              <a:t>- Rutherford B. Hayes lost the popular election to Samuel Tilden (48% to 51%)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Electoral votes disputed in 4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Committee in House gave states to Hayes in exchange to end Reconstruction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066800"/>
            <a:ext cx="428244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1888</a:t>
            </a:r>
            <a:r>
              <a:rPr lang="en-US" sz="1450" dirty="0">
                <a:latin typeface="Bookman Old Style" panose="02050604050505020204" pitchFamily="18" charset="0"/>
              </a:rPr>
              <a:t>- Cleveland received 48.6% of popular vote while Harrison received 47.8%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Harrison won electoral college with 233 votes to Cleveland’s 168 votes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1960</a:t>
            </a:r>
            <a:r>
              <a:rPr lang="en-US" sz="1450" dirty="0" smtClean="0">
                <a:latin typeface="Bookman Old Style" panose="02050604050505020204" pitchFamily="18" charset="0"/>
              </a:rPr>
              <a:t>-JFK </a:t>
            </a:r>
            <a:r>
              <a:rPr lang="en-US" sz="1450" dirty="0">
                <a:latin typeface="Bookman Old Style" panose="02050604050505020204" pitchFamily="18" charset="0"/>
              </a:rPr>
              <a:t>won with 303 electoral votes to Nixon’s 219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Results were much closer in popular vote with JFK receiving 49.7% to Nixon’s 49.5%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2000</a:t>
            </a:r>
            <a:r>
              <a:rPr lang="en-US" sz="1450" dirty="0">
                <a:latin typeface="Bookman Old Style" panose="02050604050505020204" pitchFamily="18" charset="0"/>
              </a:rPr>
              <a:t>-Al Gore received 539,947 more popular votes than George W. Bush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 smtClean="0">
                <a:latin typeface="Bookman Old Style" panose="02050604050505020204" pitchFamily="18" charset="0"/>
              </a:rPr>
              <a:t>Bush </a:t>
            </a:r>
            <a:r>
              <a:rPr lang="en-US" sz="1450" dirty="0">
                <a:latin typeface="Bookman Old Style" panose="02050604050505020204" pitchFamily="18" charset="0"/>
              </a:rPr>
              <a:t>won with 271 EC votes to </a:t>
            </a:r>
            <a:r>
              <a:rPr lang="en-US" sz="1450" dirty="0" smtClean="0">
                <a:latin typeface="Bookman Old Style" panose="02050604050505020204" pitchFamily="18" charset="0"/>
              </a:rPr>
              <a:t>   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50" dirty="0">
                <a:latin typeface="Bookman Old Style" panose="02050604050505020204" pitchFamily="18" charset="0"/>
              </a:rPr>
              <a:t> </a:t>
            </a:r>
            <a:r>
              <a:rPr lang="en-US" sz="1450" dirty="0" smtClean="0">
                <a:latin typeface="Bookman Old Style" panose="02050604050505020204" pitchFamily="18" charset="0"/>
              </a:rPr>
              <a:t>    </a:t>
            </a:r>
            <a:r>
              <a:rPr lang="en-US" sz="1450" dirty="0" smtClean="0">
                <a:latin typeface="Bookman Old Style" panose="02050604050505020204" pitchFamily="18" charset="0"/>
              </a:rPr>
              <a:t>Gore’s </a:t>
            </a:r>
            <a:r>
              <a:rPr lang="en-US" sz="1450" dirty="0">
                <a:latin typeface="Bookman Old Style" panose="02050604050505020204" pitchFamily="18" charset="0"/>
              </a:rPr>
              <a:t>266</a:t>
            </a:r>
            <a:endParaRPr lang="en-US" sz="1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82" y="0"/>
            <a:ext cx="8426518" cy="11519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Why the Electoral College?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262" y="838200"/>
            <a:ext cx="8610599" cy="464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Goudy Old Style" panose="02020502050305020303" pitchFamily="18" charset="0"/>
                <a:ea typeface="ＭＳ Ｐゴシック" pitchFamily="34" charset="-128"/>
              </a:rPr>
              <a:t>Three Reasons why the framers of the Constitution wanted an electoral college: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Equality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balanced between big states and small states (population)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Fear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general public </a:t>
            </a:r>
            <a:r>
              <a:rPr lang="en-US" sz="2400" dirty="0" err="1">
                <a:latin typeface="Goudy Old Style" panose="02020502050305020303" pitchFamily="18" charset="0"/>
                <a:ea typeface="ＭＳ Ｐゴシック" pitchFamily="34" charset="-128"/>
              </a:rPr>
              <a:t>wasn</a:t>
            </a:r>
            <a:r>
              <a:rPr lang="ja-JP" altLang="en-US" sz="2400" dirty="0">
                <a:latin typeface="Goudy Old Style" panose="02020502050305020303" pitchFamily="18" charset="0"/>
                <a:ea typeface="メイリオ" charset="-128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  <a:ea typeface="ＭＳ Ｐゴシック" pitchFamily="34" charset="-128"/>
              </a:rPr>
              <a:t>t educated enough to cast adequate votes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Knowledge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-  No  way for people to know about candidates from other places (no media!)</a:t>
            </a:r>
          </a:p>
        </p:txBody>
      </p:sp>
    </p:spTree>
    <p:extLst>
      <p:ext uri="{BB962C8B-B14F-4D97-AF65-F5344CB8AC3E}">
        <p14:creationId xmlns:p14="http://schemas.microsoft.com/office/powerpoint/2010/main" val="2221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3</a:t>
            </a:r>
          </a:p>
        </p:txBody>
      </p:sp>
      <p:pic>
        <p:nvPicPr>
          <p:cNvPr id="3074" name="Picture 2" descr="Image result for campaign fin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1865474"/>
            <a:ext cx="6096000" cy="34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800" b="1" u="sng" dirty="0"/>
              <a:t>Money and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Money is a necessary campaign resource</a:t>
            </a:r>
          </a:p>
          <a:p>
            <a:pPr eaLnBrk="1" hangingPunct="1">
              <a:buFontTx/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The getting and spending of $ can corrupt the political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3381" r="56546" b="14362"/>
          <a:stretch/>
        </p:blipFill>
        <p:spPr bwMode="auto">
          <a:xfrm>
            <a:off x="0" y="37531"/>
            <a:ext cx="9144000" cy="682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Sources of Funding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3820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3500" b="1" u="sng" dirty="0" smtClean="0">
                <a:latin typeface="Goudy Old Style" panose="02020502050305020303" pitchFamily="18" charset="0"/>
              </a:rPr>
              <a:t>Private and Public Sources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Small Contributors</a:t>
            </a:r>
            <a:r>
              <a:rPr lang="en-US" sz="3500" dirty="0" smtClean="0">
                <a:latin typeface="Goudy Old Style" panose="02020502050305020303" pitchFamily="18" charset="0"/>
              </a:rPr>
              <a:t>-People who occasionally might give $5 or $10 dollars to a campaign.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Only about 10% of the voting public make donations to political campaigns so even small contributions are important 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Wealthy Individuals</a:t>
            </a:r>
            <a:r>
              <a:rPr lang="en-US" sz="3500" dirty="0" smtClean="0">
                <a:latin typeface="Goudy Old Style" panose="02020502050305020303" pitchFamily="18" charset="0"/>
              </a:rPr>
              <a:t>-Sometimes referred to as “fat cats”, they tend to make large contributions to those candidates who reflect their personal or financial interests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Candidates</a:t>
            </a:r>
            <a:r>
              <a:rPr lang="en-US" sz="3500" b="1" dirty="0" smtClean="0">
                <a:latin typeface="Goudy Old Style" panose="02020502050305020303" pitchFamily="18" charset="0"/>
              </a:rPr>
              <a:t>-</a:t>
            </a:r>
            <a:r>
              <a:rPr lang="en-US" sz="3500" dirty="0" smtClean="0">
                <a:latin typeface="Goudy Old Style" panose="02020502050305020303" pitchFamily="18" charset="0"/>
              </a:rPr>
              <a:t>Often the candidates running will donate to their own campaign </a:t>
            </a:r>
          </a:p>
          <a:p>
            <a:pPr lvl="2"/>
            <a:r>
              <a:rPr lang="en-US" sz="3500" b="1" dirty="0" smtClean="0">
                <a:latin typeface="Goudy Old Style" panose="02020502050305020303" pitchFamily="18" charset="0"/>
              </a:rPr>
              <a:t>Ex.</a:t>
            </a:r>
            <a:r>
              <a:rPr lang="en-US" sz="3500" dirty="0" smtClean="0">
                <a:latin typeface="Goudy Old Style" panose="02020502050305020303" pitchFamily="18" charset="0"/>
              </a:rPr>
              <a:t> Donald Trump put about $52.6 million dollars into his campaign (Although most of it was a loan)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However, Ross Perot holds the record with the use of over $</a:t>
            </a:r>
            <a:r>
              <a:rPr lang="en-US" sz="3500" smtClean="0">
                <a:latin typeface="Goudy Old Style" panose="02020502050305020303" pitchFamily="18" charset="0"/>
              </a:rPr>
              <a:t>65 Million of </a:t>
            </a:r>
            <a:r>
              <a:rPr lang="en-US" sz="3500" dirty="0" smtClean="0">
                <a:latin typeface="Goudy Old Style" panose="02020502050305020303" pitchFamily="18" charset="0"/>
              </a:rPr>
              <a:t>his own money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Political Action Committees (PACs)</a:t>
            </a:r>
            <a:r>
              <a:rPr lang="en-US" sz="3500" dirty="0" smtClean="0">
                <a:latin typeface="Goudy Old Style" panose="02020502050305020303" pitchFamily="18" charset="0"/>
              </a:rPr>
              <a:t>-Special interest groups with a stake in the election process 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Temporary Organizations</a:t>
            </a:r>
            <a:r>
              <a:rPr lang="en-US" sz="3500" dirty="0" smtClean="0">
                <a:latin typeface="Goudy Old Style" panose="02020502050305020303" pitchFamily="18" charset="0"/>
              </a:rPr>
              <a:t>-Groups formed to make an immediate impact on a campaign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dirty="0"/>
              <a:t>Sources of Funding</a:t>
            </a:r>
            <a:endParaRPr lang="en-US" b="1" u="sng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322921"/>
            <a:ext cx="3263900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Small contributors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5176" y="3670229"/>
            <a:ext cx="3263900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Wealthy supporters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59837" y="2199707"/>
            <a:ext cx="36909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Nonparty groups such as PACs </a:t>
            </a:r>
            <a:br>
              <a:rPr lang="en-US" altLang="en-US" sz="2800" b="1" dirty="0"/>
            </a:br>
            <a:r>
              <a:rPr lang="en-US" altLang="en-US" b="1" dirty="0"/>
              <a:t>(Political Action Committees)</a:t>
            </a:r>
            <a:br>
              <a:rPr lang="en-US" altLang="en-US" b="1" dirty="0"/>
            </a:br>
            <a:r>
              <a:rPr lang="en-US" altLang="en-US" b="1" dirty="0"/>
              <a:t>Ex:  Priorities USA or</a:t>
            </a:r>
            <a:br>
              <a:rPr lang="en-US" altLang="en-US" b="1" dirty="0"/>
            </a:br>
            <a:r>
              <a:rPr lang="en-US" altLang="en-US" b="1" dirty="0"/>
              <a:t>Restore Our Future</a:t>
            </a:r>
            <a:endParaRPr lang="en-US" altLang="en-US" sz="2800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95586" y="4321932"/>
            <a:ext cx="3692525" cy="181588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Temporary fund-raising organizations</a:t>
            </a:r>
            <a:br>
              <a:rPr lang="en-US" altLang="en-US" sz="2800" b="1" dirty="0"/>
            </a:br>
            <a:r>
              <a:rPr lang="en-US" altLang="en-US" sz="1400" b="1" dirty="0"/>
              <a:t>(direct mail requests, telethons, Internet solicitations)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2540" y="5188192"/>
            <a:ext cx="3263900" cy="7694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Candidates</a:t>
            </a:r>
            <a:br>
              <a:rPr lang="en-US" altLang="en-US" sz="2800" b="1" dirty="0"/>
            </a:br>
            <a:r>
              <a:rPr lang="en-US" altLang="en-US" sz="1600" b="1" dirty="0"/>
              <a:t>Ross Perot - $65 Million</a:t>
            </a:r>
            <a:endParaRPr lang="en-US" alt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70158"/>
            <a:ext cx="0" cy="37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34387" y="1074096"/>
            <a:ext cx="8229600" cy="4640074"/>
            <a:chOff x="1175" y="607"/>
            <a:chExt cx="3399" cy="252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52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/>
                <a:t>Private and Public Sources of Campaign Money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579" y="2408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600" y="2905"/>
              <a:ext cx="11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0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96" r="55703" b="17382"/>
          <a:stretch/>
        </p:blipFill>
        <p:spPr bwMode="auto">
          <a:xfrm>
            <a:off x="-37532" y="6824"/>
            <a:ext cx="9333931" cy="685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Why do people donate?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Political participation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Believe in party or candidate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Access to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Want appoint to office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Social recognition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Organizations want things done</a:t>
            </a:r>
          </a:p>
        </p:txBody>
      </p:sp>
    </p:spTree>
    <p:extLst>
      <p:ext uri="{BB962C8B-B14F-4D97-AF65-F5344CB8AC3E}">
        <p14:creationId xmlns:p14="http://schemas.microsoft.com/office/powerpoint/2010/main" val="44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</a:rPr>
              <a:t>FEC regulates campaign finance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The Federal Election Commission    (FEC) enforces: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Timely disclosure of campaign finance information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contributions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expenditures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Provisions for public funding of presidential campaigns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836" t="15696" r="61231" b="20265"/>
          <a:stretch/>
        </p:blipFill>
        <p:spPr bwMode="auto">
          <a:xfrm>
            <a:off x="0" y="-74930"/>
            <a:ext cx="9144000" cy="6932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Campaign Finance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7796030" cy="4231585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Subsidy</a:t>
            </a:r>
            <a:r>
              <a:rPr lang="en-US" sz="2800" dirty="0" smtClean="0">
                <a:latin typeface="Goudy Old Style" panose="02020502050305020303" pitchFamily="18" charset="0"/>
              </a:rPr>
              <a:t>-A grant of money in the form of federal or public funding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Hard Money</a:t>
            </a:r>
            <a:r>
              <a:rPr lang="en-US" alt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Campaign contributions that are given directly to a candidate for their campaigns for congress or the white house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These amounts are limited and must be reported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Soft money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-money </a:t>
            </a:r>
            <a:r>
              <a:rPr lang="en-US" altLang="en-US" sz="2800" dirty="0">
                <a:latin typeface="Goudy Old Style" panose="02020502050305020303" pitchFamily="18" charset="0"/>
              </a:rPr>
              <a:t>given to State and local party organizations for “party-building activities”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filtered to presidential or congressional campaigns. 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$500 million was given in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2000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Loopholes in the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“</a:t>
            </a:r>
            <a:r>
              <a:rPr lang="en-US" altLang="en-US" sz="28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More loophole than law…”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         —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Lyndon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Johnson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Independent campaign spending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—a person unrelated and unconnected to a candidate or party can spend as much money as they want to benefit or work against candidates.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Issue ads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—take a stand on certain issues in order to criticize or support a certain candidate without actually mentioning that person’s name.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b="1" u="sng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The Two</a:t>
            </a:r>
            <a:r>
              <a:rPr lang="en-US" sz="2300" b="1" u="sng" dirty="0">
                <a:solidFill>
                  <a:schemeClr val="accent4">
                    <a:lumMod val="50000"/>
                  </a:schemeClr>
                </a:solidFill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b="1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66800"/>
            <a:ext cx="8686800" cy="4495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1.) </a:t>
            </a:r>
            <a:r>
              <a:rPr lang="en-US" sz="29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Convention</a:t>
            </a:r>
            <a:r>
              <a:rPr lang="en-US" sz="2900" dirty="0" smtClean="0">
                <a:latin typeface="Goudy Old Style" panose="02020502050305020303" pitchFamily="18" charset="0"/>
              </a:rPr>
              <a:t>–A </a:t>
            </a:r>
            <a:r>
              <a:rPr lang="en-US" sz="2900" dirty="0">
                <a:latin typeface="Goudy Old Style" panose="02020502050305020303" pitchFamily="18" charset="0"/>
              </a:rPr>
              <a:t>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9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9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  <a:p>
            <a:pPr eaLnBrk="1" hangingPunct="1">
              <a:defRPr/>
            </a:pPr>
            <a:endParaRPr lang="en-US" sz="2900" b="1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2.) </a:t>
            </a:r>
            <a:r>
              <a:rPr lang="en-US" sz="29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Petition</a:t>
            </a:r>
            <a:r>
              <a:rPr lang="en-US" sz="2900" dirty="0" smtClean="0">
                <a:latin typeface="Goudy Old Style" panose="02020502050305020303" pitchFamily="18" charset="0"/>
              </a:rPr>
              <a:t>–candidate </a:t>
            </a:r>
            <a:r>
              <a:rPr lang="en-US" sz="2900" dirty="0">
                <a:latin typeface="Goudy Old Style" panose="02020502050305020303" pitchFamily="18" charset="0"/>
              </a:rPr>
              <a:t>gathers a required number of signatures required to qualify for the general election </a:t>
            </a:r>
            <a:endParaRPr lang="en-US" sz="29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900" dirty="0">
                <a:solidFill>
                  <a:srgbClr val="FF0000"/>
                </a:solidFill>
                <a:latin typeface="Goudy Old Style" panose="02020502050305020303" pitchFamily="18" charset="0"/>
              </a:rPr>
              <a:t>The required number of petition signatures for various offices are: 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President of the United States-860,000 signatures Nationwide as of 2016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U.S</a:t>
            </a:r>
            <a:r>
              <a:rPr lang="en-US" sz="2900" dirty="0">
                <a:latin typeface="Goudy Old Style" panose="02020502050305020303" pitchFamily="18" charset="0"/>
              </a:rPr>
              <a:t>. Senator, Governor, Lt. Governor, Attorney General - </a:t>
            </a:r>
            <a:r>
              <a:rPr lang="en-US" sz="2900" dirty="0" smtClean="0">
                <a:latin typeface="Goudy Old Style" panose="02020502050305020303" pitchFamily="18" charset="0"/>
              </a:rPr>
              <a:t>10,000</a:t>
            </a:r>
            <a:endParaRPr lang="en-US" sz="2900" dirty="0">
              <a:latin typeface="Goudy Old Style" panose="02020502050305020303" pitchFamily="18" charset="0"/>
            </a:endParaRP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U.S</a:t>
            </a:r>
            <a:r>
              <a:rPr lang="en-US" sz="2900" dirty="0">
                <a:latin typeface="Goudy Old Style" panose="02020502050305020303" pitchFamily="18" charset="0"/>
              </a:rPr>
              <a:t>. Congress - 2,000 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State </a:t>
            </a:r>
            <a:r>
              <a:rPr lang="en-US" sz="2900" dirty="0">
                <a:latin typeface="Goudy Old Style" panose="02020502050305020303" pitchFamily="18" charset="0"/>
              </a:rPr>
              <a:t>Senator - 300 </a:t>
            </a:r>
          </a:p>
          <a:p>
            <a:pPr lvl="2"/>
            <a:r>
              <a:rPr lang="en-US" sz="2900" dirty="0">
                <a:latin typeface="Goudy Old Style" panose="02020502050305020303" pitchFamily="18" charset="0"/>
              </a:rPr>
              <a:t>State Representative - 150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66800"/>
            <a:ext cx="8686800" cy="4419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3.) </a:t>
            </a:r>
            <a:r>
              <a:rPr 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Direct </a:t>
            </a: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b="1" u="sng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4.) </a:t>
            </a:r>
            <a:r>
              <a:rPr lang="en-US" sz="3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Open </a:t>
            </a:r>
            <a:r>
              <a:rPr 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nominating process in which any qualified voters can cast a ballot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5.) </a:t>
            </a:r>
            <a:r>
              <a:rPr 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Closed </a:t>
            </a: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Arguments in favor of a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Arguments against a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</a:t>
            </a:r>
            <a:r>
              <a:rPr lang="en-US" sz="2400" dirty="0" smtClean="0">
                <a:latin typeface="Goudy Old Style" panose="02020502050305020303" pitchFamily="18" charset="0"/>
              </a:rPr>
              <a:t>not excluded </a:t>
            </a:r>
            <a:r>
              <a:rPr lang="en-US" sz="2400" dirty="0">
                <a:latin typeface="Goudy Old Style" panose="02020502050305020303" pitchFamily="18" charset="0"/>
              </a:rPr>
              <a:t>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6620</TotalTime>
  <Words>1304</Words>
  <Application>Microsoft Office PowerPoint</Application>
  <PresentationFormat>On-screen Show (4:3)</PresentationFormat>
  <Paragraphs>172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Main Event</vt:lpstr>
      <vt:lpstr> The Electoral Process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PowerPoint Presentation</vt:lpstr>
      <vt:lpstr>Elections</vt:lpstr>
      <vt:lpstr>Extent of Federal Control </vt:lpstr>
      <vt:lpstr>Extent of Federal Control </vt:lpstr>
      <vt:lpstr>Absentee Voting</vt:lpstr>
      <vt:lpstr>The Coattail Effect </vt:lpstr>
      <vt:lpstr>Precincts and Polling Places</vt:lpstr>
      <vt:lpstr>Types of Ballots</vt:lpstr>
      <vt:lpstr>Electoral COlllege Votes</vt:lpstr>
      <vt:lpstr>270 Votes To Win</vt:lpstr>
      <vt:lpstr>2016 Election </vt:lpstr>
      <vt:lpstr>Near Failures of System?</vt:lpstr>
      <vt:lpstr>Why the Electoral College?</vt:lpstr>
      <vt:lpstr>Money and Elections</vt:lpstr>
      <vt:lpstr>Money and Elections</vt:lpstr>
      <vt:lpstr>Sources of Funding </vt:lpstr>
      <vt:lpstr>Sources of Funding</vt:lpstr>
      <vt:lpstr>PowerPoint Presentation</vt:lpstr>
      <vt:lpstr>Why do people donate?</vt:lpstr>
      <vt:lpstr>FEC regulates campaign finance</vt:lpstr>
      <vt:lpstr>PowerPoint Presentation</vt:lpstr>
      <vt:lpstr>Campaign Finance</vt:lpstr>
      <vt:lpstr>Loopholes in the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Windows User</cp:lastModifiedBy>
  <cp:revision>105</cp:revision>
  <cp:lastPrinted>2013-11-20T00:46:13Z</cp:lastPrinted>
  <dcterms:created xsi:type="dcterms:W3CDTF">2008-11-16T23:42:07Z</dcterms:created>
  <dcterms:modified xsi:type="dcterms:W3CDTF">2018-11-08T17:49:05Z</dcterms:modified>
</cp:coreProperties>
</file>