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C764377-E659-4FC8-A068-895A9A4BE1D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3485E28-96B4-41DF-AD6A-DB4F3E1CC36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4377-E659-4FC8-A068-895A9A4BE1D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5E28-96B4-41DF-AD6A-DB4F3E1CC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4377-E659-4FC8-A068-895A9A4BE1D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5E28-96B4-41DF-AD6A-DB4F3E1CC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4377-E659-4FC8-A068-895A9A4BE1D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5E28-96B4-41DF-AD6A-DB4F3E1CC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4377-E659-4FC8-A068-895A9A4BE1D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5E28-96B4-41DF-AD6A-DB4F3E1CC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4377-E659-4FC8-A068-895A9A4BE1D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5E28-96B4-41DF-AD6A-DB4F3E1CC3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4377-E659-4FC8-A068-895A9A4BE1D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5E28-96B4-41DF-AD6A-DB4F3E1CC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4377-E659-4FC8-A068-895A9A4BE1D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5E28-96B4-41DF-AD6A-DB4F3E1CC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4377-E659-4FC8-A068-895A9A4BE1D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5E28-96B4-41DF-AD6A-DB4F3E1CC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4377-E659-4FC8-A068-895A9A4BE1D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5E28-96B4-41DF-AD6A-DB4F3E1CC36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4377-E659-4FC8-A068-895A9A4BE1D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5E28-96B4-41DF-AD6A-DB4F3E1CC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C764377-E659-4FC8-A068-895A9A4BE1D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3485E28-96B4-41DF-AD6A-DB4F3E1CC3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83115" y="685800"/>
            <a:ext cx="7924800" cy="11033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u="sng" dirty="0" smtClean="0">
                <a:latin typeface="Goudy Old Style" pitchFamily="18" charset="0"/>
              </a:rPr>
              <a:t>Chapter 13-Section 2-</a:t>
            </a:r>
            <a:br>
              <a:rPr lang="en-US" altLang="en-US" b="1" u="sng" dirty="0" smtClean="0">
                <a:latin typeface="Goudy Old Style" pitchFamily="18" charset="0"/>
              </a:rPr>
            </a:br>
            <a:r>
              <a:rPr lang="en-US" altLang="en-US" b="1" u="sng" dirty="0" smtClean="0">
                <a:latin typeface="Goudy Old Style" pitchFamily="18" charset="0"/>
              </a:rPr>
              <a:t>The </a:t>
            </a:r>
            <a:r>
              <a:rPr lang="en-US" altLang="en-US" b="1" u="sng" dirty="0" smtClean="0">
                <a:latin typeface="Goudy Old Style" pitchFamily="18" charset="0"/>
              </a:rPr>
              <a:t>Twenties Woman</a:t>
            </a:r>
          </a:p>
        </p:txBody>
      </p:sp>
      <p:pic>
        <p:nvPicPr>
          <p:cNvPr id="4" name="Picture 5" descr="Bathing-Suits">
            <a:extLst>
              <a:ext uri="{FF2B5EF4-FFF2-40B4-BE49-F238E27FC236}">
                <a16:creationId xmlns:a16="http://schemas.microsoft.com/office/drawing/2014/main" xmlns="" id="{472ECEA9-6770-4276-9843-5F8BC9457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212" y="1981200"/>
            <a:ext cx="6092606" cy="4324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030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xmlns="" id="{DF45E947-73E4-45D6-9896-764B953A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14400"/>
            <a:ext cx="7415213" cy="6461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u="sng" dirty="0">
                <a:latin typeface="Goudy Old Style" panose="02020502050305020303" pitchFamily="18" charset="0"/>
              </a:rPr>
              <a:t>Young Women Change the Rules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xmlns="" id="{34BC389A-FC51-4686-8E9D-D44DF9059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5791200" cy="3962400"/>
          </a:xfrm>
        </p:spPr>
        <p:txBody>
          <a:bodyPr rtlCol="0">
            <a:normAutofit fontScale="775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latin typeface="Goudy Old Style" panose="02020502050305020303" pitchFamily="18" charset="0"/>
                <a:cs typeface="Times New Roman" pitchFamily="18" charset="0"/>
              </a:rPr>
              <a:t>Young women were ready for permanent change from traditional female roles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sz="3600" dirty="0">
              <a:latin typeface="Goudy Old Style" panose="02020502050305020303" pitchFamily="18" charset="0"/>
              <a:cs typeface="Times New Roman" pitchFamily="18" charset="0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latin typeface="Goudy Old Style" panose="02020502050305020303" pitchFamily="18" charset="0"/>
                <a:cs typeface="Times New Roman" pitchFamily="18" charset="0"/>
              </a:rPr>
              <a:t>WWI gave them opportunities that they never had before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latin typeface="Goudy Old Style" panose="02020502050305020303" pitchFamily="18" charset="0"/>
                <a:cs typeface="Times New Roman" pitchFamily="18" charset="0"/>
              </a:rPr>
              <a:t>They held jobs, became the head of the household and made important family decisions</a:t>
            </a:r>
            <a:endParaRPr lang="en-US" altLang="en-US" dirty="0">
              <a:latin typeface="Goudy Old Style" panose="02020502050305020303" pitchFamily="18" charset="0"/>
            </a:endParaRPr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xmlns="" id="{EDF24AD9-87DD-4474-A884-711A6B634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152" y="2819400"/>
            <a:ext cx="1931670" cy="247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57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781800" cy="731838"/>
          </a:xfrm>
        </p:spPr>
        <p:txBody>
          <a:bodyPr/>
          <a:lstStyle/>
          <a:p>
            <a:pPr eaLnBrk="1" hangingPunct="1"/>
            <a:r>
              <a:rPr lang="en-US" altLang="en-US" sz="3600" b="1" u="sng" smtClean="0">
                <a:latin typeface="Goudy Old Style" pitchFamily="18" charset="0"/>
              </a:rPr>
              <a:t>Young Women Change the Rules</a:t>
            </a:r>
            <a:endParaRPr lang="en-US" altLang="en-US" sz="3600" smtClean="0">
              <a:latin typeface="Goudy Old Style" pitchFamily="18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8768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Media helped popularize the image of a strong, independent woman</a:t>
            </a:r>
          </a:p>
          <a:p>
            <a:pPr lvl="1" eaLnBrk="1" hangingPunct="1"/>
            <a:r>
              <a:rPr lang="en-US" altLang="en-US" sz="2800" b="1" u="sng" smtClean="0">
                <a:latin typeface="Goudy Old Style" pitchFamily="18" charset="0"/>
                <a:cs typeface="Times New Roman" pitchFamily="18" charset="0"/>
              </a:rPr>
              <a:t>Flapper</a:t>
            </a:r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-An emancipated young woman who embraced the new fashions and urban attitudes of the day.</a:t>
            </a:r>
          </a:p>
          <a:p>
            <a:pPr lvl="2" eaLnBrk="1" hangingPunct="1"/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In reality, this was not widespread</a:t>
            </a:r>
          </a:p>
        </p:txBody>
      </p:sp>
      <p:pic>
        <p:nvPicPr>
          <p:cNvPr id="24580" name="Picture 2" descr="http://dancenet.s3.amazonaws.com/images/i764/244235.149flapper1.jpg">
            <a:extLst>
              <a:ext uri="{FF2B5EF4-FFF2-40B4-BE49-F238E27FC236}">
                <a16:creationId xmlns:a16="http://schemas.microsoft.com/office/drawing/2014/main" xmlns="" id="{A68CD026-DC52-42C0-8677-D3B332C6E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2784248" cy="3971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904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329488" cy="7223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u="sng" smtClean="0">
                <a:latin typeface="Goudy Old Style" pitchFamily="18" charset="0"/>
              </a:rPr>
              <a:t>Young Women Change the Rules</a:t>
            </a:r>
            <a:endParaRPr lang="en-US" altLang="en-US" smtClean="0">
              <a:latin typeface="Iskoola Pota" pitchFamily="34" charset="0"/>
            </a:endParaRP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xmlns="" id="{A1A75704-305F-43D8-815C-21E9F94BD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4724400" cy="4764088"/>
          </a:xfrm>
        </p:spPr>
        <p:txBody>
          <a:bodyPr rtlCol="0">
            <a:normAutofit fontScale="700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Goudy Old Style" panose="02020502050305020303" pitchFamily="18" charset="0"/>
                <a:cs typeface="Times New Roman" pitchFamily="18" charset="0"/>
              </a:rPr>
              <a:t>Marriage began to be viewed as more of a partnership based on love, not convenience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Goudy Old Style" panose="02020502050305020303" pitchFamily="18" charset="0"/>
                <a:cs typeface="Times New Roman" pitchFamily="18" charset="0"/>
              </a:rPr>
              <a:t>With some exceptions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Goudy Old Style" panose="02020502050305020303" pitchFamily="18" charset="0"/>
                <a:cs typeface="Times New Roman" pitchFamily="18" charset="0"/>
              </a:rPr>
              <a:t>Women still responsible for most of the housework, even if they had a job outside the home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3200" b="1" u="sng" dirty="0">
              <a:latin typeface="Goudy Old Style" panose="02020502050305020303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u="sng" dirty="0">
                <a:latin typeface="Goudy Old Style" panose="02020502050305020303" pitchFamily="18" charset="0"/>
                <a:cs typeface="Times New Roman" pitchFamily="18" charset="0"/>
              </a:rPr>
              <a:t>Double Standard</a:t>
            </a:r>
            <a:r>
              <a:rPr lang="en-US" altLang="en-US" sz="3200" dirty="0">
                <a:latin typeface="Goudy Old Style" panose="02020502050305020303" pitchFamily="18" charset="0"/>
                <a:cs typeface="Times New Roman" pitchFamily="18" charset="0"/>
              </a:rPr>
              <a:t>-A set of principle granting greater sexual freedom to men than to women.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altLang="en-US" sz="2600" dirty="0">
                <a:latin typeface="Goudy Old Style" panose="02020502050305020303" pitchFamily="18" charset="0"/>
                <a:cs typeface="Times New Roman" pitchFamily="18" charset="0"/>
              </a:rPr>
              <a:t>This caused women to be held to a stricter standard when it came to dating  </a:t>
            </a:r>
          </a:p>
          <a:p>
            <a:pPr lvl="4" eaLnBrk="1" fontAlgn="auto" hangingPunct="1">
              <a:spcAft>
                <a:spcPts val="0"/>
              </a:spcAft>
              <a:defRPr/>
            </a:pPr>
            <a:r>
              <a:rPr lang="en-US" altLang="en-US" sz="2600" dirty="0">
                <a:latin typeface="Goudy Old Style" panose="02020502050305020303" pitchFamily="18" charset="0"/>
                <a:cs typeface="Times New Roman" pitchFamily="18" charset="0"/>
              </a:rPr>
              <a:t>It also pressured women to stick with one partner or risk being ridiculed by society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dirty="0">
              <a:latin typeface="Goudy Old Style" panose="02020502050305020303" pitchFamily="18" charset="0"/>
            </a:endParaRP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5607" name="Picture 7">
            <a:extLst>
              <a:ext uri="{FF2B5EF4-FFF2-40B4-BE49-F238E27FC236}">
                <a16:creationId xmlns:a16="http://schemas.microsoft.com/office/drawing/2014/main" xmlns="" id="{6769E904-4F04-49BA-A2DE-316563B98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0"/>
            <a:ext cx="2520489" cy="3867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845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848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u="sng" smtClean="0">
                <a:latin typeface="Goudy Old Style" pitchFamily="18" charset="0"/>
              </a:rPr>
              <a:t>Women Shed Old Roles at Home and at Work </a:t>
            </a:r>
            <a:endParaRPr lang="en-US" alt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5715000" cy="4191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/>
              <a:t>Women continued to seek new opportunities </a:t>
            </a:r>
          </a:p>
          <a:p>
            <a:pPr lvl="1" eaLnBrk="1" hangingPunct="1"/>
            <a:r>
              <a:rPr lang="en-US" altLang="en-US" smtClean="0"/>
              <a:t>Many college educated women turned to “women's professions” such as nursing, teaching and being librarians </a:t>
            </a:r>
          </a:p>
          <a:p>
            <a:pPr lvl="1" eaLnBrk="1" hangingPunct="1"/>
            <a:r>
              <a:rPr lang="en-US" altLang="en-US" smtClean="0"/>
              <a:t>Businesses that required extensive amounts of record keeping and correspondence hired women to work as typist, filing clerks, secretaries, stenographers and office-machine managers </a:t>
            </a:r>
          </a:p>
        </p:txBody>
      </p:sp>
      <p:pic>
        <p:nvPicPr>
          <p:cNvPr id="58370" name="Picture 2">
            <a:extLst>
              <a:ext uri="{FF2B5EF4-FFF2-40B4-BE49-F238E27FC236}">
                <a16:creationId xmlns:a16="http://schemas.microsoft.com/office/drawing/2014/main" xmlns="" id="{1FB0D03B-D174-4F03-8167-9ED787C74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79064"/>
            <a:ext cx="2285392" cy="1704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5519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848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u="sng" smtClean="0">
                <a:latin typeface="Goudy Old Style" pitchFamily="18" charset="0"/>
              </a:rPr>
              <a:t>Women Shed Old Roles at Home and at Work </a:t>
            </a:r>
            <a:endParaRPr lang="en-US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4748213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By 1930, 10 million women were earning wages; however, few rose to managerial jobs and almost always earned less than their male counterparts.</a:t>
            </a:r>
          </a:p>
          <a:p>
            <a:pPr lvl="1" eaLnBrk="1" hangingPunct="1"/>
            <a:r>
              <a:rPr lang="en-US" altLang="en-US" smtClean="0"/>
              <a:t>Although some were able to break through into traditional male professions like flying airplanes, driving taxis and drilling oil wells </a:t>
            </a:r>
          </a:p>
        </p:txBody>
      </p:sp>
      <p:pic>
        <p:nvPicPr>
          <p:cNvPr id="59394" name="Picture 2">
            <a:extLst>
              <a:ext uri="{FF2B5EF4-FFF2-40B4-BE49-F238E27FC236}">
                <a16:creationId xmlns:a16="http://schemas.microsoft.com/office/drawing/2014/main" xmlns="" id="{A1F6D9C2-F3E1-4C9D-83C9-B68D6F1B9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2514600"/>
            <a:ext cx="2669667" cy="346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4328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u="sng" smtClean="0">
                <a:latin typeface="Goudy Old Style" pitchFamily="18" charset="0"/>
              </a:rPr>
              <a:t>Women Shed Old Roles at Home and at Work </a:t>
            </a:r>
            <a:endParaRPr lang="en-US" altLang="en-US" smtClean="0">
              <a:latin typeface="Iskoola Pota" pitchFamily="34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4953000" cy="3886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Family life in the 1920’s saw birthrates decline partially due to birth control becoming more available            </a:t>
            </a:r>
          </a:p>
          <a:p>
            <a:pPr lvl="1" eaLnBrk="1" hangingPunct="1"/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Margaret Sanger helped women to understand their options along with the American Birth Control League in 1921</a:t>
            </a:r>
            <a:endParaRPr lang="en-US" altLang="en-US" sz="1800" smtClean="0">
              <a:latin typeface="Goudy Old Style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We also became more of an urban society so we didn’t require the labor of kids like they on farms</a:t>
            </a:r>
            <a:endParaRPr lang="en-US" altLang="en-US" sz="1800" smtClean="0">
              <a:latin typeface="Goudy Old Style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/>
          </a:p>
        </p:txBody>
      </p:sp>
      <p:pic>
        <p:nvPicPr>
          <p:cNvPr id="28676" name="Picture 4" descr="http://www.kkjsm.org/Colchamiro/Leon_Colchamiro_and_Family.jpg">
            <a:extLst>
              <a:ext uri="{FF2B5EF4-FFF2-40B4-BE49-F238E27FC236}">
                <a16:creationId xmlns:a16="http://schemas.microsoft.com/office/drawing/2014/main" xmlns="" id="{221731D1-B206-48BC-A19D-8114C041E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161" y="2816352"/>
            <a:ext cx="3051440" cy="2371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7034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924800" cy="1255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u="sng" smtClean="0">
                <a:latin typeface="Goudy Old Style" pitchFamily="18" charset="0"/>
              </a:rPr>
              <a:t>Women Shed Old Roles at Home and at Work </a:t>
            </a:r>
            <a:endParaRPr lang="en-US" altLang="en-US" smtClean="0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xmlns="" id="{ACB9C51F-847C-46F5-BD57-A56BA31D6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5181600" cy="4419600"/>
          </a:xfrm>
        </p:spPr>
        <p:txBody>
          <a:bodyPr rtlCol="0">
            <a:normAutofit fontScale="925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Goudy Old Style" panose="02020502050305020303" pitchFamily="18" charset="0"/>
                <a:cs typeface="Times New Roman" pitchFamily="18" charset="0"/>
              </a:rPr>
              <a:t>Social and technological advancements made housework easier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Goudy Old Style" panose="02020502050305020303" pitchFamily="18" charset="0"/>
                <a:cs typeface="Times New Roman" pitchFamily="18" charset="0"/>
              </a:rPr>
              <a:t>Electricity, vacuums, washing machines, </a:t>
            </a:r>
            <a:r>
              <a:rPr lang="en-US" altLang="en-US" sz="2800" dirty="0" err="1">
                <a:latin typeface="Goudy Old Style" panose="02020502050305020303" pitchFamily="18" charset="0"/>
                <a:cs typeface="Times New Roman" pitchFamily="18" charset="0"/>
              </a:rPr>
              <a:t>etc</a:t>
            </a:r>
            <a:r>
              <a:rPr lang="en-US" altLang="en-US" sz="2800" dirty="0">
                <a:latin typeface="Goudy Old Style" panose="02020502050305020303" pitchFamily="18" charset="0"/>
                <a:cs typeface="Times New Roman" pitchFamily="18" charset="0"/>
              </a:rPr>
              <a:t>…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Goudy Old Style" panose="02020502050305020303" pitchFamily="18" charset="0"/>
                <a:cs typeface="Times New Roman" pitchFamily="18" charset="0"/>
              </a:rPr>
              <a:t>Canned goods, sliced bread  and ready made clothes filled the stores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Goudy Old Style" panose="02020502050305020303" pitchFamily="18" charset="0"/>
                <a:cs typeface="Times New Roman" pitchFamily="18" charset="0"/>
              </a:rPr>
              <a:t>With these new advancements families had more time for leisure activities or even another job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dirty="0">
              <a:latin typeface="Goudy Old Style" panose="02020502050305020303" pitchFamily="18" charset="0"/>
            </a:endParaRPr>
          </a:p>
        </p:txBody>
      </p:sp>
      <p:pic>
        <p:nvPicPr>
          <p:cNvPr id="26629" name="Picture 4" descr="Wooden electrically-driven domestic washing machine, c 1920.">
            <a:extLst>
              <a:ext uri="{FF2B5EF4-FFF2-40B4-BE49-F238E27FC236}">
                <a16:creationId xmlns:a16="http://schemas.microsoft.com/office/drawing/2014/main" xmlns="" id="{214C9F59-1BD1-431F-9437-695423CEE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39" y="1457325"/>
            <a:ext cx="2186940" cy="2733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7200"/>
            <a:ext cx="274637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7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848600" cy="1219200"/>
          </a:xfrm>
        </p:spPr>
        <p:txBody>
          <a:bodyPr/>
          <a:lstStyle/>
          <a:p>
            <a:pPr eaLnBrk="1" hangingPunct="1"/>
            <a:r>
              <a:rPr lang="en-US" altLang="en-US" b="1" u="sng" smtClean="0">
                <a:latin typeface="Goudy Old Style" pitchFamily="18" charset="0"/>
              </a:rPr>
              <a:t>Women Shed Old Roles at Home and at Work </a:t>
            </a:r>
            <a:endParaRPr lang="en-US" altLang="en-US" smtClean="0">
              <a:latin typeface="Iskoola Pota" pitchFamily="34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4876800" cy="314801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Children began spending more time in school and less time working</a:t>
            </a:r>
          </a:p>
          <a:p>
            <a:pPr lvl="1" eaLnBrk="1" hangingPunct="1"/>
            <a:r>
              <a:rPr lang="en-US" altLang="en-US" sz="2400" smtClean="0">
                <a:latin typeface="Goudy Old Style" pitchFamily="18" charset="0"/>
              </a:rPr>
              <a:t>Adolescents seemed to be </a:t>
            </a:r>
            <a:r>
              <a:rPr lang="en-US" altLang="en-US" sz="2400" smtClean="0">
                <a:latin typeface="Goudy Old Style" pitchFamily="18" charset="0"/>
                <a:cs typeface="Times New Roman" pitchFamily="18" charset="0"/>
              </a:rPr>
              <a:t>more rebellious than previous generations</a:t>
            </a:r>
          </a:p>
          <a:p>
            <a:pPr lvl="2" eaLnBrk="1" hangingPunct="1"/>
            <a:r>
              <a:rPr lang="en-US" altLang="en-US" sz="2400" smtClean="0">
                <a:latin typeface="Goudy Old Style" pitchFamily="18" charset="0"/>
                <a:cs typeface="Times New Roman" pitchFamily="18" charset="0"/>
              </a:rPr>
              <a:t>Images from media were influential</a:t>
            </a:r>
          </a:p>
          <a:p>
            <a:pPr lvl="2" eaLnBrk="1" hangingPunct="1"/>
            <a:r>
              <a:rPr lang="en-US" altLang="en-US" sz="2400" smtClean="0">
                <a:latin typeface="Goudy Old Style" pitchFamily="18" charset="0"/>
                <a:cs typeface="Times New Roman" pitchFamily="18" charset="0"/>
              </a:rPr>
              <a:t>They spent less time with their family and more time with friends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xmlns="" id="{A71CAE58-40CF-4BD2-871B-931915105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74633"/>
            <a:ext cx="2916822" cy="2147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97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445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Chapter 13-Section 2- The Twenties Woman</vt:lpstr>
      <vt:lpstr>Young Women Change the Rules</vt:lpstr>
      <vt:lpstr>Young Women Change the Rules</vt:lpstr>
      <vt:lpstr>Young Women Change the Rules</vt:lpstr>
      <vt:lpstr>Women Shed Old Roles at Home and at Work </vt:lpstr>
      <vt:lpstr>Women Shed Old Roles at Home and at Work </vt:lpstr>
      <vt:lpstr>Women Shed Old Roles at Home and at Work </vt:lpstr>
      <vt:lpstr>Women Shed Old Roles at Home and at Work </vt:lpstr>
      <vt:lpstr>Women Shed Old Roles at Home and at Work 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13-Section 2- The Twenties Woman</dc:title>
  <dc:creator>Windows User</dc:creator>
  <cp:lastModifiedBy>Windows User</cp:lastModifiedBy>
  <cp:revision>1</cp:revision>
  <dcterms:created xsi:type="dcterms:W3CDTF">2017-11-27T12:39:16Z</dcterms:created>
  <dcterms:modified xsi:type="dcterms:W3CDTF">2017-11-27T12:40:16Z</dcterms:modified>
</cp:coreProperties>
</file>