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D9419E7-4482-49C0-BDD2-6413FEFA6F21}" type="datetimeFigureOut">
              <a:rPr lang="en-US" smtClean="0"/>
              <a:t>11/6/2017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60CB7DF-17F4-4DAD-B9DD-56DAC5DCFFFA}"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9419E7-4482-49C0-BDD2-6413FEFA6F21}"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CB7DF-17F4-4DAD-B9DD-56DAC5DCFFF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60CB7DF-17F4-4DAD-B9DD-56DAC5DCFFFA}"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9419E7-4482-49C0-BDD2-6413FEFA6F21}"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D9419E7-4482-49C0-BDD2-6413FEFA6F21}"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60CB7DF-17F4-4DAD-B9DD-56DAC5DCFFFA}"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D9419E7-4482-49C0-BDD2-6413FEFA6F21}" type="datetimeFigureOut">
              <a:rPr lang="en-US" smtClean="0"/>
              <a:t>11/6/2017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60CB7DF-17F4-4DAD-B9DD-56DAC5DCFFFA}"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D9419E7-4482-49C0-BDD2-6413FEFA6F21}"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CB7DF-17F4-4DAD-B9DD-56DAC5DCFFFA}"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D9419E7-4482-49C0-BDD2-6413FEFA6F21}" type="datetimeFigureOut">
              <a:rPr lang="en-US" smtClean="0"/>
              <a:t>11/6/2017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60CB7DF-17F4-4DAD-B9DD-56DAC5DCFFFA}"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9419E7-4482-49C0-BDD2-6413FEFA6F21}"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60CB7DF-17F4-4DAD-B9DD-56DAC5DCFF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D9419E7-4482-49C0-BDD2-6413FEFA6F21}"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60CB7DF-17F4-4DAD-B9DD-56DAC5DCFF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60CB7DF-17F4-4DAD-B9DD-56DAC5DCFFFA}"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D9419E7-4482-49C0-BDD2-6413FEFA6F21}" type="datetimeFigureOut">
              <a:rPr lang="en-US" smtClean="0"/>
              <a:t>11/6/2017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60CB7DF-17F4-4DAD-B9DD-56DAC5DCFFFA}"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D9419E7-4482-49C0-BDD2-6413FEFA6F21}" type="datetimeFigureOut">
              <a:rPr lang="en-US" smtClean="0"/>
              <a:t>11/6/2017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D9419E7-4482-49C0-BDD2-6413FEFA6F21}" type="datetimeFigureOut">
              <a:rPr lang="en-US" smtClean="0"/>
              <a:t>11/6/2017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60CB7DF-17F4-4DAD-B9DD-56DAC5DCFFFA}"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Section 3-Suffrage and Civil Rights</a:t>
            </a:r>
            <a:endParaRPr lang="en-US" dirty="0"/>
          </a:p>
        </p:txBody>
      </p:sp>
      <p:pic>
        <p:nvPicPr>
          <p:cNvPr id="1026" name="Picture 2" descr="http://seattletimes.com/art/mlk/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95600"/>
            <a:ext cx="5040451"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9447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Act</a:t>
            </a:r>
            <a:endParaRPr lang="en-US" dirty="0"/>
          </a:p>
        </p:txBody>
      </p:sp>
      <p:sp>
        <p:nvSpPr>
          <p:cNvPr id="4" name="Rectangle 4"/>
          <p:cNvSpPr>
            <a:spLocks noGrp="1" noChangeArrowheads="1"/>
          </p:cNvSpPr>
          <p:nvPr>
            <p:ph sz="quarter" idx="1"/>
          </p:nvPr>
        </p:nvSpPr>
        <p:spPr>
          <a:xfrm>
            <a:off x="301752" y="1527048"/>
            <a:ext cx="4117848" cy="4572000"/>
          </a:xfrm>
        </p:spPr>
        <p:txBody>
          <a:bodyPr/>
          <a:lstStyle/>
          <a:p>
            <a:pPr eaLnBrk="1" hangingPunct="1">
              <a:lnSpc>
                <a:spcPct val="90000"/>
              </a:lnSpc>
            </a:pPr>
            <a:r>
              <a:rPr lang="en-US" altLang="en-US" sz="2800" dirty="0" smtClean="0"/>
              <a:t>In 1965, Dr. Martin Luther King, Jr. led a voter registration drive in Selma, Alabama.</a:t>
            </a:r>
          </a:p>
          <a:p>
            <a:pPr eaLnBrk="1" hangingPunct="1">
              <a:lnSpc>
                <a:spcPct val="90000"/>
              </a:lnSpc>
            </a:pPr>
            <a:endParaRPr lang="en-US" altLang="en-US" sz="2800" dirty="0" smtClean="0"/>
          </a:p>
          <a:p>
            <a:pPr eaLnBrk="1" hangingPunct="1">
              <a:lnSpc>
                <a:spcPct val="90000"/>
              </a:lnSpc>
            </a:pPr>
            <a:r>
              <a:rPr lang="en-US" altLang="en-US" sz="2800" dirty="0" smtClean="0"/>
              <a:t>National television showed peaceful civil rights marchers being attacked by State police, shocking the country.</a:t>
            </a:r>
          </a:p>
        </p:txBody>
      </p:sp>
      <p:pic>
        <p:nvPicPr>
          <p:cNvPr id="5" name="Picture 8" descr="c06_s03_p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262282" y="1524000"/>
            <a:ext cx="2964402" cy="4463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7206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Voting Rights Act of 1965</a:t>
            </a:r>
            <a:endParaRPr lang="en-US" dirty="0"/>
          </a:p>
        </p:txBody>
      </p:sp>
      <p:sp>
        <p:nvSpPr>
          <p:cNvPr id="3" name="Content Placeholder 2"/>
          <p:cNvSpPr>
            <a:spLocks noGrp="1"/>
          </p:cNvSpPr>
          <p:nvPr>
            <p:ph sz="quarter" idx="1"/>
          </p:nvPr>
        </p:nvSpPr>
        <p:spPr>
          <a:xfrm>
            <a:off x="301752" y="1527048"/>
            <a:ext cx="8461247" cy="4572000"/>
          </a:xfrm>
        </p:spPr>
        <p:txBody>
          <a:bodyPr>
            <a:normAutofit fontScale="92500" lnSpcReduction="10000"/>
          </a:bodyPr>
          <a:lstStyle/>
          <a:p>
            <a:r>
              <a:rPr lang="en-US" altLang="en-US" sz="3400" dirty="0"/>
              <a:t>The Voting Rights Act of 1965 protects African Americans against various tactics intended to prevent them from voting. </a:t>
            </a:r>
          </a:p>
          <a:p>
            <a:endParaRPr lang="en-US" altLang="en-US" sz="3400" dirty="0"/>
          </a:p>
          <a:p>
            <a:r>
              <a:rPr lang="en-US" altLang="en-US" sz="3400" dirty="0"/>
              <a:t>It led to State poll taxes being overturned in the federal courts.</a:t>
            </a:r>
          </a:p>
          <a:p>
            <a:endParaRPr lang="en-US" altLang="en-US" sz="3400" dirty="0"/>
          </a:p>
          <a:p>
            <a:r>
              <a:rPr lang="en-US" altLang="en-US" sz="3400" dirty="0"/>
              <a:t>This Act applies to </a:t>
            </a:r>
            <a:r>
              <a:rPr lang="en-US" altLang="en-US" sz="3400" b="1" dirty="0"/>
              <a:t>all</a:t>
            </a:r>
            <a:r>
              <a:rPr lang="en-US" altLang="en-US" sz="3400" dirty="0"/>
              <a:t> </a:t>
            </a:r>
            <a:r>
              <a:rPr lang="en-US" altLang="en-US" sz="3400" dirty="0" smtClean="0"/>
              <a:t>elections</a:t>
            </a:r>
            <a:r>
              <a:rPr lang="en-US" altLang="en-US" sz="3400" dirty="0"/>
              <a:t>: federal, State, </a:t>
            </a:r>
            <a:r>
              <a:rPr lang="en-US" altLang="en-US" sz="3400" dirty="0" smtClean="0"/>
              <a:t>and </a:t>
            </a:r>
            <a:r>
              <a:rPr lang="en-US" altLang="en-US" sz="3400" dirty="0"/>
              <a:t>local</a:t>
            </a:r>
            <a:r>
              <a:rPr lang="en-US" altLang="en-US" sz="3400" dirty="0" smtClean="0"/>
              <a:t>.</a:t>
            </a:r>
          </a:p>
          <a:p>
            <a:endParaRPr lang="en-US" altLang="en-US" sz="3400" dirty="0"/>
          </a:p>
          <a:p>
            <a:endParaRPr lang="en-US" altLang="en-US" sz="2800" dirty="0"/>
          </a:p>
        </p:txBody>
      </p:sp>
    </p:spTree>
    <p:extLst>
      <p:ext uri="{BB962C8B-B14F-4D97-AF65-F5344CB8AC3E}">
        <p14:creationId xmlns:p14="http://schemas.microsoft.com/office/powerpoint/2010/main" val="1824648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mistadresource.org/LBimages/image_08_05_020_R07-2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400"/>
            <a:ext cx="9067801" cy="675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21119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Voting Rights Act</a:t>
            </a:r>
            <a:endParaRPr lang="en-US" dirty="0"/>
          </a:p>
        </p:txBody>
      </p:sp>
      <p:sp>
        <p:nvSpPr>
          <p:cNvPr id="3" name="Content Placeholder 2"/>
          <p:cNvSpPr>
            <a:spLocks noGrp="1"/>
          </p:cNvSpPr>
          <p:nvPr>
            <p:ph sz="quarter" idx="1"/>
          </p:nvPr>
        </p:nvSpPr>
        <p:spPr/>
        <p:txBody>
          <a:bodyPr/>
          <a:lstStyle/>
          <a:p>
            <a:r>
              <a:rPr lang="en-US" altLang="en-US" dirty="0">
                <a:solidFill>
                  <a:srgbClr val="FF0000"/>
                </a:solidFill>
              </a:rPr>
              <a:t>What provision about literacy tests was in the Voting Rights Act of 1965?</a:t>
            </a:r>
          </a:p>
          <a:p>
            <a:pPr lvl="1"/>
            <a:r>
              <a:rPr lang="en-US" sz="2800" dirty="0">
                <a:solidFill>
                  <a:schemeClr val="tx1"/>
                </a:solidFill>
              </a:rPr>
              <a:t>The Act ended the use of literacy tests in places where </a:t>
            </a:r>
            <a:r>
              <a:rPr lang="en-US" sz="2800" i="1" dirty="0">
                <a:solidFill>
                  <a:schemeClr val="tx1"/>
                </a:solidFill>
              </a:rPr>
              <a:t>less than half</a:t>
            </a:r>
            <a:r>
              <a:rPr lang="en-US" sz="2800" dirty="0">
                <a:solidFill>
                  <a:schemeClr val="tx1"/>
                </a:solidFill>
              </a:rPr>
              <a:t> the eligible electorate had registered or voted in 1964.</a:t>
            </a:r>
          </a:p>
          <a:p>
            <a:endParaRPr lang="en-US" sz="2800" dirty="0"/>
          </a:p>
          <a:p>
            <a:pPr lvl="1"/>
            <a:r>
              <a:rPr lang="en-US" sz="2800" dirty="0">
                <a:solidFill>
                  <a:schemeClr val="tx1"/>
                </a:solidFill>
              </a:rPr>
              <a:t>It also allowed federal voting examiners to oversee elections and register voters in these areas.</a:t>
            </a:r>
          </a:p>
          <a:p>
            <a:endParaRPr lang="en-US" dirty="0"/>
          </a:p>
        </p:txBody>
      </p:sp>
    </p:spTree>
    <p:extLst>
      <p:ext uri="{BB962C8B-B14F-4D97-AF65-F5344CB8AC3E}">
        <p14:creationId xmlns:p14="http://schemas.microsoft.com/office/powerpoint/2010/main" val="149313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Preclearance</a:t>
            </a:r>
            <a:endParaRPr lang="en-US" dirty="0"/>
          </a:p>
        </p:txBody>
      </p:sp>
      <p:sp>
        <p:nvSpPr>
          <p:cNvPr id="3" name="Content Placeholder 2"/>
          <p:cNvSpPr>
            <a:spLocks noGrp="1"/>
          </p:cNvSpPr>
          <p:nvPr>
            <p:ph sz="quarter" idx="1"/>
          </p:nvPr>
        </p:nvSpPr>
        <p:spPr/>
        <p:txBody>
          <a:bodyPr>
            <a:normAutofit fontScale="92500" lnSpcReduction="10000"/>
          </a:bodyPr>
          <a:lstStyle/>
          <a:p>
            <a:pPr>
              <a:lnSpc>
                <a:spcPct val="90000"/>
              </a:lnSpc>
              <a:defRPr/>
            </a:pPr>
            <a:r>
              <a:rPr lang="en-US" sz="3000" dirty="0"/>
              <a:t>N</a:t>
            </a:r>
            <a:r>
              <a:rPr lang="en-US" sz="3000" dirty="0" smtClean="0"/>
              <a:t>o </a:t>
            </a:r>
            <a:r>
              <a:rPr lang="en-US" sz="3000" dirty="0"/>
              <a:t>new or changed election laws can take effect in a state where less than half the eligible electorate had registered or voted in 1964, unless first approved by the Department of Justice</a:t>
            </a:r>
            <a:r>
              <a:rPr lang="en-US" sz="3000" dirty="0" smtClean="0"/>
              <a:t>.</a:t>
            </a:r>
            <a:endParaRPr lang="en-US" sz="3000" dirty="0"/>
          </a:p>
          <a:p>
            <a:pPr>
              <a:lnSpc>
                <a:spcPct val="90000"/>
              </a:lnSpc>
              <a:defRPr/>
            </a:pPr>
            <a:endParaRPr lang="en-US" sz="3000" dirty="0" smtClean="0"/>
          </a:p>
          <a:p>
            <a:pPr>
              <a:lnSpc>
                <a:spcPct val="90000"/>
              </a:lnSpc>
              <a:defRPr/>
            </a:pPr>
            <a:r>
              <a:rPr lang="en-US" sz="3000" dirty="0" smtClean="0"/>
              <a:t>Preclearance </a:t>
            </a:r>
            <a:r>
              <a:rPr lang="en-US" sz="3000" dirty="0"/>
              <a:t>has led to many court cases</a:t>
            </a:r>
            <a:r>
              <a:rPr lang="en-US" sz="3000" dirty="0" smtClean="0"/>
              <a:t>.</a:t>
            </a:r>
            <a:endParaRPr lang="en-US" sz="3000" dirty="0"/>
          </a:p>
          <a:p>
            <a:pPr>
              <a:lnSpc>
                <a:spcPct val="90000"/>
              </a:lnSpc>
              <a:defRPr/>
            </a:pPr>
            <a:endParaRPr lang="en-US" sz="3000" dirty="0" smtClean="0"/>
          </a:p>
          <a:p>
            <a:pPr>
              <a:lnSpc>
                <a:spcPct val="90000"/>
              </a:lnSpc>
              <a:defRPr/>
            </a:pPr>
            <a:r>
              <a:rPr lang="en-US" sz="3000" dirty="0" smtClean="0"/>
              <a:t>O</a:t>
            </a:r>
            <a:r>
              <a:rPr lang="en-US" sz="3000" dirty="0" smtClean="0">
                <a:solidFill>
                  <a:schemeClr val="tx1"/>
                </a:solidFill>
              </a:rPr>
              <a:t>ften </a:t>
            </a:r>
            <a:r>
              <a:rPr lang="en-US" sz="3000" dirty="0">
                <a:solidFill>
                  <a:schemeClr val="tx1"/>
                </a:solidFill>
              </a:rPr>
              <a:t>involve changes to the location of polling places, the boundaries of election districts, election deadlines, qualifications of candidates, or shifts from district elections to at-large elections.</a:t>
            </a:r>
          </a:p>
          <a:p>
            <a:endParaRPr lang="en-US" dirty="0"/>
          </a:p>
        </p:txBody>
      </p:sp>
    </p:spTree>
    <p:extLst>
      <p:ext uri="{BB962C8B-B14F-4D97-AF65-F5344CB8AC3E}">
        <p14:creationId xmlns:p14="http://schemas.microsoft.com/office/powerpoint/2010/main" val="3631141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Amendments to the Act</a:t>
            </a:r>
            <a:endParaRPr lang="en-US" dirty="0"/>
          </a:p>
        </p:txBody>
      </p:sp>
      <p:sp>
        <p:nvSpPr>
          <p:cNvPr id="3" name="Content Placeholder 2"/>
          <p:cNvSpPr>
            <a:spLocks noGrp="1"/>
          </p:cNvSpPr>
          <p:nvPr>
            <p:ph sz="quarter" idx="1"/>
          </p:nvPr>
        </p:nvSpPr>
        <p:spPr>
          <a:xfrm>
            <a:off x="301752" y="1527048"/>
            <a:ext cx="4498848" cy="4572000"/>
          </a:xfrm>
        </p:spPr>
        <p:txBody>
          <a:bodyPr>
            <a:normAutofit lnSpcReduction="10000"/>
          </a:bodyPr>
          <a:lstStyle/>
          <a:p>
            <a:pPr>
              <a:lnSpc>
                <a:spcPct val="90000"/>
              </a:lnSpc>
            </a:pPr>
            <a:r>
              <a:rPr lang="en-US" altLang="en-US" sz="2600" dirty="0"/>
              <a:t>The voter-examiner and preclearance provisions now apply to every community with a minority language population of 10,000 or more.  </a:t>
            </a:r>
          </a:p>
          <a:p>
            <a:pPr>
              <a:lnSpc>
                <a:spcPct val="90000"/>
              </a:lnSpc>
            </a:pPr>
            <a:endParaRPr lang="en-US" altLang="en-US" sz="2600" dirty="0"/>
          </a:p>
          <a:p>
            <a:pPr>
              <a:lnSpc>
                <a:spcPct val="90000"/>
              </a:lnSpc>
            </a:pPr>
            <a:r>
              <a:rPr lang="en-US" altLang="en-US" dirty="0">
                <a:solidFill>
                  <a:schemeClr val="tx1"/>
                </a:solidFill>
              </a:rPr>
              <a:t>In these areas, ballots and other official election materials must be printed in English and the languages of the minorities involved.</a:t>
            </a:r>
          </a:p>
          <a:p>
            <a:endParaRPr lang="en-US" dirty="0"/>
          </a:p>
        </p:txBody>
      </p:sp>
      <p:pic>
        <p:nvPicPr>
          <p:cNvPr id="4" name="Picture 8" descr="c06_s03_p1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800600" y="2261347"/>
            <a:ext cx="4038600" cy="2849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3802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Amendments to the Act</a:t>
            </a:r>
            <a:endParaRPr lang="en-US" dirty="0"/>
          </a:p>
        </p:txBody>
      </p:sp>
      <p:sp>
        <p:nvSpPr>
          <p:cNvPr id="3" name="Content Placeholder 2"/>
          <p:cNvSpPr>
            <a:spLocks noGrp="1"/>
          </p:cNvSpPr>
          <p:nvPr>
            <p:ph sz="quarter" idx="1"/>
          </p:nvPr>
        </p:nvSpPr>
        <p:spPr/>
        <p:txBody>
          <a:bodyPr>
            <a:normAutofit lnSpcReduction="10000"/>
          </a:bodyPr>
          <a:lstStyle/>
          <a:p>
            <a:pPr>
              <a:lnSpc>
                <a:spcPct val="90000"/>
              </a:lnSpc>
            </a:pPr>
            <a:r>
              <a:rPr lang="en-US" altLang="en-US" sz="2800" dirty="0"/>
              <a:t>The ban on literacy tests now applies to all elections. </a:t>
            </a:r>
          </a:p>
          <a:p>
            <a:pPr>
              <a:lnSpc>
                <a:spcPct val="90000"/>
              </a:lnSpc>
            </a:pPr>
            <a:endParaRPr lang="en-US" altLang="en-US" sz="2800" dirty="0"/>
          </a:p>
          <a:p>
            <a:pPr>
              <a:lnSpc>
                <a:spcPct val="90000"/>
              </a:lnSpc>
            </a:pPr>
            <a:r>
              <a:rPr lang="en-US" altLang="en-US" sz="2800" dirty="0"/>
              <a:t>Some States and counties have been removed from the law’s coverage through the bail-out process.</a:t>
            </a:r>
          </a:p>
          <a:p>
            <a:pPr>
              <a:lnSpc>
                <a:spcPct val="90000"/>
              </a:lnSpc>
            </a:pPr>
            <a:endParaRPr lang="en-US" altLang="en-US" sz="2400" dirty="0"/>
          </a:p>
          <a:p>
            <a:pPr lvl="1">
              <a:lnSpc>
                <a:spcPct val="90000"/>
              </a:lnSpc>
            </a:pPr>
            <a:r>
              <a:rPr lang="en-US" altLang="en-US" sz="2400" dirty="0">
                <a:solidFill>
                  <a:schemeClr val="tx1"/>
                </a:solidFill>
              </a:rPr>
              <a:t>To be removed, a State or county must show that it has not applied any voting procedures in a discriminatory way for at least 10 years.</a:t>
            </a:r>
          </a:p>
          <a:p>
            <a:pPr lvl="1">
              <a:lnSpc>
                <a:spcPct val="90000"/>
              </a:lnSpc>
            </a:pPr>
            <a:endParaRPr lang="en-US" altLang="en-US" sz="2400" dirty="0">
              <a:solidFill>
                <a:schemeClr val="tx1"/>
              </a:solidFill>
            </a:endParaRPr>
          </a:p>
          <a:p>
            <a:pPr lvl="1">
              <a:lnSpc>
                <a:spcPct val="90000"/>
              </a:lnSpc>
            </a:pPr>
            <a:r>
              <a:rPr lang="en-US" altLang="en-US" sz="2400" dirty="0">
                <a:solidFill>
                  <a:schemeClr val="tx1"/>
                </a:solidFill>
              </a:rPr>
              <a:t>Today the law still applies to everywhere in eight States, as well as parts of eight others. </a:t>
            </a:r>
          </a:p>
          <a:p>
            <a:endParaRPr lang="en-US" dirty="0"/>
          </a:p>
        </p:txBody>
      </p:sp>
    </p:spTree>
    <p:extLst>
      <p:ext uri="{BB962C8B-B14F-4D97-AF65-F5344CB8AC3E}">
        <p14:creationId xmlns:p14="http://schemas.microsoft.com/office/powerpoint/2010/main" val="10025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Gerrymandering</a:t>
            </a:r>
          </a:p>
        </p:txBody>
      </p:sp>
      <p:sp>
        <p:nvSpPr>
          <p:cNvPr id="3" name="Content Placeholder 2"/>
          <p:cNvSpPr>
            <a:spLocks noGrp="1"/>
          </p:cNvSpPr>
          <p:nvPr>
            <p:ph sz="quarter" idx="1"/>
          </p:nvPr>
        </p:nvSpPr>
        <p:spPr/>
        <p:txBody>
          <a:bodyPr>
            <a:normAutofit/>
          </a:bodyPr>
          <a:lstStyle/>
          <a:p>
            <a:r>
              <a:rPr lang="en-US" b="1" u="sng" dirty="0"/>
              <a:t>Gerrymandering</a:t>
            </a:r>
            <a:r>
              <a:rPr lang="en-US" dirty="0"/>
              <a:t>-The process of drawing electoral district lines in order to limit the voting strength of a particular group or party. </a:t>
            </a:r>
            <a:endParaRPr lang="en-US" dirty="0" smtClean="0"/>
          </a:p>
          <a:p>
            <a:pPr lvl="1"/>
            <a:r>
              <a:rPr lang="en-US" altLang="en-US" dirty="0" smtClean="0"/>
              <a:t>It’s a method that helps </a:t>
            </a:r>
            <a:r>
              <a:rPr lang="en-US" altLang="en-US" dirty="0"/>
              <a:t>political parties gain seats in the House of Reps</a:t>
            </a:r>
          </a:p>
          <a:p>
            <a:pPr marL="0" indent="0">
              <a:buNone/>
            </a:pPr>
            <a:endParaRPr lang="en-US" dirty="0"/>
          </a:p>
          <a:p>
            <a:r>
              <a:rPr lang="en-US" altLang="en-US" dirty="0" smtClean="0"/>
              <a:t>There are two main styles of gerrymandering: </a:t>
            </a:r>
          </a:p>
          <a:p>
            <a:pPr lvl="1"/>
            <a:r>
              <a:rPr lang="en-US" altLang="en-US" b="1" u="sng" dirty="0" smtClean="0"/>
              <a:t>Packing</a:t>
            </a:r>
            <a:r>
              <a:rPr lang="en-US" altLang="en-US" dirty="0"/>
              <a:t>: Putting as many members of one party into one district to limit the amount of seats they win</a:t>
            </a:r>
          </a:p>
          <a:p>
            <a:pPr lvl="1"/>
            <a:r>
              <a:rPr lang="en-US" altLang="en-US" b="1" u="sng" dirty="0"/>
              <a:t>Cracking</a:t>
            </a:r>
            <a:r>
              <a:rPr lang="en-US" altLang="en-US" dirty="0"/>
              <a:t>: Splitting voters of the opposing party into two different districts</a:t>
            </a:r>
          </a:p>
          <a:p>
            <a:endParaRPr lang="en-US" dirty="0"/>
          </a:p>
        </p:txBody>
      </p:sp>
    </p:spTree>
    <p:extLst>
      <p:ext uri="{BB962C8B-B14F-4D97-AF65-F5344CB8AC3E}">
        <p14:creationId xmlns:p14="http://schemas.microsoft.com/office/powerpoint/2010/main" val="1575402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Gerrymandering Example Diagram</a:t>
            </a:r>
            <a:endParaRPr lang="en-US" dirty="0"/>
          </a:p>
        </p:txBody>
      </p:sp>
      <p:sp>
        <p:nvSpPr>
          <p:cNvPr id="3" name="Content Placeholder 2"/>
          <p:cNvSpPr>
            <a:spLocks noGrp="1"/>
          </p:cNvSpPr>
          <p:nvPr>
            <p:ph sz="quarter" idx="1"/>
          </p:nvPr>
        </p:nvSpPr>
        <p:spPr>
          <a:xfrm>
            <a:off x="281940" y="4724400"/>
            <a:ext cx="8503920" cy="1676400"/>
          </a:xfrm>
        </p:spPr>
        <p:txBody>
          <a:bodyPr>
            <a:normAutofit fontScale="62500" lnSpcReduction="20000"/>
          </a:bodyPr>
          <a:lstStyle/>
          <a:p>
            <a:r>
              <a:rPr lang="en-US" altLang="en-US" sz="3200" u="sng" dirty="0"/>
              <a:t>Left</a:t>
            </a:r>
            <a:r>
              <a:rPr lang="en-US" altLang="en-US" sz="3200" dirty="0"/>
              <a:t>: Four districts of even “Red” and “Green” party voters, 8 from each party. </a:t>
            </a:r>
          </a:p>
          <a:p>
            <a:r>
              <a:rPr lang="en-US" altLang="en-US" sz="3200" u="sng" dirty="0"/>
              <a:t>Right</a:t>
            </a:r>
            <a:r>
              <a:rPr lang="en-US" altLang="en-US" sz="3200" dirty="0"/>
              <a:t>: Redrawing the balanced electoral districts in this example creates only one </a:t>
            </a:r>
            <a:r>
              <a:rPr lang="en-US" altLang="en-US" sz="3200" i="1" dirty="0"/>
              <a:t>packed</a:t>
            </a:r>
            <a:r>
              <a:rPr lang="en-US" altLang="en-US" sz="3200" dirty="0"/>
              <a:t> district of 14 green voters. </a:t>
            </a:r>
          </a:p>
          <a:p>
            <a:r>
              <a:rPr lang="en-US" altLang="en-US" sz="3200" dirty="0"/>
              <a:t>The remaining 18 green voters are </a:t>
            </a:r>
            <a:r>
              <a:rPr lang="en-US" altLang="en-US" sz="3200" i="1" dirty="0"/>
              <a:t>cracked</a:t>
            </a:r>
            <a:r>
              <a:rPr lang="en-US" altLang="en-US" sz="3200" dirty="0"/>
              <a:t> across the 3 other districts. The result is a 3-to-1 advantage for the “Red” party.</a:t>
            </a:r>
          </a:p>
          <a:p>
            <a:endParaRPr lang="en-US" dirty="0"/>
          </a:p>
        </p:txBody>
      </p:sp>
      <p:pic>
        <p:nvPicPr>
          <p:cNvPr id="4" name="Picture 6" descr="536px-Gerrymand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52600"/>
            <a:ext cx="6477000" cy="2767654"/>
          </a:xfrm>
          <a:prstGeom prst="rect">
            <a:avLst/>
          </a:prstGeom>
          <a:solidFill>
            <a:schemeClr val="bg1"/>
          </a:solidFill>
        </p:spPr>
      </p:pic>
    </p:spTree>
    <p:extLst>
      <p:ext uri="{BB962C8B-B14F-4D97-AF65-F5344CB8AC3E}">
        <p14:creationId xmlns:p14="http://schemas.microsoft.com/office/powerpoint/2010/main" val="2005451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 y="152400"/>
            <a:ext cx="8915400" cy="914400"/>
          </a:xfrm>
        </p:spPr>
        <p:txBody>
          <a:bodyPr>
            <a:normAutofit fontScale="90000"/>
          </a:bodyPr>
          <a:lstStyle/>
          <a:p>
            <a:r>
              <a:rPr lang="en-US" altLang="en-US" sz="3200" dirty="0"/>
              <a:t>Gerrymandering Example: </a:t>
            </a:r>
            <a:br>
              <a:rPr lang="en-US" altLang="en-US" sz="3200" dirty="0"/>
            </a:br>
            <a:r>
              <a:rPr lang="en-US" altLang="en-US" sz="3200" dirty="0"/>
              <a:t>Arizona's 2nd </a:t>
            </a:r>
            <a:r>
              <a:rPr lang="en-US" altLang="en-US" sz="3200" dirty="0" smtClean="0"/>
              <a:t>Congressional </a:t>
            </a:r>
            <a:r>
              <a:rPr lang="en-US" altLang="en-US" sz="3200" dirty="0"/>
              <a:t>district  </a:t>
            </a:r>
          </a:p>
        </p:txBody>
      </p:sp>
      <p:sp>
        <p:nvSpPr>
          <p:cNvPr id="32771" name="Rectangle 3"/>
          <p:cNvSpPr>
            <a:spLocks noGrp="1" noChangeArrowheads="1"/>
          </p:cNvSpPr>
          <p:nvPr>
            <p:ph sz="half" idx="1"/>
          </p:nvPr>
        </p:nvSpPr>
        <p:spPr>
          <a:xfrm>
            <a:off x="-44450" y="5229225"/>
            <a:ext cx="8839200" cy="1552575"/>
          </a:xfrm>
          <a:noFill/>
          <a:ln/>
        </p:spPr>
        <p:txBody>
          <a:bodyPr>
            <a:normAutofit lnSpcReduction="10000"/>
          </a:bodyPr>
          <a:lstStyle/>
          <a:p>
            <a:pPr>
              <a:lnSpc>
                <a:spcPct val="80000"/>
              </a:lnSpc>
            </a:pPr>
            <a:r>
              <a:rPr lang="en-US" altLang="en-US" sz="2400" dirty="0"/>
              <a:t>Since the Hopi reservation is completely surrounded by the Navajo reservation, and in order to comply with current Arizona redistricting laws, some means of connection was required that avoided including large portions of Navajo land, hence the narrow Colorado River connection.</a:t>
            </a:r>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00200"/>
            <a:ext cx="583429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Rectangle 5"/>
          <p:cNvSpPr>
            <a:spLocks noChangeArrowheads="1"/>
          </p:cNvSpPr>
          <p:nvPr/>
        </p:nvSpPr>
        <p:spPr bwMode="auto">
          <a:xfrm>
            <a:off x="0" y="1625600"/>
            <a:ext cx="2590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folHlink"/>
              </a:buClr>
              <a:buSzPct val="60000"/>
              <a:buFont typeface="Wingdings" pitchFamily="1" charset="2"/>
              <a:buChar char="n"/>
              <a:defRPr sz="3200">
                <a:solidFill>
                  <a:schemeClr val="tx1"/>
                </a:solidFill>
                <a:latin typeface="Tahoma" charset="0"/>
              </a:defRPr>
            </a:lvl1pPr>
            <a:lvl2pPr marL="742950" indent="-285750">
              <a:spcBef>
                <a:spcPct val="20000"/>
              </a:spcBef>
              <a:buClr>
                <a:schemeClr val="hlink"/>
              </a:buClr>
              <a:buSzPct val="55000"/>
              <a:buFont typeface="Wingdings" pitchFamily="1" charset="2"/>
              <a:buChar char="n"/>
              <a:defRPr sz="2800">
                <a:solidFill>
                  <a:schemeClr val="tx1"/>
                </a:solidFill>
                <a:latin typeface="Tahoma" charset="0"/>
              </a:defRPr>
            </a:lvl2pPr>
            <a:lvl3pPr marL="1143000" indent="-228600">
              <a:spcBef>
                <a:spcPct val="20000"/>
              </a:spcBef>
              <a:buClr>
                <a:schemeClr val="folHlink"/>
              </a:buClr>
              <a:buSzPct val="50000"/>
              <a:buFont typeface="Wingdings" pitchFamily="1" charset="2"/>
              <a:buChar char="n"/>
              <a:defRPr sz="2400">
                <a:solidFill>
                  <a:schemeClr val="tx1"/>
                </a:solidFill>
                <a:latin typeface="Tahoma" charset="0"/>
              </a:defRPr>
            </a:lvl3pPr>
            <a:lvl4pPr marL="1600200" indent="-228600">
              <a:spcBef>
                <a:spcPct val="20000"/>
              </a:spcBef>
              <a:buClr>
                <a:schemeClr val="accent2"/>
              </a:buClr>
              <a:buSzPct val="55000"/>
              <a:buFont typeface="Wingdings" pitchFamily="1" charset="2"/>
              <a:buChar char="n"/>
              <a:defRPr sz="2000">
                <a:solidFill>
                  <a:schemeClr val="tx1"/>
                </a:solidFill>
                <a:latin typeface="Tahoma" charset="0"/>
              </a:defRPr>
            </a:lvl4pPr>
            <a:lvl5pPr marL="2057400" indent="-228600">
              <a:spcBef>
                <a:spcPct val="20000"/>
              </a:spcBef>
              <a:buClr>
                <a:schemeClr val="accent1"/>
              </a:buClr>
              <a:buSzPct val="50000"/>
              <a:buFont typeface="Wingdings" pitchFamily="1" charset="2"/>
              <a:buChar char="n"/>
              <a:defRPr sz="2000">
                <a:solidFill>
                  <a:schemeClr val="tx1"/>
                </a:solidFill>
                <a:latin typeface="Tahoma" charset="0"/>
              </a:defRPr>
            </a:lvl5pPr>
            <a:lvl6pPr marL="2514600" indent="-228600" fontAlgn="base">
              <a:spcBef>
                <a:spcPct val="20000"/>
              </a:spcBef>
              <a:spcAft>
                <a:spcPct val="0"/>
              </a:spcAft>
              <a:buClr>
                <a:schemeClr val="accent1"/>
              </a:buClr>
              <a:buSzPct val="50000"/>
              <a:buFont typeface="Wingdings" pitchFamily="1" charset="2"/>
              <a:buChar char="n"/>
              <a:defRPr sz="2000">
                <a:solidFill>
                  <a:schemeClr val="tx1"/>
                </a:solidFill>
                <a:latin typeface="Tahoma" charset="0"/>
              </a:defRPr>
            </a:lvl6pPr>
            <a:lvl7pPr marL="2971800" indent="-228600" fontAlgn="base">
              <a:spcBef>
                <a:spcPct val="20000"/>
              </a:spcBef>
              <a:spcAft>
                <a:spcPct val="0"/>
              </a:spcAft>
              <a:buClr>
                <a:schemeClr val="accent1"/>
              </a:buClr>
              <a:buSzPct val="50000"/>
              <a:buFont typeface="Wingdings" pitchFamily="1" charset="2"/>
              <a:buChar char="n"/>
              <a:defRPr sz="2000">
                <a:solidFill>
                  <a:schemeClr val="tx1"/>
                </a:solidFill>
                <a:latin typeface="Tahoma" charset="0"/>
              </a:defRPr>
            </a:lvl7pPr>
            <a:lvl8pPr marL="3429000" indent="-228600" fontAlgn="base">
              <a:spcBef>
                <a:spcPct val="20000"/>
              </a:spcBef>
              <a:spcAft>
                <a:spcPct val="0"/>
              </a:spcAft>
              <a:buClr>
                <a:schemeClr val="accent1"/>
              </a:buClr>
              <a:buSzPct val="50000"/>
              <a:buFont typeface="Wingdings" pitchFamily="1" charset="2"/>
              <a:buChar char="n"/>
              <a:defRPr sz="2000">
                <a:solidFill>
                  <a:schemeClr val="tx1"/>
                </a:solidFill>
                <a:latin typeface="Tahoma" charset="0"/>
              </a:defRPr>
            </a:lvl8pPr>
            <a:lvl9pPr marL="3886200" indent="-228600" fontAlgn="base">
              <a:spcBef>
                <a:spcPct val="20000"/>
              </a:spcBef>
              <a:spcAft>
                <a:spcPct val="0"/>
              </a:spcAft>
              <a:buClr>
                <a:schemeClr val="accent1"/>
              </a:buClr>
              <a:buSzPct val="50000"/>
              <a:buFont typeface="Wingdings" pitchFamily="1" charset="2"/>
              <a:buChar char="n"/>
              <a:defRPr sz="2000">
                <a:solidFill>
                  <a:schemeClr val="tx1"/>
                </a:solidFill>
                <a:latin typeface="Tahoma" charset="0"/>
              </a:defRPr>
            </a:lvl9pPr>
          </a:lstStyle>
          <a:p>
            <a:pPr>
              <a:lnSpc>
                <a:spcPct val="80000"/>
              </a:lnSpc>
            </a:pPr>
            <a:r>
              <a:rPr lang="en-US" altLang="en-US" sz="2400" dirty="0">
                <a:latin typeface="Georgia" panose="02040502050405020303" pitchFamily="18" charset="0"/>
              </a:rPr>
              <a:t>The unusual division was not drawn to favor politicians, but to separate the Hopi and the Navajo tribes, due to historic tensions.</a:t>
            </a:r>
          </a:p>
        </p:txBody>
      </p:sp>
    </p:spTree>
    <p:extLst>
      <p:ext uri="{BB962C8B-B14F-4D97-AF65-F5344CB8AC3E}">
        <p14:creationId xmlns:p14="http://schemas.microsoft.com/office/powerpoint/2010/main" val="1726794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Primaries</a:t>
            </a:r>
            <a:endParaRPr lang="en-US" dirty="0"/>
          </a:p>
        </p:txBody>
      </p:sp>
      <p:sp>
        <p:nvSpPr>
          <p:cNvPr id="3" name="Content Placeholder 2"/>
          <p:cNvSpPr>
            <a:spLocks noGrp="1"/>
          </p:cNvSpPr>
          <p:nvPr>
            <p:ph sz="quarter" idx="1"/>
          </p:nvPr>
        </p:nvSpPr>
        <p:spPr/>
        <p:txBody>
          <a:bodyPr>
            <a:normAutofit/>
          </a:bodyPr>
          <a:lstStyle/>
          <a:p>
            <a:r>
              <a:rPr lang="en-US" b="1" u="sng" dirty="0" smtClean="0"/>
              <a:t>White Primaries</a:t>
            </a:r>
            <a:r>
              <a:rPr lang="en-US" dirty="0" smtClean="0"/>
              <a:t>-</a:t>
            </a:r>
            <a:r>
              <a:rPr lang="en-US" dirty="0"/>
              <a:t>White primaries were primary elections held in the Southern states </a:t>
            </a:r>
            <a:r>
              <a:rPr lang="en-US" dirty="0" smtClean="0"/>
              <a:t>in </a:t>
            </a:r>
            <a:r>
              <a:rPr lang="en-US" dirty="0"/>
              <a:t>which only white voters were permitted to participate. </a:t>
            </a:r>
            <a:endParaRPr lang="en-US" dirty="0" smtClean="0"/>
          </a:p>
          <a:p>
            <a:pPr lvl="1"/>
            <a:r>
              <a:rPr lang="en-US" dirty="0" smtClean="0"/>
              <a:t>White </a:t>
            </a:r>
            <a:r>
              <a:rPr lang="en-US" dirty="0"/>
              <a:t>primaries were established by the state Democratic Party units or by state legislatures in many Southern states after 1890.</a:t>
            </a:r>
            <a:endParaRPr lang="en-US" dirty="0" smtClean="0"/>
          </a:p>
          <a:p>
            <a:r>
              <a:rPr lang="en-US" dirty="0" smtClean="0"/>
              <a:t>The Supreme Court outlawed </a:t>
            </a:r>
            <a:r>
              <a:rPr lang="en-US" dirty="0"/>
              <a:t>w</a:t>
            </a:r>
            <a:r>
              <a:rPr lang="en-US" dirty="0" smtClean="0"/>
              <a:t>hite </a:t>
            </a:r>
            <a:r>
              <a:rPr lang="en-US" dirty="0"/>
              <a:t>p</a:t>
            </a:r>
            <a:r>
              <a:rPr lang="en-US" dirty="0" smtClean="0"/>
              <a:t>rimaries through the case of Smith v. </a:t>
            </a:r>
            <a:r>
              <a:rPr lang="en-US" dirty="0" err="1" smtClean="0"/>
              <a:t>Allwright</a:t>
            </a:r>
            <a:r>
              <a:rPr lang="en-US" dirty="0" smtClean="0"/>
              <a:t> (1944) </a:t>
            </a:r>
          </a:p>
          <a:p>
            <a:pPr lvl="1"/>
            <a:r>
              <a:rPr lang="en-US" dirty="0" smtClean="0"/>
              <a:t>They ruled that political nominations are an integral part of election process which makes it beholden to the 15</a:t>
            </a:r>
            <a:r>
              <a:rPr lang="en-US" baseline="30000" dirty="0" smtClean="0"/>
              <a:t>th</a:t>
            </a:r>
            <a:r>
              <a:rPr lang="en-US" dirty="0" smtClean="0"/>
              <a:t> Amendment </a:t>
            </a:r>
            <a:endParaRPr lang="en-US" dirty="0"/>
          </a:p>
        </p:txBody>
      </p:sp>
    </p:spTree>
    <p:extLst>
      <p:ext uri="{BB962C8B-B14F-4D97-AF65-F5344CB8AC3E}">
        <p14:creationId xmlns:p14="http://schemas.microsoft.com/office/powerpoint/2010/main" val="707140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Fifteenth Amendment </a:t>
            </a:r>
            <a:endParaRPr lang="en-US" dirty="0"/>
          </a:p>
        </p:txBody>
      </p:sp>
      <p:sp>
        <p:nvSpPr>
          <p:cNvPr id="3" name="Content Placeholder 2"/>
          <p:cNvSpPr>
            <a:spLocks noGrp="1"/>
          </p:cNvSpPr>
          <p:nvPr>
            <p:ph sz="quarter" idx="1"/>
          </p:nvPr>
        </p:nvSpPr>
        <p:spPr/>
        <p:txBody>
          <a:bodyPr/>
          <a:lstStyle/>
          <a:p>
            <a:r>
              <a:rPr lang="en-US" altLang="en-US" sz="2800" dirty="0"/>
              <a:t>How did the U.S. fulfill the promise of the 15th Amendment?</a:t>
            </a:r>
          </a:p>
          <a:p>
            <a:pPr lvl="1"/>
            <a:r>
              <a:rPr lang="en-US" altLang="en-US" sz="2800" dirty="0"/>
              <a:t>After many years, Congress passed a series of federal civil rights and voting acts, most of them adopted in the 1960s.</a:t>
            </a:r>
          </a:p>
          <a:p>
            <a:pPr lvl="1"/>
            <a:r>
              <a:rPr lang="en-US" altLang="en-US" sz="2800" dirty="0"/>
              <a:t>These laws outlawed practices such as: 	</a:t>
            </a:r>
          </a:p>
          <a:p>
            <a:pPr lvl="2"/>
            <a:r>
              <a:rPr lang="en-US" altLang="en-US" sz="2800" dirty="0"/>
              <a:t>Blocking African American voter registration</a:t>
            </a:r>
          </a:p>
          <a:p>
            <a:pPr lvl="2"/>
            <a:r>
              <a:rPr lang="en-US" altLang="en-US" sz="2800" dirty="0"/>
              <a:t>Levying poll taxes</a:t>
            </a:r>
          </a:p>
          <a:p>
            <a:pPr lvl="2"/>
            <a:r>
              <a:rPr lang="en-US" altLang="en-US" sz="2800" dirty="0"/>
              <a:t>Requiring voter examinations.</a:t>
            </a:r>
          </a:p>
          <a:p>
            <a:endParaRPr lang="en-US" dirty="0"/>
          </a:p>
        </p:txBody>
      </p:sp>
    </p:spTree>
    <p:extLst>
      <p:ext uri="{BB962C8B-B14F-4D97-AF65-F5344CB8AC3E}">
        <p14:creationId xmlns:p14="http://schemas.microsoft.com/office/powerpoint/2010/main" val="543206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a:t>
            </a:r>
            <a:r>
              <a:rPr lang="en-US" baseline="30000" dirty="0" smtClean="0"/>
              <a:t>th</a:t>
            </a:r>
            <a:r>
              <a:rPr lang="en-US" dirty="0" smtClean="0"/>
              <a:t> Amendment</a:t>
            </a:r>
            <a:endParaRPr lang="en-US" dirty="0"/>
          </a:p>
        </p:txBody>
      </p:sp>
      <p:sp>
        <p:nvSpPr>
          <p:cNvPr id="3" name="Content Placeholder 2"/>
          <p:cNvSpPr>
            <a:spLocks noGrp="1"/>
          </p:cNvSpPr>
          <p:nvPr>
            <p:ph sz="quarter" idx="1"/>
          </p:nvPr>
        </p:nvSpPr>
        <p:spPr>
          <a:xfrm>
            <a:off x="301752" y="1527048"/>
            <a:ext cx="3889248" cy="4572000"/>
          </a:xfrm>
        </p:spPr>
        <p:txBody>
          <a:bodyPr>
            <a:normAutofit fontScale="92500"/>
          </a:bodyPr>
          <a:lstStyle/>
          <a:p>
            <a:pPr>
              <a:lnSpc>
                <a:spcPct val="90000"/>
              </a:lnSpc>
            </a:pPr>
            <a:r>
              <a:rPr lang="en-US" altLang="en-US" sz="2800" dirty="0"/>
              <a:t>In 1870, the ratification of the </a:t>
            </a:r>
            <a:r>
              <a:rPr lang="en-US" altLang="en-US" sz="2800" b="1" dirty="0">
                <a:solidFill>
                  <a:srgbClr val="FF0000"/>
                </a:solidFill>
              </a:rPr>
              <a:t>15</a:t>
            </a:r>
            <a:r>
              <a:rPr lang="en-US" altLang="en-US" sz="2800" b="1" baseline="30000" dirty="0">
                <a:solidFill>
                  <a:srgbClr val="FF0000"/>
                </a:solidFill>
              </a:rPr>
              <a:t>th</a:t>
            </a:r>
            <a:r>
              <a:rPr lang="en-US" altLang="en-US" sz="2800" b="1" dirty="0">
                <a:solidFill>
                  <a:srgbClr val="FF0000"/>
                </a:solidFill>
              </a:rPr>
              <a:t> Amendment</a:t>
            </a:r>
            <a:r>
              <a:rPr lang="en-US" altLang="en-US" sz="2800" dirty="0"/>
              <a:t> gave African Americans, mostly former slaves living in the South, the right to </a:t>
            </a:r>
            <a:r>
              <a:rPr lang="en-US" altLang="en-US" sz="2800" dirty="0" smtClean="0"/>
              <a:t>vote.</a:t>
            </a:r>
          </a:p>
          <a:p>
            <a:pPr>
              <a:lnSpc>
                <a:spcPct val="90000"/>
              </a:lnSpc>
            </a:pPr>
            <a:endParaRPr lang="en-US" altLang="en-US" sz="2400" dirty="0" smtClean="0"/>
          </a:p>
          <a:p>
            <a:pPr>
              <a:lnSpc>
                <a:spcPct val="90000"/>
              </a:lnSpc>
            </a:pPr>
            <a:r>
              <a:rPr lang="en-US" altLang="en-US" sz="2400" dirty="0" smtClean="0"/>
              <a:t>However</a:t>
            </a:r>
            <a:r>
              <a:rPr lang="en-US" altLang="en-US" sz="2400" dirty="0"/>
              <a:t>, this principle had no effect if Congress failed to enforce it. </a:t>
            </a:r>
            <a:endParaRPr lang="en-US" altLang="en-US" sz="2400" dirty="0" smtClean="0"/>
          </a:p>
          <a:p>
            <a:pPr lvl="1">
              <a:lnSpc>
                <a:spcPct val="90000"/>
              </a:lnSpc>
            </a:pPr>
            <a:r>
              <a:rPr lang="en-US" altLang="en-US" sz="1900" dirty="0" smtClean="0"/>
              <a:t>This is why literacy tests and poll taxes existed </a:t>
            </a:r>
            <a:endParaRPr lang="en-US" altLang="en-US" sz="1900" dirty="0"/>
          </a:p>
          <a:p>
            <a:endParaRPr lang="en-US" dirty="0"/>
          </a:p>
        </p:txBody>
      </p:sp>
      <p:pic>
        <p:nvPicPr>
          <p:cNvPr id="4" name="Picture 8" descr="c06_s03_p1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48200" y="1600200"/>
            <a:ext cx="3782942" cy="4510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3419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Acts </a:t>
            </a:r>
            <a:endParaRPr lang="en-US" dirty="0"/>
          </a:p>
        </p:txBody>
      </p:sp>
      <p:sp>
        <p:nvSpPr>
          <p:cNvPr id="3" name="Content Placeholder 2"/>
          <p:cNvSpPr>
            <a:spLocks noGrp="1"/>
          </p:cNvSpPr>
          <p:nvPr>
            <p:ph sz="quarter" idx="1"/>
          </p:nvPr>
        </p:nvSpPr>
        <p:spPr/>
        <p:txBody>
          <a:bodyPr/>
          <a:lstStyle/>
          <a:p>
            <a:pPr>
              <a:lnSpc>
                <a:spcPct val="90000"/>
              </a:lnSpc>
            </a:pPr>
            <a:r>
              <a:rPr lang="en-US" altLang="en-US" sz="2400" dirty="0"/>
              <a:t>Pressure from the civil rights movement led Congress to act.</a:t>
            </a:r>
          </a:p>
          <a:p>
            <a:pPr>
              <a:lnSpc>
                <a:spcPct val="90000"/>
              </a:lnSpc>
            </a:pPr>
            <a:endParaRPr lang="en-US" altLang="en-US" sz="2400" dirty="0"/>
          </a:p>
          <a:p>
            <a:pPr>
              <a:lnSpc>
                <a:spcPct val="90000"/>
              </a:lnSpc>
            </a:pPr>
            <a:r>
              <a:rPr lang="en-US" altLang="en-US" sz="2400" dirty="0"/>
              <a:t>The </a:t>
            </a:r>
            <a:r>
              <a:rPr lang="en-US" altLang="en-US" sz="2400" b="1" dirty="0">
                <a:solidFill>
                  <a:srgbClr val="FF0000"/>
                </a:solidFill>
              </a:rPr>
              <a:t>Civil Rights Act of 1957</a:t>
            </a:r>
            <a:r>
              <a:rPr lang="en-US" altLang="en-US" sz="2400" dirty="0"/>
              <a:t> created the U.S. Commission on Civil Rights, which investigated voter discrimination. </a:t>
            </a:r>
          </a:p>
          <a:p>
            <a:pPr>
              <a:lnSpc>
                <a:spcPct val="90000"/>
              </a:lnSpc>
            </a:pPr>
            <a:endParaRPr lang="en-US" altLang="en-US" sz="2400" dirty="0"/>
          </a:p>
          <a:p>
            <a:pPr>
              <a:lnSpc>
                <a:spcPct val="90000"/>
              </a:lnSpc>
            </a:pPr>
            <a:r>
              <a:rPr lang="en-US" altLang="en-US" sz="2400" dirty="0"/>
              <a:t>The </a:t>
            </a:r>
            <a:r>
              <a:rPr lang="en-US" altLang="en-US" sz="2400" b="1" dirty="0">
                <a:solidFill>
                  <a:srgbClr val="FF0000"/>
                </a:solidFill>
              </a:rPr>
              <a:t>Civil Rights Act of 1960</a:t>
            </a:r>
            <a:r>
              <a:rPr lang="en-US" altLang="en-US" sz="2400" dirty="0"/>
              <a:t> allowed federal voting referees to help qualified people register and vote in federal elections wherever federal courts found voter discrimination.</a:t>
            </a:r>
            <a:endParaRPr lang="en-US" altLang="en-US" sz="2800" dirty="0"/>
          </a:p>
          <a:p>
            <a:endParaRPr lang="en-US" dirty="0"/>
          </a:p>
        </p:txBody>
      </p:sp>
    </p:spTree>
    <p:extLst>
      <p:ext uri="{BB962C8B-B14F-4D97-AF65-F5344CB8AC3E}">
        <p14:creationId xmlns:p14="http://schemas.microsoft.com/office/powerpoint/2010/main" val="945158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Acts </a:t>
            </a:r>
            <a:endParaRPr lang="en-US" dirty="0"/>
          </a:p>
        </p:txBody>
      </p:sp>
      <p:sp>
        <p:nvSpPr>
          <p:cNvPr id="3" name="Content Placeholder 2"/>
          <p:cNvSpPr>
            <a:spLocks noGrp="1"/>
          </p:cNvSpPr>
          <p:nvPr>
            <p:ph sz="quarter" idx="1"/>
          </p:nvPr>
        </p:nvSpPr>
        <p:spPr>
          <a:xfrm>
            <a:off x="301752" y="1527048"/>
            <a:ext cx="4041648" cy="4949952"/>
          </a:xfrm>
        </p:spPr>
        <p:txBody>
          <a:bodyPr>
            <a:normAutofit/>
          </a:bodyPr>
          <a:lstStyle/>
          <a:p>
            <a:r>
              <a:rPr lang="en-US" altLang="en-US" sz="2400" dirty="0"/>
              <a:t>The </a:t>
            </a:r>
            <a:r>
              <a:rPr lang="en-US" altLang="en-US" sz="2400" b="1" dirty="0">
                <a:solidFill>
                  <a:srgbClr val="FF0000"/>
                </a:solidFill>
              </a:rPr>
              <a:t>Civil Rights Act of 1964</a:t>
            </a:r>
            <a:r>
              <a:rPr lang="en-US" altLang="en-US" sz="2400" dirty="0"/>
              <a:t> outlawed racial discrimination in job related-matters and banned unfair voter registration practices  and literacy requirements</a:t>
            </a:r>
            <a:r>
              <a:rPr lang="en-US" altLang="en-US" sz="2400" dirty="0" smtClean="0"/>
              <a:t>.</a:t>
            </a:r>
          </a:p>
          <a:p>
            <a:endParaRPr lang="en-US" altLang="en-US" sz="2400" dirty="0" smtClean="0"/>
          </a:p>
          <a:p>
            <a:r>
              <a:rPr lang="en-US" altLang="en-US" sz="2400" dirty="0" smtClean="0"/>
              <a:t>Federal </a:t>
            </a:r>
            <a:r>
              <a:rPr lang="en-US" altLang="en-US" sz="2400" dirty="0"/>
              <a:t>court orders </a:t>
            </a:r>
            <a:r>
              <a:rPr lang="en-US" altLang="en-US" sz="2400" dirty="0" smtClean="0"/>
              <a:t>were </a:t>
            </a:r>
            <a:r>
              <a:rPr lang="en-US" altLang="en-US" sz="2400" dirty="0"/>
              <a:t>used to enforce </a:t>
            </a:r>
            <a:r>
              <a:rPr lang="en-US" altLang="en-US" sz="2400" dirty="0" smtClean="0"/>
              <a:t>these provisions</a:t>
            </a:r>
          </a:p>
          <a:p>
            <a:pPr marL="0" indent="0">
              <a:buNone/>
            </a:pPr>
            <a:endParaRPr lang="en-US" altLang="en-US" sz="2400" dirty="0"/>
          </a:p>
        </p:txBody>
      </p:sp>
      <p:pic>
        <p:nvPicPr>
          <p:cNvPr id="4" name="Picture 8" descr="c06_s03_p1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0" y="1828800"/>
            <a:ext cx="4038600" cy="3570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70385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0</TotalTime>
  <Words>849</Words>
  <Application>Microsoft Office PowerPoint</Application>
  <PresentationFormat>On-screen Show (4:3)</PresentationFormat>
  <Paragraphs>75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Civic</vt:lpstr>
      <vt:lpstr>Section 3-Suffrage and Civil Rights</vt:lpstr>
      <vt:lpstr>Gerrymandering</vt:lpstr>
      <vt:lpstr>Gerrymandering Example Diagram</vt:lpstr>
      <vt:lpstr>Gerrymandering Example:  Arizona's 2nd Congressional district  </vt:lpstr>
      <vt:lpstr>White Primaries</vt:lpstr>
      <vt:lpstr>Fifteenth Amendment </vt:lpstr>
      <vt:lpstr>15th Amendment</vt:lpstr>
      <vt:lpstr>Civil Rights Acts </vt:lpstr>
      <vt:lpstr>Civil Rights Acts </vt:lpstr>
      <vt:lpstr>Civil Rights Act</vt:lpstr>
      <vt:lpstr>Voting Rights Act of 1965</vt:lpstr>
      <vt:lpstr>PowerPoint Presentation</vt:lpstr>
      <vt:lpstr>Checkpoint: Voting Rights Act</vt:lpstr>
      <vt:lpstr>Preclearance</vt:lpstr>
      <vt:lpstr>Amendments to the Act</vt:lpstr>
      <vt:lpstr>Amendments to the Act</vt:lpstr>
    </vt:vector>
  </TitlesOfParts>
  <Company>Dearborn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3-Suffrage and Civil Rights</dc:title>
  <dc:creator>Windows User</dc:creator>
  <cp:lastModifiedBy>Windows User</cp:lastModifiedBy>
  <cp:revision>1</cp:revision>
  <dcterms:created xsi:type="dcterms:W3CDTF">2017-11-06T14:59:55Z</dcterms:created>
  <dcterms:modified xsi:type="dcterms:W3CDTF">2017-11-06T15:00:30Z</dcterms:modified>
</cp:coreProperties>
</file>