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B0A3-02FD-4230-8AAA-D3852CA81BE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EA52-0CA7-45ED-86AB-5C32119C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83A606-EBAC-4BCF-93F4-35A2047DAC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31013E-A85E-4A63-9504-A7DEDCFCE1EB}" type="datetimeFigureOut">
              <a:rPr lang="en-US" smtClean="0"/>
              <a:t>9/7/2018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66800"/>
            <a:ext cx="8077200" cy="675162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Goudy Old Style" panose="02020502050305020303" pitchFamily="18" charset="0"/>
              </a:rPr>
              <a:t>Chapter 9: The Progressive Era</a:t>
            </a:r>
            <a:endParaRPr lang="en-US" sz="4800" b="1" u="sng" dirty="0">
              <a:latin typeface="Goudy Old Style" panose="020205020503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06559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5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Muckrakers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953000" cy="51879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Socially conscious journalists/writers who uncovered a wide range of ills afflicting America in the early 1900s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dirty="0" smtClean="0">
                <a:latin typeface="Goudy Old Style" panose="02020502050305020303" pitchFamily="18" charset="0"/>
              </a:rPr>
              <a:t>Name coined by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Theodore Roosevelt</a:t>
            </a:r>
            <a:r>
              <a:rPr lang="en-US" dirty="0" smtClean="0">
                <a:latin typeface="Goudy Old Style" panose="02020502050305020303" pitchFamily="18" charset="0"/>
              </a:rPr>
              <a:t>, who thought they were too focused on the ugly side of things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Muckrake is a tool used to clean manure and hay out of animals’ stables</a:t>
            </a:r>
          </a:p>
          <a:p>
            <a:endParaRPr lang="en-US" dirty="0" smtClean="0">
              <a:latin typeface="Goudy Old Style" panose="02020502050305020303" pitchFamily="18" charset="0"/>
            </a:endParaRPr>
          </a:p>
          <a:p>
            <a:r>
              <a:rPr lang="en-US" dirty="0" smtClean="0">
                <a:latin typeface="Goudy Old Style" panose="02020502050305020303" pitchFamily="18" charset="0"/>
              </a:rPr>
              <a:t>Articles appeared in newspapers and magazines which were widely read by American families, many of whom were horrified by what they read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47" y="1752600"/>
            <a:ext cx="2473529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0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Social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Gospel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724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Many people thought Christianity should be the basis for social reform </a:t>
            </a:r>
          </a:p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Walter Rauschenbusch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Baptist minister who combined German socialism and American Progressivism to form the Social Gospel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Taught that people could make society the kingdom of God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Inspired a push against child labor and for a shorter work week, as well as a push for a limitation of power for corruption and trusts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31" y="1752600"/>
            <a:ext cx="2810719" cy="409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40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Settlement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House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36192"/>
            <a:ext cx="4114800" cy="5023358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Settlement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House</a:t>
            </a:r>
            <a:r>
              <a:rPr lang="en-US" b="1" dirty="0">
                <a:latin typeface="Goudy Old Style" panose="02020502050305020303" pitchFamily="18" charset="0"/>
              </a:rPr>
              <a:t>- </a:t>
            </a:r>
            <a:r>
              <a:rPr lang="en-US" dirty="0">
                <a:latin typeface="Goudy Old Style" panose="02020502050305020303" pitchFamily="18" charset="0"/>
              </a:rPr>
              <a:t>community center that provided social services to the urban poor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Used </a:t>
            </a:r>
            <a:r>
              <a:rPr lang="en-US" dirty="0">
                <a:latin typeface="Goudy Old Style" panose="02020502050305020303" pitchFamily="18" charset="0"/>
              </a:rPr>
              <a:t>to improve the lives of poor people</a:t>
            </a:r>
          </a:p>
          <a:p>
            <a:endParaRPr lang="en-US" b="1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Settlement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House Workers</a:t>
            </a:r>
            <a:r>
              <a:rPr lang="en-US" b="1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Taught </a:t>
            </a:r>
            <a:r>
              <a:rPr lang="en-US" dirty="0">
                <a:latin typeface="Goudy Old Style" panose="02020502050305020303" pitchFamily="18" charset="0"/>
              </a:rPr>
              <a:t>women childcare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English </a:t>
            </a:r>
            <a:r>
              <a:rPr lang="en-US" dirty="0">
                <a:latin typeface="Goudy Old Style" panose="02020502050305020303" pitchFamily="18" charset="0"/>
              </a:rPr>
              <a:t>to immigrants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Ran </a:t>
            </a:r>
            <a:r>
              <a:rPr lang="en-US" dirty="0">
                <a:latin typeface="Goudy Old Style" panose="02020502050305020303" pitchFamily="18" charset="0"/>
              </a:rPr>
              <a:t>nursery schools and kindergartens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Theatre/art/dance </a:t>
            </a:r>
            <a:r>
              <a:rPr lang="en-US" dirty="0">
                <a:latin typeface="Goudy Old Style" panose="02020502050305020303" pitchFamily="18" charset="0"/>
              </a:rPr>
              <a:t>programs for adults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74" y="2514600"/>
            <a:ext cx="350831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6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Jane Addams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495800" cy="5029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Jane Addams</a:t>
            </a:r>
            <a:r>
              <a:rPr lang="en-US" b="1" dirty="0" smtClean="0">
                <a:latin typeface="Goudy Old Style" panose="02020502050305020303" pitchFamily="18" charset="0"/>
              </a:rPr>
              <a:t>- </a:t>
            </a:r>
            <a:r>
              <a:rPr lang="en-US" dirty="0">
                <a:latin typeface="Goudy Old Style" panose="02020502050305020303" pitchFamily="18" charset="0"/>
              </a:rPr>
              <a:t>L</a:t>
            </a:r>
            <a:r>
              <a:rPr lang="en-US" dirty="0" smtClean="0">
                <a:latin typeface="Goudy Old Style" panose="02020502050305020303" pitchFamily="18" charset="0"/>
              </a:rPr>
              <a:t>eader </a:t>
            </a:r>
            <a:r>
              <a:rPr lang="en-US" dirty="0">
                <a:latin typeface="Goudy Old Style" panose="02020502050305020303" pitchFamily="18" charset="0"/>
              </a:rPr>
              <a:t>in the settlement house movement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Inspired by work at “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Toynbee Hall</a:t>
            </a:r>
            <a:r>
              <a:rPr lang="en-US" dirty="0" smtClean="0">
                <a:latin typeface="Goudy Old Style" panose="02020502050305020303" pitchFamily="18" charset="0"/>
              </a:rPr>
              <a:t>” (settlement house in London)</a:t>
            </a:r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Opened </a:t>
            </a:r>
            <a:r>
              <a:rPr lang="en-US" dirty="0">
                <a:latin typeface="Goudy Old Style" panose="02020502050305020303" pitchFamily="18" charset="0"/>
              </a:rPr>
              <a:t>Hull House in </a:t>
            </a:r>
            <a:r>
              <a:rPr lang="en-US" dirty="0" smtClean="0">
                <a:latin typeface="Goudy Old Style" panose="02020502050305020303" pitchFamily="18" charset="0"/>
              </a:rPr>
              <a:t>Chicago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“Hull House”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</a:t>
            </a:r>
            <a:r>
              <a:rPr lang="en-US" dirty="0">
                <a:latin typeface="Goudy Old Style" panose="02020502050305020303" pitchFamily="18" charset="0"/>
              </a:rPr>
              <a:t>number of settlement </a:t>
            </a:r>
            <a:r>
              <a:rPr lang="en-US" dirty="0" smtClean="0">
                <a:latin typeface="Goudy Old Style" panose="02020502050305020303" pitchFamily="18" charset="0"/>
              </a:rPr>
              <a:t>houses </a:t>
            </a:r>
            <a:r>
              <a:rPr lang="en-US" dirty="0">
                <a:latin typeface="Goudy Old Style" panose="02020502050305020303" pitchFamily="18" charset="0"/>
              </a:rPr>
              <a:t>greatly increased over the years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Success inspired college-educated, middle class women to become social workers </a:t>
            </a:r>
            <a:endParaRPr lang="en-US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01" y="2117075"/>
            <a:ext cx="2802397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39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Florence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Kelley’s Contribution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39624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Lawyer Florence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Kelley </a:t>
            </a:r>
            <a:r>
              <a:rPr lang="en-US" dirty="0">
                <a:latin typeface="Goudy Old Style" panose="02020502050305020303" pitchFamily="18" charset="0"/>
              </a:rPr>
              <a:t>was a leading </a:t>
            </a:r>
            <a:r>
              <a:rPr lang="en-US" dirty="0" smtClean="0">
                <a:latin typeface="Goudy Old Style" panose="02020502050305020303" pitchFamily="18" charset="0"/>
              </a:rPr>
              <a:t>reform figure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Protecting children and their education  </a:t>
            </a:r>
            <a:endParaRPr lang="en-US" dirty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Efforts </a:t>
            </a:r>
            <a:r>
              <a:rPr lang="en-US" dirty="0">
                <a:latin typeface="Goudy Old Style" panose="02020502050305020303" pitchFamily="18" charset="0"/>
              </a:rPr>
              <a:t>to ban child labor in Illinois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“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National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Child Labor Committee</a:t>
            </a:r>
            <a:r>
              <a:rPr lang="en-US" dirty="0">
                <a:latin typeface="Goudy Old Style" panose="02020502050305020303" pitchFamily="18" charset="0"/>
              </a:rPr>
              <a:t>”: Successfully promoted the national government to create the U.S. Children’s Bureau 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Protected </a:t>
            </a:r>
            <a:r>
              <a:rPr lang="en-US" dirty="0">
                <a:latin typeface="Goudy Old Style" panose="02020502050305020303" pitchFamily="18" charset="0"/>
              </a:rPr>
              <a:t>the health and welfare of children 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6" y="1600200"/>
            <a:ext cx="304987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Triangle Shirtwaist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36192"/>
            <a:ext cx="4191000" cy="5023358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Triangle </a:t>
            </a:r>
            <a:r>
              <a:rPr lang="en-US" sz="1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Shirtwaist </a:t>
            </a:r>
            <a:r>
              <a:rPr lang="en-US" sz="1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Factory</a:t>
            </a:r>
            <a:r>
              <a:rPr lang="en-US" sz="1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1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Fire (</a:t>
            </a:r>
            <a:r>
              <a:rPr lang="en-US" sz="1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1911) </a:t>
            </a:r>
            <a:r>
              <a:rPr lang="en-US" sz="1800" b="1" dirty="0">
                <a:latin typeface="Goudy Old Style" panose="02020502050305020303" pitchFamily="18" charset="0"/>
              </a:rPr>
              <a:t>:</a:t>
            </a:r>
            <a:endParaRPr lang="en-US" sz="1800" b="1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1800" dirty="0" smtClean="0">
                <a:latin typeface="Goudy Old Style" panose="02020502050305020303" pitchFamily="18" charset="0"/>
              </a:rPr>
              <a:t>Caused large-scale casualties </a:t>
            </a:r>
            <a:endParaRPr lang="en-US" sz="1800" dirty="0">
              <a:latin typeface="Goudy Old Style" panose="02020502050305020303" pitchFamily="18" charset="0"/>
            </a:endParaRPr>
          </a:p>
          <a:p>
            <a:pPr lvl="1"/>
            <a:r>
              <a:rPr lang="en-US" sz="1800" dirty="0" smtClean="0">
                <a:latin typeface="Goudy Old Style" panose="02020502050305020303" pitchFamily="18" charset="0"/>
              </a:rPr>
              <a:t>Fire </a:t>
            </a:r>
            <a:r>
              <a:rPr lang="en-US" sz="1800" dirty="0">
                <a:latin typeface="Goudy Old Style" panose="02020502050305020303" pitchFamily="18" charset="0"/>
              </a:rPr>
              <a:t>that rose awareness to protect the workers</a:t>
            </a:r>
          </a:p>
          <a:p>
            <a:r>
              <a:rPr lang="en-US" sz="1800" dirty="0" smtClean="0">
                <a:latin typeface="Goudy Old Style" panose="02020502050305020303" pitchFamily="18" charset="0"/>
              </a:rPr>
              <a:t>Progressives called for reform to </a:t>
            </a:r>
            <a:r>
              <a:rPr lang="en-US" sz="1800" dirty="0">
                <a:latin typeface="Goudy Old Style" panose="02020502050305020303" pitchFamily="18" charset="0"/>
              </a:rPr>
              <a:t>protect factory workers </a:t>
            </a:r>
            <a:endParaRPr lang="en-US" sz="1800" dirty="0" smtClean="0">
              <a:latin typeface="Goudy Old Style" panose="02020502050305020303" pitchFamily="18" charset="0"/>
            </a:endParaRPr>
          </a:p>
          <a:p>
            <a:r>
              <a:rPr lang="en-US" sz="1800" dirty="0" smtClean="0">
                <a:latin typeface="Goudy Old Style" panose="02020502050305020303" pitchFamily="18" charset="0"/>
              </a:rPr>
              <a:t>New York passed laws  to protect workers and other states followed the suit</a:t>
            </a:r>
          </a:p>
          <a:p>
            <a:r>
              <a:rPr lang="en-US" sz="1800" dirty="0" smtClean="0">
                <a:latin typeface="Goudy Old Style" panose="02020502050305020303" pitchFamily="18" charset="0"/>
              </a:rPr>
              <a:t>Other states passed compensation laws</a:t>
            </a:r>
          </a:p>
          <a:p>
            <a:pPr lvl="1"/>
            <a:r>
              <a:rPr lang="en-US" sz="1800" dirty="0" smtClean="0">
                <a:latin typeface="Goudy Old Style" panose="02020502050305020303" pitchFamily="18" charset="0"/>
              </a:rPr>
              <a:t>Prevented the previous dangers of factory workers (long hours/poor ventilation/hazardous fumes/dangerous machinery etc.)</a:t>
            </a:r>
          </a:p>
          <a:p>
            <a:pPr lvl="1"/>
            <a:r>
              <a:rPr lang="en-US" sz="1800" dirty="0" smtClean="0">
                <a:latin typeface="Goudy Old Style" panose="02020502050305020303" pitchFamily="18" charset="0"/>
              </a:rPr>
              <a:t>Funded workers who were hurt on the job</a:t>
            </a:r>
          </a:p>
          <a:p>
            <a:pPr lvl="1"/>
            <a:endParaRPr lang="en-US" sz="1600" dirty="0">
              <a:latin typeface="Goudy Old Style" panose="020205020503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092456" cy="403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Child Labor-Reforming the Workplace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00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>
                <a:latin typeface="Goudy Old Style" panose="02020502050305020303" pitchFamily="18" charset="0"/>
              </a:rPr>
              <a:t>By 1912, nearly 40 states passed child-labor laws, but states didn’t strictly enforce the laws and many children still worked.</a:t>
            </a: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Businesses fought labor laws in the Supreme Court, which ruled on several cases in the early 1900s concerning workday length.</a:t>
            </a: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Issues with Child Labor and Children’s Rights </a:t>
            </a: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No work place regulations</a:t>
            </a:r>
            <a:endParaRPr lang="en-US" sz="3200" dirty="0">
              <a:latin typeface="Goudy Old Style" panose="02020502050305020303" pitchFamily="18" charset="0"/>
            </a:endParaRP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Very few </a:t>
            </a:r>
            <a:r>
              <a:rPr lang="en-US" sz="3200" dirty="0">
                <a:latin typeface="Goudy Old Style" panose="02020502050305020303" pitchFamily="18" charset="0"/>
              </a:rPr>
              <a:t>public schools</a:t>
            </a:r>
          </a:p>
          <a:p>
            <a:pPr lvl="1"/>
            <a:r>
              <a:rPr lang="en-US" sz="3200" dirty="0">
                <a:latin typeface="Goudy Old Style" panose="02020502050305020303" pitchFamily="18" charset="0"/>
              </a:rPr>
              <a:t>Cotton fields, factories and coal mines</a:t>
            </a:r>
          </a:p>
          <a:p>
            <a:pPr lvl="1"/>
            <a:r>
              <a:rPr lang="en-US" sz="3200" dirty="0" smtClean="0">
                <a:latin typeface="Goudy Old Style" panose="02020502050305020303" pitchFamily="18" charset="0"/>
              </a:rPr>
              <a:t>Most of the children working were immigrants, working </a:t>
            </a:r>
            <a:r>
              <a:rPr lang="en-US" sz="3200" dirty="0">
                <a:latin typeface="Goudy Old Style" panose="02020502050305020303" pitchFamily="18" charset="0"/>
              </a:rPr>
              <a:t>class </a:t>
            </a:r>
            <a:r>
              <a:rPr lang="en-US" sz="3200" dirty="0" smtClean="0">
                <a:latin typeface="Goudy Old Style" panose="02020502050305020303" pitchFamily="18" charset="0"/>
              </a:rPr>
              <a:t>poor and  </a:t>
            </a:r>
            <a:r>
              <a:rPr lang="en-US" sz="3200" dirty="0">
                <a:latin typeface="Goudy Old Style" panose="02020502050305020303" pitchFamily="18" charset="0"/>
              </a:rPr>
              <a:t>southerners</a:t>
            </a:r>
          </a:p>
          <a:p>
            <a:endParaRPr lang="en-US" sz="2400" dirty="0" smtClean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childmi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4000" contrast="4000"/>
          </a:blip>
          <a:srcRect t="1242"/>
          <a:stretch>
            <a:fillRect/>
          </a:stretch>
        </p:blipFill>
        <p:spPr>
          <a:xfrm>
            <a:off x="5562600" y="1981200"/>
            <a:ext cx="2677761" cy="389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05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Labor Law in the Supreme Court</a:t>
            </a:r>
            <a:endParaRPr lang="en-US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1821714"/>
            <a:ext cx="2729496" cy="4431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 i="1" u="sng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Lochner</a:t>
            </a:r>
            <a:r>
              <a:rPr lang="en-US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b="1" i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.</a:t>
            </a:r>
            <a:r>
              <a:rPr lang="en-US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 New York</a:t>
            </a:r>
            <a:endParaRPr lang="en-US" b="1" u="sng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1905</a:t>
            </a:r>
            <a:r>
              <a:rPr lang="en-US" sz="1600" dirty="0">
                <a:solidFill>
                  <a:schemeClr val="tx1"/>
                </a:solidFill>
                <a:latin typeface="Goudy Old Style" panose="02020502050305020303" pitchFamily="18" charset="0"/>
              </a:rPr>
              <a:t>: The Court refused to uphold a law limiting bakers to a 10-hour workday.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Goudy Old Style" panose="02020502050305020303" pitchFamily="18" charset="0"/>
              </a:rPr>
              <a:t>Court said it denied workers the right to make contracts with their employers.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1600" dirty="0" smtClean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This </a:t>
            </a:r>
            <a:r>
              <a:rPr lang="en-US" sz="1600" dirty="0">
                <a:solidFill>
                  <a:schemeClr val="tx1"/>
                </a:solidFill>
                <a:latin typeface="Goudy Old Style" panose="02020502050305020303" pitchFamily="18" charset="0"/>
              </a:rPr>
              <a:t>was a blow to progressives, as the Court sided with business owners.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76600" y="2209800"/>
            <a:ext cx="2426206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spcBef>
                <a:spcPct val="50000"/>
              </a:spcBef>
            </a:pPr>
            <a:endParaRPr lang="en-US" sz="1400" b="1" dirty="0">
              <a:latin typeface="Verdana" pitchFamily="34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912386" y="1821713"/>
            <a:ext cx="2284412" cy="4704660"/>
            <a:chOff x="3504" y="1296"/>
            <a:chExt cx="1584" cy="2450"/>
          </a:xfrm>
        </p:grpSpPr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504" y="1296"/>
              <a:ext cx="158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rgbClr val="003300"/>
                </a:solidFill>
                <a:latin typeface="Verdana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557" y="1296"/>
              <a:ext cx="1479" cy="24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31775" indent="-231775"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b="1" i="1" u="sng" dirty="0" smtClean="0">
                  <a:solidFill>
                    <a:srgbClr val="002060"/>
                  </a:solidFill>
                  <a:latin typeface="Goudy Old Style" panose="02020502050305020303" pitchFamily="18" charset="0"/>
                </a:rPr>
                <a:t>Bunting  </a:t>
              </a:r>
              <a:r>
                <a:rPr lang="en-US" b="1" u="sng" dirty="0" smtClean="0">
                  <a:solidFill>
                    <a:srgbClr val="002060"/>
                  </a:solidFill>
                  <a:latin typeface="Goudy Old Style" panose="02020502050305020303" pitchFamily="18" charset="0"/>
                </a:rPr>
                <a:t>v</a:t>
              </a:r>
              <a:r>
                <a:rPr lang="en-US" b="1" u="sng" dirty="0">
                  <a:solidFill>
                    <a:srgbClr val="002060"/>
                  </a:solidFill>
                  <a:latin typeface="Goudy Old Style" panose="02020502050305020303" pitchFamily="18" charset="0"/>
                </a:rPr>
                <a:t>.</a:t>
              </a:r>
              <a:r>
                <a:rPr lang="en-US" b="1" i="1" u="sng" dirty="0">
                  <a:solidFill>
                    <a:srgbClr val="002060"/>
                  </a:solidFill>
                  <a:latin typeface="Goudy Old Style" panose="02020502050305020303" pitchFamily="18" charset="0"/>
                </a:rPr>
                <a:t> Oregon</a:t>
              </a:r>
              <a:endParaRPr lang="en-US" b="1" u="sng" dirty="0">
                <a:solidFill>
                  <a:srgbClr val="002060"/>
                </a:solidFill>
                <a:latin typeface="Goudy Old Style" panose="02020502050305020303" pitchFamily="18" charset="0"/>
              </a:endParaRP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b="1" u="sng" dirty="0" smtClean="0">
                  <a:solidFill>
                    <a:srgbClr val="FF0000"/>
                  </a:solidFill>
                  <a:latin typeface="Goudy Old Style" panose="02020502050305020303" pitchFamily="18" charset="0"/>
                </a:rPr>
                <a:t>1917</a:t>
              </a:r>
              <a:r>
                <a:rPr lang="en-US" sz="1600" dirty="0" smtClean="0">
                  <a:solidFill>
                    <a:schemeClr val="tx1"/>
                  </a:solidFill>
                  <a:latin typeface="Goudy Old Style" panose="02020502050305020303" pitchFamily="18" charset="0"/>
                </a:rPr>
                <a:t>: Brandeis</a:t>
              </a:r>
              <a:r>
                <a:rPr lang="en-US" sz="1600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’ case, or the Brandeis brief, as his defense was called, became a model for similar cases.</a:t>
              </a: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sz="1600" dirty="0" smtClean="0">
                <a:solidFill>
                  <a:schemeClr val="tx1"/>
                </a:solidFill>
                <a:latin typeface="Goudy Old Style" panose="02020502050305020303" pitchFamily="18" charset="0"/>
              </a:endParaRP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Goudy Old Style" panose="02020502050305020303" pitchFamily="18" charset="0"/>
                </a:rPr>
                <a:t>Using </a:t>
              </a:r>
              <a:r>
                <a:rPr lang="en-US" sz="1600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the tactics of its case for women, in </a:t>
              </a:r>
              <a:r>
                <a:rPr lang="en-US" sz="1600" i="1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Bunting</a:t>
              </a:r>
              <a:r>
                <a:rPr lang="en-US" sz="1600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 v. </a:t>
              </a:r>
              <a:r>
                <a:rPr lang="en-US" sz="1600" i="1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Oregon</a:t>
              </a:r>
              <a:r>
                <a:rPr lang="en-US" sz="1600" dirty="0">
                  <a:solidFill>
                    <a:schemeClr val="tx1"/>
                  </a:solidFill>
                  <a:latin typeface="Goudy Old Style" panose="02020502050305020303" pitchFamily="18" charset="0"/>
                </a:rPr>
                <a:t> the state led the Court to uphold a law that extended the protection of a 10-hour workday to men working in mills and factories</a:t>
              </a:r>
              <a:r>
                <a:rPr lang="en-US" sz="1600" dirty="0" smtClean="0">
                  <a:solidFill>
                    <a:schemeClr val="tx1"/>
                  </a:solidFill>
                  <a:latin typeface="Goudy Old Style" panose="02020502050305020303" pitchFamily="18" charset="0"/>
                </a:rPr>
                <a:t>.</a:t>
              </a:r>
              <a:endParaRPr lang="en-US" sz="1050" dirty="0">
                <a:solidFill>
                  <a:schemeClr val="tx1"/>
                </a:solidFill>
                <a:latin typeface="Goudy Old Style" panose="02020502050305020303" pitchFamily="18" charset="0"/>
              </a:endParaRPr>
            </a:p>
            <a:p>
              <a:pPr marL="231775" indent="-231775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sz="1050" dirty="0">
                <a:solidFill>
                  <a:schemeClr val="tx1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276600" y="1821714"/>
            <a:ext cx="2426206" cy="4431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indent="-231775" algn="ctr">
              <a:spcBef>
                <a:spcPct val="50000"/>
              </a:spcBef>
            </a:pPr>
            <a:r>
              <a:rPr lang="en-US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Muller </a:t>
            </a:r>
            <a:r>
              <a:rPr lang="en-US" b="1" i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v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.</a:t>
            </a:r>
            <a:r>
              <a:rPr lang="en-US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 Oregon</a:t>
            </a:r>
            <a:endParaRPr lang="en-US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6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1908</a:t>
            </a:r>
            <a:r>
              <a:rPr lang="en-US" sz="1600" dirty="0" smtClean="0">
                <a:latin typeface="Goudy Old Style" panose="02020502050305020303" pitchFamily="18" charset="0"/>
              </a:rPr>
              <a:t>: The </a:t>
            </a:r>
            <a:r>
              <a:rPr lang="en-US" sz="1600" dirty="0">
                <a:latin typeface="Goudy Old Style" panose="02020502050305020303" pitchFamily="18" charset="0"/>
              </a:rPr>
              <a:t>Court upheld a state law establishing a 10-hour workday for women in laundries and factories.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1600" dirty="0" smtClean="0">
              <a:latin typeface="Goudy Old Style" panose="02020502050305020303" pitchFamily="18" charset="0"/>
            </a:endParaRP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Goudy Old Style" panose="02020502050305020303" pitchFamily="18" charset="0"/>
              </a:rPr>
              <a:t>Louis </a:t>
            </a:r>
            <a:r>
              <a:rPr lang="en-US" sz="1600" dirty="0">
                <a:latin typeface="Goudy Old Style" panose="02020502050305020303" pitchFamily="18" charset="0"/>
              </a:rPr>
              <a:t>D. Brandeis was the attorney for the state of Oregon and a future Supreme Court Justice.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sz="1600" dirty="0" smtClean="0">
              <a:latin typeface="Goudy Old Style" panose="02020502050305020303" pitchFamily="18" charset="0"/>
            </a:endParaRP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latin typeface="Goudy Old Style" panose="02020502050305020303" pitchFamily="18" charset="0"/>
              </a:rPr>
              <a:t>He </a:t>
            </a:r>
            <a:r>
              <a:rPr lang="en-US" sz="1600" dirty="0">
                <a:latin typeface="Goudy Old Style" panose="02020502050305020303" pitchFamily="18" charset="0"/>
              </a:rPr>
              <a:t>argued that evidence proved long hours harmed women’s health.</a:t>
            </a:r>
            <a:endParaRPr lang="en-US" sz="1600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362075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Section 1: </a:t>
            </a:r>
            <a:r>
              <a:rPr lang="en-US" b="1" u="sng" dirty="0">
                <a:latin typeface="Goudy Old Style" panose="02020502050305020303" pitchFamily="18" charset="0"/>
              </a:rPr>
              <a:t>The Origins of Progressivism </a:t>
            </a:r>
          </a:p>
        </p:txBody>
      </p:sp>
      <p:pic>
        <p:nvPicPr>
          <p:cNvPr id="1026" name="Picture 2" descr="https://photos.state.gov/libraries/amgov/30145/Week3_April_2010/04192010_child_labor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7429"/>
            <a:ext cx="6248400" cy="452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90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The Progressive Movement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In the late 1800’s many Americans began calling for sweeping changes across the nation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This voice mainly came from the rapidly growing middle class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Shared a belief that industrialization and urbanization had created troubling social and political problems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to bring about reforms that would correct these problems and injustices through logic and reason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93" y="2514600"/>
            <a:ext cx="3173762" cy="2373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580455" y="631564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Goudy Old Style" panose="02020502050305020303" pitchFamily="18" charset="0"/>
              </a:rPr>
              <a:t>Chapter 9 Section 1</a:t>
            </a:r>
            <a:endParaRPr lang="en-US" sz="1200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Progressives Target a Variety of Other Problems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Political Reform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vote was the primary goal of many woman</a:t>
            </a:r>
            <a:endParaRPr lang="en-US" dirty="0">
              <a:latin typeface="Goudy Old Style" panose="02020502050305020303" pitchFamily="18" charset="0"/>
            </a:endParaRPr>
          </a:p>
          <a:p>
            <a:r>
              <a:rPr 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Honest Government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Targeted political officials who build corrupt organizations, called political machines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Wretched living conditions caused by inadequate services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Big Business</a:t>
            </a:r>
            <a:r>
              <a:rPr lang="en-US" sz="2000" dirty="0" smtClean="0">
                <a:latin typeface="Goudy Old Style" panose="02020502050305020303" pitchFamily="18" charset="0"/>
              </a:rPr>
              <a:t>- 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greater economic opportunities for smaller businesses</a:t>
            </a:r>
          </a:p>
          <a:p>
            <a:r>
              <a:rPr lang="en-US" sz="2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Class System</a:t>
            </a:r>
            <a:r>
              <a:rPr lang="en-US" sz="2000" dirty="0" smtClean="0"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to reduce growing gap between rich and poor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Attacked harsh working and living conditions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social welfare laws for children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Wanted government regulations to aid workers and consumers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8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The Progressive Movement</a:t>
            </a:r>
            <a:endParaRPr lang="en-US" sz="4000" b="1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375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Progressive Movement</a:t>
            </a:r>
            <a:r>
              <a:rPr lang="en-US" sz="2400" dirty="0" smtClean="0">
                <a:latin typeface="Goudy Old Style" panose="02020502050305020303" pitchFamily="18" charset="0"/>
              </a:rPr>
              <a:t>-A </a:t>
            </a:r>
            <a:r>
              <a:rPr lang="en-US" sz="2400" dirty="0">
                <a:latin typeface="Goudy Old Style" panose="02020502050305020303" pitchFamily="18" charset="0"/>
              </a:rPr>
              <a:t>movement to restore economic opportunities and correct injustices in American life </a:t>
            </a:r>
            <a:endParaRPr lang="en-US" sz="2400" dirty="0" smtClean="0">
              <a:latin typeface="Goudy Old Style" panose="02020502050305020303" pitchFamily="18" charset="0"/>
            </a:endParaRPr>
          </a:p>
          <a:p>
            <a:endParaRPr lang="en-US" sz="2400" dirty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Progressive Movement had four main goals</a:t>
            </a:r>
            <a:r>
              <a:rPr lang="en-US" sz="2400" b="1" u="sng" dirty="0" smtClean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Protecting Social Welfare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Promoting Moral Improvement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Creating Economic Reform </a:t>
            </a:r>
          </a:p>
          <a:p>
            <a:pPr lvl="1"/>
            <a:r>
              <a:rPr lang="en-US" sz="2400" dirty="0" smtClean="0">
                <a:latin typeface="Goudy Old Style" panose="02020502050305020303" pitchFamily="18" charset="0"/>
              </a:rPr>
              <a:t>Fostering Efficiency 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53" y="2133600"/>
            <a:ext cx="3072677" cy="334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58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The Four Goals of the Progressive Movement 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Four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Goals</a:t>
            </a:r>
            <a:r>
              <a:rPr lang="en-US" b="1" dirty="0">
                <a:latin typeface="Goudy Old Style" panose="02020502050305020303" pitchFamily="18" charset="0"/>
              </a:rPr>
              <a:t>:</a:t>
            </a:r>
          </a:p>
          <a:p>
            <a:pPr lvl="1"/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Protecting </a:t>
            </a:r>
            <a:r>
              <a:rPr 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Social Welfare</a:t>
            </a:r>
            <a:r>
              <a:rPr lang="en-US" sz="2200" b="1" dirty="0" smtClean="0">
                <a:latin typeface="Goudy Old Style" panose="02020502050305020303" pitchFamily="18" charset="0"/>
              </a:rPr>
              <a:t>-</a:t>
            </a:r>
            <a:r>
              <a:rPr lang="en-US" sz="2200" dirty="0" smtClean="0">
                <a:latin typeface="Goudy Old Style" panose="02020502050305020303" pitchFamily="18" charset="0"/>
              </a:rPr>
              <a:t>Provided financial help </a:t>
            </a:r>
            <a:r>
              <a:rPr lang="en-US" sz="2200" dirty="0">
                <a:latin typeface="Goudy Old Style" panose="02020502050305020303" pitchFamily="18" charset="0"/>
              </a:rPr>
              <a:t>and services for </a:t>
            </a:r>
            <a:r>
              <a:rPr lang="en-US" sz="2200" dirty="0" smtClean="0">
                <a:latin typeface="Goudy Old Style" panose="02020502050305020303" pitchFamily="18" charset="0"/>
              </a:rPr>
              <a:t>poor.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Ex. YMCA </a:t>
            </a:r>
            <a:r>
              <a:rPr lang="en-US" dirty="0">
                <a:latin typeface="Goudy Old Style" panose="02020502050305020303" pitchFamily="18" charset="0"/>
              </a:rPr>
              <a:t>activities, education, community centers, social services.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Promoting Moral Improvement</a:t>
            </a:r>
            <a:r>
              <a:rPr lang="en-US" sz="2200" b="1" dirty="0" smtClean="0">
                <a:latin typeface="Goudy Old Style" panose="02020502050305020303" pitchFamily="18" charset="0"/>
              </a:rPr>
              <a:t>-</a:t>
            </a:r>
            <a:r>
              <a:rPr lang="en-US" sz="2200" dirty="0">
                <a:latin typeface="Goudy Old Style" panose="02020502050305020303" pitchFamily="18" charset="0"/>
              </a:rPr>
              <a:t>I</a:t>
            </a:r>
            <a:r>
              <a:rPr lang="en-US" sz="2200" dirty="0" smtClean="0">
                <a:latin typeface="Goudy Old Style" panose="02020502050305020303" pitchFamily="18" charset="0"/>
              </a:rPr>
              <a:t>mprovement </a:t>
            </a:r>
            <a:r>
              <a:rPr lang="en-US" sz="2200" dirty="0">
                <a:latin typeface="Goudy Old Style" panose="02020502050305020303" pitchFamily="18" charset="0"/>
              </a:rPr>
              <a:t>in personal behavior and morals.  </a:t>
            </a:r>
            <a:endParaRPr lang="en-US" sz="22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Prohibition </a:t>
            </a:r>
            <a:r>
              <a:rPr lang="en-US" dirty="0">
                <a:latin typeface="Goudy Old Style" panose="02020502050305020303" pitchFamily="18" charset="0"/>
              </a:rPr>
              <a:t>(ban of alcohol) and the Woman’s Christian Temperance Union (WCTU). 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3"/>
            <a:r>
              <a:rPr lang="en-US" dirty="0" smtClean="0">
                <a:latin typeface="Goudy Old Style" panose="02020502050305020303" pitchFamily="18" charset="0"/>
              </a:rPr>
              <a:t>Sponsor </a:t>
            </a:r>
            <a:r>
              <a:rPr lang="en-US" dirty="0">
                <a:latin typeface="Goudy Old Style" panose="02020502050305020303" pitchFamily="18" charset="0"/>
              </a:rPr>
              <a:t>schools, visit inmates, work for suffrage.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Creating </a:t>
            </a:r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E</a:t>
            </a:r>
            <a:r>
              <a:rPr lang="en-US" sz="22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conomic Reform</a:t>
            </a:r>
            <a:r>
              <a:rPr lang="en-US" sz="2200" dirty="0" smtClean="0">
                <a:latin typeface="Goudy Old Style" panose="02020502050305020303" pitchFamily="18" charset="0"/>
              </a:rPr>
              <a:t>- Muckrakers </a:t>
            </a:r>
            <a:r>
              <a:rPr lang="en-US" sz="2200" dirty="0">
                <a:latin typeface="Goudy Old Style" panose="02020502050305020303" pitchFamily="18" charset="0"/>
              </a:rPr>
              <a:t>expose corruption in business and public life</a:t>
            </a:r>
          </a:p>
          <a:p>
            <a:pPr lvl="1"/>
            <a:endParaRPr lang="en-US" sz="2200" b="1" u="sng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Fostering </a:t>
            </a:r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E</a:t>
            </a:r>
            <a:r>
              <a:rPr lang="en-US" sz="2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fficiency</a:t>
            </a:r>
            <a:r>
              <a:rPr lang="en-US" sz="2200" dirty="0" smtClean="0">
                <a:latin typeface="Goudy Old Style" panose="02020502050305020303" pitchFamily="18" charset="0"/>
              </a:rPr>
              <a:t>-Performing </a:t>
            </a:r>
            <a:r>
              <a:rPr lang="en-US" sz="2200" dirty="0">
                <a:latin typeface="Goudy Old Style" panose="02020502050305020303" pitchFamily="18" charset="0"/>
              </a:rPr>
              <a:t>in the best possible manner with the least waste of time and effort. </a:t>
            </a:r>
            <a:endParaRPr lang="en-US" sz="2200" dirty="0" smtClean="0">
              <a:latin typeface="Goudy Old Style" panose="02020502050305020303" pitchFamily="18" charset="0"/>
            </a:endParaRP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Shorter </a:t>
            </a:r>
            <a:r>
              <a:rPr lang="en-US" dirty="0">
                <a:latin typeface="Goudy Old Style" panose="02020502050305020303" pitchFamily="18" charset="0"/>
              </a:rPr>
              <a:t>work hours, higher pay, assembly lines.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00800"/>
            <a:ext cx="1974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Protecting Social Welfare 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15000" cy="54229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During the late 1800’s social welfare reformers worked to soften the harsh conditions resulting from rapid industrialization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Social Gospel and settlement house movements worked with community centers and local churches to help the poor through social service programs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The 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Young Men’s Christian Association </a:t>
            </a:r>
            <a:r>
              <a:rPr lang="en-US" dirty="0" smtClean="0">
                <a:latin typeface="Goudy Old Style" panose="02020502050305020303" pitchFamily="18" charset="0"/>
              </a:rPr>
              <a:t>(YMCA) opened libraries, sponsored classes, built  along with organizing activities like handball and building swimming pools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Florence Kelly was influential in helping pass the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Illinois Factory Act of 1893</a:t>
            </a:r>
            <a:r>
              <a:rPr lang="en-US" dirty="0" smtClean="0">
                <a:latin typeface="Goudy Old Style" panose="02020502050305020303" pitchFamily="18" charset="0"/>
              </a:rPr>
              <a:t>.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This act prohibited child labor and limited the hours a woman would be forced to work  </a:t>
            </a: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262550" cy="283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39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Promoting Moral Improvement 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006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>
                <a:latin typeface="Goudy Old Style" panose="02020502050305020303" pitchFamily="18" charset="0"/>
              </a:rPr>
              <a:t>While protecting social welfare was important many felt that the key to reform was an improved sense of morality.</a:t>
            </a:r>
          </a:p>
          <a:p>
            <a:pPr lvl="1"/>
            <a:r>
              <a:rPr lang="en-US" sz="2300" dirty="0" smtClean="0">
                <a:latin typeface="Goudy Old Style" panose="02020502050305020303" pitchFamily="18" charset="0"/>
              </a:rPr>
              <a:t>These reformers wanted immigrants and poor city dwellers to help themselves by improving their personal behavior </a:t>
            </a:r>
          </a:p>
          <a:p>
            <a:endParaRPr lang="en-US" sz="2300" dirty="0">
              <a:latin typeface="Goudy Old Style" panose="02020502050305020303" pitchFamily="18" charset="0"/>
            </a:endParaRPr>
          </a:p>
          <a:p>
            <a:r>
              <a:rPr lang="en-US" sz="2300" dirty="0" smtClean="0">
                <a:latin typeface="Goudy Old Style" panose="02020502050305020303" pitchFamily="18" charset="0"/>
              </a:rPr>
              <a:t>One solution was adopting prohibition</a:t>
            </a:r>
          </a:p>
          <a:p>
            <a:pPr lvl="1"/>
            <a:r>
              <a:rPr lang="en-US" sz="23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Prohibition</a:t>
            </a:r>
            <a:r>
              <a:rPr lang="en-US" sz="2300" dirty="0">
                <a:latin typeface="Goudy Old Style" panose="02020502050305020303" pitchFamily="18" charset="0"/>
              </a:rPr>
              <a:t>-The movement to ban alcoholic beverages for the preservation of American morals and </a:t>
            </a:r>
            <a:r>
              <a:rPr lang="en-US" sz="2300" dirty="0" smtClean="0">
                <a:latin typeface="Goudy Old Style" panose="02020502050305020303" pitchFamily="18" charset="0"/>
              </a:rPr>
              <a:t>values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36" y="1752600"/>
            <a:ext cx="227706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Promoting Moral Improvement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375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Goudy Old Style" panose="02020502050305020303" pitchFamily="18" charset="0"/>
              </a:rPr>
              <a:t>Crusade against alcohol led by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Women’s Christian Temperance Union </a:t>
            </a:r>
            <a:r>
              <a:rPr lang="en-US" dirty="0">
                <a:latin typeface="Goudy Old Style" panose="02020502050305020303" pitchFamily="18" charset="0"/>
              </a:rPr>
              <a:t>(WCTU) and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the Anti- Saloon League</a:t>
            </a:r>
          </a:p>
          <a:p>
            <a:pPr lvl="0"/>
            <a:r>
              <a:rPr lang="en-US" dirty="0">
                <a:latin typeface="Goudy Old Style" panose="02020502050305020303" pitchFamily="18" charset="0"/>
              </a:rPr>
              <a:t>Supported prohibition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Laws that would ban making or selling of alcohol</a:t>
            </a:r>
            <a:endParaRPr lang="en-US" sz="2000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0"/>
            <a:r>
              <a:rPr lang="en-US" dirty="0">
                <a:latin typeface="Goudy Old Style" panose="02020502050305020303" pitchFamily="18" charset="0"/>
              </a:rPr>
              <a:t>Opposed alcohol for moral and social reasons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18</a:t>
            </a:r>
            <a:r>
              <a:rPr lang="en-US" baseline="30000" dirty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Amendment</a:t>
            </a:r>
            <a:r>
              <a:rPr lang="en-US" dirty="0">
                <a:latin typeface="Goudy Old Style" panose="02020502050305020303" pitchFamily="18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The Prohibition Law: Ratified in 1919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00800"/>
            <a:ext cx="17494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22" y="1905000"/>
            <a:ext cx="2945356" cy="3690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447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517</TotalTime>
  <Words>1109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Chapter 9: The Progressive Era</vt:lpstr>
      <vt:lpstr>Section 1: The Origins of Progressivism </vt:lpstr>
      <vt:lpstr>The Progressive Movement</vt:lpstr>
      <vt:lpstr>Progressives Target a Variety of Other Problems</vt:lpstr>
      <vt:lpstr>The Progressive Movement</vt:lpstr>
      <vt:lpstr>The Four Goals of the Progressive Movement </vt:lpstr>
      <vt:lpstr>Protecting Social Welfare </vt:lpstr>
      <vt:lpstr>Promoting Moral Improvement </vt:lpstr>
      <vt:lpstr>Promoting Moral Improvement </vt:lpstr>
      <vt:lpstr>Muckrakers</vt:lpstr>
      <vt:lpstr>Social Gospel</vt:lpstr>
      <vt:lpstr>Settlement House</vt:lpstr>
      <vt:lpstr> Jane Addams</vt:lpstr>
      <vt:lpstr>Florence Kelley’s Contribution</vt:lpstr>
      <vt:lpstr>Triangle Shirtwaist Factory</vt:lpstr>
      <vt:lpstr>Child Labor-Reforming the Workplace</vt:lpstr>
      <vt:lpstr>Labor Law in the Supreme Court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Progressive Era</dc:title>
  <dc:creator>Windows User</dc:creator>
  <cp:lastModifiedBy>Windows User</cp:lastModifiedBy>
  <cp:revision>11</cp:revision>
  <cp:lastPrinted>2018-09-06T14:53:57Z</cp:lastPrinted>
  <dcterms:created xsi:type="dcterms:W3CDTF">2017-09-21T14:20:24Z</dcterms:created>
  <dcterms:modified xsi:type="dcterms:W3CDTF">2018-09-07T12:20:07Z</dcterms:modified>
</cp:coreProperties>
</file>