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10527A-CD72-4BD3-8232-C326AB0C18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CF74A27-C536-442B-9959-802EC1AC1958}" type="datetimeFigureOut">
              <a:rPr lang="en-US" smtClean="0"/>
              <a:t>9/13/2018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smtClean="0"/>
              <a:t>Chapter 9-Section </a:t>
            </a:r>
            <a:r>
              <a:rPr lang="en-US" b="1" u="sng" dirty="0" smtClean="0"/>
              <a:t>3-Teddy Roosevelt’s Square Deal </a:t>
            </a:r>
            <a:endParaRPr lang="en-US" b="1" u="sng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7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" y="0"/>
            <a:ext cx="843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" y="0"/>
            <a:ext cx="8483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4" y="0"/>
            <a:ext cx="8534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1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Roosevelt and Civil </a:t>
            </a:r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Rights</a:t>
            </a:r>
            <a:endParaRPr lang="en-US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latin typeface="Goudy Old Style" panose="02020502050305020303" pitchFamily="18" charset="0"/>
              </a:rPr>
              <a:t>Civil Rights at the Turn of the 20</a:t>
            </a:r>
            <a:r>
              <a:rPr lang="en-US" sz="2800" b="1" u="sng" baseline="30000" dirty="0">
                <a:latin typeface="Goudy Old Style" panose="02020502050305020303" pitchFamily="18" charset="0"/>
              </a:rPr>
              <a:t>th</a:t>
            </a:r>
            <a:r>
              <a:rPr lang="en-US" sz="2800" b="1" u="sng" dirty="0">
                <a:latin typeface="Goudy Old Style" panose="02020502050305020303" pitchFamily="18" charset="0"/>
              </a:rPr>
              <a:t> Century</a:t>
            </a:r>
          </a:p>
          <a:p>
            <a:pPr marL="228600"/>
            <a:r>
              <a:rPr lang="en-US" sz="2400" dirty="0" smtClean="0">
                <a:latin typeface="Goudy Old Style" panose="02020502050305020303" pitchFamily="18" charset="0"/>
              </a:rPr>
              <a:t>Roosevelt </a:t>
            </a:r>
            <a:r>
              <a:rPr lang="en-US" sz="2400" dirty="0">
                <a:latin typeface="Goudy Old Style" panose="02020502050305020303" pitchFamily="18" charset="0"/>
              </a:rPr>
              <a:t>does </a:t>
            </a:r>
            <a:r>
              <a:rPr lang="en-US" sz="2400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not</a:t>
            </a:r>
            <a:r>
              <a:rPr lang="en-US" sz="2400" dirty="0">
                <a:latin typeface="Goudy Old Style" panose="02020502050305020303" pitchFamily="18" charset="0"/>
              </a:rPr>
              <a:t> support civil rights for African Americans</a:t>
            </a:r>
          </a:p>
          <a:p>
            <a:pPr marL="228600"/>
            <a:r>
              <a:rPr lang="en-US" sz="2400" dirty="0" smtClean="0">
                <a:latin typeface="Goudy Old Style" panose="02020502050305020303" pitchFamily="18" charset="0"/>
              </a:rPr>
              <a:t>Supports </a:t>
            </a:r>
            <a:r>
              <a:rPr lang="en-US" sz="2400" dirty="0">
                <a:latin typeface="Goudy Old Style" panose="02020502050305020303" pitchFamily="18" charset="0"/>
              </a:rPr>
              <a:t>individual African Americans in civil service</a:t>
            </a:r>
          </a:p>
          <a:p>
            <a:pPr marL="525780" lvl="1"/>
            <a:r>
              <a:rPr lang="en-US" dirty="0" smtClean="0">
                <a:latin typeface="Goudy Old Style" panose="02020502050305020303" pitchFamily="18" charset="0"/>
              </a:rPr>
              <a:t>He invites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Booker T. Washington</a:t>
            </a:r>
            <a:r>
              <a:rPr lang="en-US" dirty="0" smtClean="0">
                <a:latin typeface="Goudy Old Style" panose="02020502050305020303" pitchFamily="18" charset="0"/>
              </a:rPr>
              <a:t> to </a:t>
            </a:r>
            <a:r>
              <a:rPr lang="en-US" dirty="0">
                <a:latin typeface="Goudy Old Style" panose="02020502050305020303" pitchFamily="18" charset="0"/>
              </a:rPr>
              <a:t>White House</a:t>
            </a:r>
          </a:p>
          <a:p>
            <a:pPr marL="228600"/>
            <a:endParaRPr lang="en-US" sz="2400" b="1" u="sng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marL="228600"/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National </a:t>
            </a: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Association for the Advancement of Colored People</a:t>
            </a:r>
            <a:r>
              <a:rPr lang="en-US" sz="2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2400" b="1" u="sng" dirty="0" smtClean="0">
                <a:latin typeface="Goudy Old Style" panose="02020502050305020303" pitchFamily="18" charset="0"/>
              </a:rPr>
              <a:t>(NAACP)</a:t>
            </a:r>
            <a:r>
              <a:rPr lang="en-US" sz="2400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Founded </a:t>
            </a:r>
            <a:r>
              <a:rPr lang="en-US" dirty="0">
                <a:latin typeface="Goudy Old Style" panose="02020502050305020303" pitchFamily="18" charset="0"/>
              </a:rPr>
              <a:t>in </a:t>
            </a:r>
            <a:r>
              <a:rPr lang="en-US" dirty="0" smtClean="0">
                <a:latin typeface="Goudy Old Style" panose="02020502050305020303" pitchFamily="18" charset="0"/>
              </a:rPr>
              <a:t>1909, </a:t>
            </a:r>
            <a:r>
              <a:rPr lang="en-US" dirty="0">
                <a:latin typeface="Goudy Old Style" panose="02020502050305020303" pitchFamily="18" charset="0"/>
              </a:rPr>
              <a:t>by W. E. B. Du Bois and black, white </a:t>
            </a:r>
            <a:r>
              <a:rPr lang="en-US" dirty="0" smtClean="0">
                <a:latin typeface="Goudy Old Style" panose="02020502050305020303" pitchFamily="18" charset="0"/>
              </a:rPr>
              <a:t>reformers this </a:t>
            </a:r>
            <a:r>
              <a:rPr lang="en-US" dirty="0">
                <a:latin typeface="Goudy Old Style" panose="02020502050305020303" pitchFamily="18" charset="0"/>
              </a:rPr>
              <a:t>group fought for full equality for among the </a:t>
            </a:r>
            <a:r>
              <a:rPr lang="en-US" dirty="0" smtClean="0">
                <a:latin typeface="Goudy Old Style" panose="02020502050305020303" pitchFamily="18" charset="0"/>
              </a:rPr>
              <a:t>races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346576" cy="302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A Rough-Riding </a:t>
            </a:r>
            <a:r>
              <a:rPr lang="en-US" sz="44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President</a:t>
            </a:r>
            <a:endParaRPr lang="en-US" sz="4400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>
                <a:latin typeface="Goudy Old Style" panose="02020502050305020303" pitchFamily="18" charset="0"/>
              </a:rPr>
              <a:t>Roosevelt’s Rise</a:t>
            </a:r>
          </a:p>
          <a:p>
            <a:pPr marL="525780" lvl="1"/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Theodore </a:t>
            </a:r>
            <a:r>
              <a:rPr lang="en-US" sz="28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Roosevelt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2800" dirty="0">
                <a:latin typeface="Goudy Old Style" panose="02020502050305020303" pitchFamily="18" charset="0"/>
              </a:rPr>
              <a:t>has sickly childhood, </a:t>
            </a:r>
            <a:r>
              <a:rPr lang="en-US" sz="2800" dirty="0" smtClean="0">
                <a:latin typeface="Goudy Old Style" panose="02020502050305020303" pitchFamily="18" charset="0"/>
              </a:rPr>
              <a:t>but develops a love of fitness and athletics</a:t>
            </a:r>
            <a:endParaRPr lang="en-US" sz="2800" b="1" dirty="0">
              <a:latin typeface="Goudy Old Style" panose="02020502050305020303" pitchFamily="18" charset="0"/>
            </a:endParaRPr>
          </a:p>
          <a:p>
            <a:pPr marL="525780" lvl="1"/>
            <a:r>
              <a:rPr lang="en-US" sz="2800" dirty="0" smtClean="0">
                <a:latin typeface="Goudy Old Style" panose="02020502050305020303" pitchFamily="18" charset="0"/>
              </a:rPr>
              <a:t>Is </a:t>
            </a:r>
            <a:r>
              <a:rPr lang="en-US" sz="2800" dirty="0">
                <a:latin typeface="Goudy Old Style" panose="02020502050305020303" pitchFamily="18" charset="0"/>
              </a:rPr>
              <a:t>ambitious, rises through New York politics to become governor</a:t>
            </a:r>
          </a:p>
          <a:p>
            <a:pPr marL="525780" lvl="1"/>
            <a:r>
              <a:rPr lang="en-US" sz="2800" dirty="0" smtClean="0">
                <a:latin typeface="Goudy Old Style" panose="02020502050305020303" pitchFamily="18" charset="0"/>
              </a:rPr>
              <a:t>New York </a:t>
            </a:r>
            <a:r>
              <a:rPr lang="en-US" sz="2800" dirty="0">
                <a:latin typeface="Goudy Old Style" panose="02020502050305020303" pitchFamily="18" charset="0"/>
              </a:rPr>
              <a:t>political bosses cannot control him, urge run for vice-president</a:t>
            </a:r>
          </a:p>
          <a:p>
            <a:endParaRPr 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2615798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14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  <a:cs typeface="Arial" panose="020B0604020202020204" pitchFamily="34" charset="0"/>
              </a:rPr>
              <a:t>A Rough-Riding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The Modern Presidency</a:t>
            </a:r>
          </a:p>
          <a:p>
            <a:pPr marL="525780" lvl="1">
              <a:buFontTx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President McKinley </a:t>
            </a:r>
            <a:r>
              <a:rPr lang="en-US" sz="2400" dirty="0" smtClean="0">
                <a:latin typeface="Goudy Old Style" panose="02020502050305020303" pitchFamily="18" charset="0"/>
              </a:rPr>
              <a:t>is </a:t>
            </a:r>
            <a:r>
              <a:rPr lang="en-US" sz="2400" dirty="0" smtClean="0">
                <a:latin typeface="Goudy Old Style" panose="02020502050305020303" pitchFamily="18" charset="0"/>
              </a:rPr>
              <a:t>assassinated</a:t>
            </a:r>
            <a:r>
              <a:rPr lang="en-US" sz="2400" dirty="0" smtClean="0">
                <a:latin typeface="Goudy Old Style" panose="02020502050305020303" pitchFamily="18" charset="0"/>
              </a:rPr>
              <a:t> in 1901; Vice President Teddy Roosevelt is sworn in and becomes </a:t>
            </a:r>
            <a:r>
              <a:rPr lang="en-US" sz="2400" dirty="0" smtClean="0">
                <a:latin typeface="Goudy Old Style" panose="02020502050305020303" pitchFamily="18" charset="0"/>
              </a:rPr>
              <a:t>the youngest President in history at that time</a:t>
            </a:r>
          </a:p>
          <a:p>
            <a:pPr marL="891540" lvl="2">
              <a:buFontTx/>
              <a:buChar char="•"/>
            </a:pPr>
            <a:r>
              <a:rPr lang="en-US" sz="2000" dirty="0" smtClean="0">
                <a:latin typeface="Goudy Old Style" panose="02020502050305020303" pitchFamily="18" charset="0"/>
              </a:rPr>
              <a:t>He was forty-two years old </a:t>
            </a:r>
            <a:endParaRPr lang="en-US" sz="2000" dirty="0">
              <a:latin typeface="Goudy Old Style" panose="02020502050305020303" pitchFamily="18" charset="0"/>
            </a:endParaRPr>
          </a:p>
          <a:p>
            <a:pPr marL="525780" lvl="1">
              <a:buFontTx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His leadership, publicity campaigns </a:t>
            </a:r>
            <a:r>
              <a:rPr lang="en-US" sz="2400" dirty="0" smtClean="0">
                <a:latin typeface="Goudy Old Style" panose="02020502050305020303" pitchFamily="18" charset="0"/>
              </a:rPr>
              <a:t>and aggressive style help </a:t>
            </a:r>
            <a:r>
              <a:rPr lang="en-US" sz="2400" dirty="0">
                <a:latin typeface="Goudy Old Style" panose="02020502050305020303" pitchFamily="18" charset="0"/>
              </a:rPr>
              <a:t>create modern presidency</a:t>
            </a:r>
          </a:p>
          <a:p>
            <a:pPr marL="525780" lvl="1">
              <a:buFontTx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Supports federal government </a:t>
            </a:r>
            <a:r>
              <a:rPr lang="en-US" sz="2400" dirty="0" smtClean="0">
                <a:latin typeface="Goudy Old Style" panose="02020502050305020303" pitchFamily="18" charset="0"/>
              </a:rPr>
              <a:t>intervention </a:t>
            </a:r>
            <a:r>
              <a:rPr lang="en-US" sz="2400" dirty="0">
                <a:latin typeface="Goudy Old Style" panose="02020502050305020303" pitchFamily="18" charset="0"/>
              </a:rPr>
              <a:t>when states do not solve </a:t>
            </a:r>
            <a:r>
              <a:rPr lang="en-US" sz="2400" dirty="0" smtClean="0">
                <a:latin typeface="Goudy Old Style" panose="02020502050305020303" pitchFamily="18" charset="0"/>
              </a:rPr>
              <a:t>problems in a timely manner </a:t>
            </a:r>
          </a:p>
          <a:p>
            <a:pPr marL="525780" lvl="1">
              <a:buFontTx/>
              <a:buChar char="•"/>
            </a:pPr>
            <a:r>
              <a:rPr lang="en-US" sz="2400" dirty="0" smtClean="0">
                <a:latin typeface="Goudy Old Style" panose="02020502050305020303" pitchFamily="18" charset="0"/>
              </a:rPr>
              <a:t>Massively supports the conservation of natural resources </a:t>
            </a:r>
            <a:endParaRPr lang="en-US" sz="2400" dirty="0">
              <a:latin typeface="Goudy Old Style" panose="02020502050305020303" pitchFamily="18" charset="0"/>
            </a:endParaRPr>
          </a:p>
          <a:p>
            <a:pPr marL="228600">
              <a:buFontTx/>
              <a:buChar char="•"/>
            </a:pPr>
            <a:endParaRPr lang="en-US" b="1" dirty="0" smtClean="0">
              <a:solidFill>
                <a:srgbClr val="008000"/>
              </a:solidFill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1962376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1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sz="44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Using Federal Power</a:t>
            </a:r>
            <a:endParaRPr lang="en-US" sz="4400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Square Deal</a:t>
            </a:r>
            <a:r>
              <a:rPr lang="en-US" b="1" dirty="0">
                <a:solidFill>
                  <a:srgbClr val="008000"/>
                </a:solidFill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A term describing the various progressive reforms sponsored by the Roosevelt administration </a:t>
            </a: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pPr marL="228600"/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Trustbusting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  <a:endParaRPr lang="en-US" dirty="0">
              <a:latin typeface="Goudy Old Style" panose="02020502050305020303" pitchFamily="18" charset="0"/>
            </a:endParaRPr>
          </a:p>
          <a:p>
            <a:pPr marL="525780" lvl="1">
              <a:buFontTx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By 1900, trusts control about </a:t>
            </a:r>
            <a:r>
              <a:rPr lang="en-US" sz="2200" dirty="0" smtClean="0">
                <a:latin typeface="Goudy Old Style" panose="02020502050305020303" pitchFamily="18" charset="0"/>
              </a:rPr>
              <a:t>4/5ths </a:t>
            </a:r>
            <a:r>
              <a:rPr lang="en-US" sz="2200" dirty="0">
                <a:latin typeface="Goudy Old Style" panose="02020502050305020303" pitchFamily="18" charset="0"/>
              </a:rPr>
              <a:t>of U.S. industries</a:t>
            </a:r>
          </a:p>
          <a:p>
            <a:pPr marL="525780" lvl="1">
              <a:buFontTx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Roosevelt wants to curb trusts that hurt public </a:t>
            </a:r>
            <a:r>
              <a:rPr lang="en-US" sz="2200" dirty="0" smtClean="0">
                <a:latin typeface="Goudy Old Style" panose="02020502050305020303" pitchFamily="18" charset="0"/>
              </a:rPr>
              <a:t>interest and under </a:t>
            </a:r>
            <a:r>
              <a:rPr lang="en-US" sz="2200" dirty="0">
                <a:latin typeface="Goudy Old Style" panose="02020502050305020303" pitchFamily="18" charset="0"/>
              </a:rPr>
              <a:t>Sherman Antitrust </a:t>
            </a:r>
            <a:r>
              <a:rPr lang="en-US" sz="2200" dirty="0" smtClean="0">
                <a:latin typeface="Goudy Old Style" panose="02020502050305020303" pitchFamily="18" charset="0"/>
              </a:rPr>
              <a:t>Act he is accomplish some of this. </a:t>
            </a:r>
            <a:endParaRPr lang="en-US" sz="2200" dirty="0">
              <a:latin typeface="Goudy Old Style" panose="02020502050305020303" pitchFamily="18" charset="0"/>
            </a:endParaRP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pPr marL="228600"/>
            <a:r>
              <a:rPr lang="en-US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Coal Strike of 1902</a:t>
            </a:r>
            <a:r>
              <a:rPr lang="en-US" u="sng" dirty="0" smtClean="0">
                <a:latin typeface="Goudy Old Style" panose="02020502050305020303" pitchFamily="18" charset="0"/>
              </a:rPr>
              <a:t>-</a:t>
            </a:r>
            <a:endParaRPr lang="en-US" u="sng" dirty="0">
              <a:latin typeface="Goudy Old Style" panose="02020502050305020303" pitchFamily="18" charset="0"/>
            </a:endParaRPr>
          </a:p>
          <a:p>
            <a:pPr marL="525780" lvl="1">
              <a:buFontTx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Coal reserves low; forces miners, operators to accept arbitration</a:t>
            </a:r>
          </a:p>
          <a:p>
            <a:pPr marL="525780" lvl="1">
              <a:buFontTx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Sets principle of federal intervention when strike threatens public</a:t>
            </a:r>
          </a:p>
          <a:p>
            <a:endParaRPr lang="en-US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760712" cy="292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2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36638"/>
          </a:xfrm>
        </p:spPr>
        <p:txBody>
          <a:bodyPr/>
          <a:lstStyle/>
          <a:p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Using Federal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791200" cy="5661752"/>
          </a:xfrm>
        </p:spPr>
        <p:txBody>
          <a:bodyPr>
            <a:normAutofit fontScale="47500" lnSpcReduction="20000"/>
          </a:bodyPr>
          <a:lstStyle/>
          <a:p>
            <a:pPr marL="228600"/>
            <a:r>
              <a:rPr lang="en-US" sz="4200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Railroad </a:t>
            </a:r>
            <a:r>
              <a:rPr lang="en-US" sz="4200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Regulation</a:t>
            </a:r>
            <a:r>
              <a:rPr lang="en-US" sz="4200" u="sng" dirty="0" smtClean="0">
                <a:latin typeface="Goudy Old Style" panose="02020502050305020303" pitchFamily="18" charset="0"/>
              </a:rPr>
              <a:t>-</a:t>
            </a:r>
            <a:endParaRPr lang="en-US" sz="4200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marL="525780" lvl="1">
              <a:buFontTx/>
              <a:buChar char="•"/>
            </a:pPr>
            <a:r>
              <a:rPr lang="en-US" sz="4200" dirty="0">
                <a:latin typeface="Goudy Old Style" panose="02020502050305020303" pitchFamily="18" charset="0"/>
              </a:rPr>
              <a:t>Roosevelt pushes for federal regulation to control </a:t>
            </a:r>
            <a:r>
              <a:rPr lang="en-US" sz="4200" dirty="0" smtClean="0">
                <a:latin typeface="Goudy Old Style" panose="02020502050305020303" pitchFamily="18" charset="0"/>
              </a:rPr>
              <a:t>abuses: </a:t>
            </a:r>
            <a:endParaRPr lang="en-US" sz="4200" dirty="0">
              <a:latin typeface="Goudy Old Style" panose="02020502050305020303" pitchFamily="18" charset="0"/>
            </a:endParaRPr>
          </a:p>
          <a:p>
            <a:pPr marL="891540" lvl="2"/>
            <a:r>
              <a:rPr lang="en-US" sz="4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Elkins </a:t>
            </a:r>
            <a:r>
              <a:rPr lang="en-US" sz="4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Act (</a:t>
            </a:r>
            <a:r>
              <a:rPr lang="en-US" sz="4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1903)</a:t>
            </a:r>
            <a:r>
              <a:rPr lang="en-US" sz="4200" dirty="0" smtClean="0">
                <a:latin typeface="Goudy Old Style" panose="02020502050305020303" pitchFamily="18" charset="0"/>
              </a:rPr>
              <a:t>- A federal </a:t>
            </a:r>
            <a:r>
              <a:rPr lang="en-US" sz="4200" dirty="0">
                <a:latin typeface="Goudy Old Style" panose="02020502050305020303" pitchFamily="18" charset="0"/>
              </a:rPr>
              <a:t>law that amended the Interstate Commerce Act of 1887. </a:t>
            </a:r>
            <a:endParaRPr lang="en-US" sz="4200" dirty="0" smtClean="0">
              <a:latin typeface="Goudy Old Style" panose="02020502050305020303" pitchFamily="18" charset="0"/>
            </a:endParaRPr>
          </a:p>
          <a:p>
            <a:pPr marL="1165860" lvl="3"/>
            <a:r>
              <a:rPr lang="en-US" sz="4200" dirty="0" smtClean="0">
                <a:latin typeface="Goudy Old Style" panose="02020502050305020303" pitchFamily="18" charset="0"/>
              </a:rPr>
              <a:t>The </a:t>
            </a:r>
            <a:r>
              <a:rPr lang="en-US" sz="4200" dirty="0">
                <a:latin typeface="Goudy Old Style" panose="02020502050305020303" pitchFamily="18" charset="0"/>
              </a:rPr>
              <a:t>Act authorized </a:t>
            </a:r>
            <a:r>
              <a:rPr lang="en-US" sz="4200" dirty="0" smtClean="0">
                <a:latin typeface="Goudy Old Style" panose="02020502050305020303" pitchFamily="18" charset="0"/>
              </a:rPr>
              <a:t>the ICC </a:t>
            </a:r>
            <a:r>
              <a:rPr lang="en-US" sz="4200" dirty="0">
                <a:latin typeface="Goudy Old Style" panose="02020502050305020303" pitchFamily="18" charset="0"/>
              </a:rPr>
              <a:t>to impose heavy fines on railroads that offered rebates, and upon the shippers that accepted these rebates. </a:t>
            </a:r>
            <a:r>
              <a:rPr lang="en-US" sz="4200" dirty="0" smtClean="0">
                <a:latin typeface="Goudy Old Style" panose="02020502050305020303" pitchFamily="18" charset="0"/>
              </a:rPr>
              <a:t>As a result the </a:t>
            </a:r>
            <a:r>
              <a:rPr lang="en-US" sz="4200" dirty="0">
                <a:latin typeface="Goudy Old Style" panose="02020502050305020303" pitchFamily="18" charset="0"/>
              </a:rPr>
              <a:t>railroad companies were </a:t>
            </a:r>
            <a:r>
              <a:rPr lang="en-US" sz="4200" dirty="0" smtClean="0">
                <a:latin typeface="Goudy Old Style" panose="02020502050305020303" pitchFamily="18" charset="0"/>
              </a:rPr>
              <a:t>no longer permitted </a:t>
            </a:r>
            <a:r>
              <a:rPr lang="en-US" sz="4200" dirty="0">
                <a:latin typeface="Goudy Old Style" panose="02020502050305020303" pitchFamily="18" charset="0"/>
              </a:rPr>
              <a:t>to offer rebates.	</a:t>
            </a:r>
            <a:endParaRPr lang="en-US" sz="4200" dirty="0" smtClean="0">
              <a:latin typeface="Goudy Old Style" panose="02020502050305020303" pitchFamily="18" charset="0"/>
            </a:endParaRPr>
          </a:p>
          <a:p>
            <a:pPr marL="891540" lvl="2"/>
            <a:endParaRPr lang="en-US" sz="4200" b="1" u="sng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marL="891540" lvl="2"/>
            <a:r>
              <a:rPr lang="en-US" sz="4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</a:t>
            </a:r>
            <a:r>
              <a:rPr lang="en-US" sz="4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Hepburn Act (</a:t>
            </a:r>
            <a:r>
              <a:rPr lang="en-US" sz="4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1906)</a:t>
            </a:r>
            <a:r>
              <a:rPr lang="en-US" sz="4200" dirty="0" smtClean="0">
                <a:latin typeface="Goudy Old Style" panose="02020502050305020303" pitchFamily="18" charset="0"/>
              </a:rPr>
              <a:t>- A federal </a:t>
            </a:r>
            <a:r>
              <a:rPr lang="en-US" sz="4200" dirty="0">
                <a:latin typeface="Goudy Old Style" panose="02020502050305020303" pitchFamily="18" charset="0"/>
              </a:rPr>
              <a:t>law that gave the </a:t>
            </a:r>
            <a:r>
              <a:rPr lang="en-US" sz="4200" dirty="0" smtClean="0">
                <a:latin typeface="Goudy Old Style" panose="02020502050305020303" pitchFamily="18" charset="0"/>
              </a:rPr>
              <a:t>(</a:t>
            </a:r>
            <a:r>
              <a:rPr lang="en-US" sz="4200" dirty="0">
                <a:latin typeface="Goudy Old Style" panose="02020502050305020303" pitchFamily="18" charset="0"/>
              </a:rPr>
              <a:t>ICC) the power to set maximum railroad rates and extend its jurisdiction. </a:t>
            </a:r>
            <a:endParaRPr lang="en-US" sz="4200" dirty="0" smtClean="0">
              <a:latin typeface="Goudy Old Style" panose="02020502050305020303" pitchFamily="18" charset="0"/>
            </a:endParaRPr>
          </a:p>
          <a:p>
            <a:pPr marL="1440180" lvl="4"/>
            <a:r>
              <a:rPr lang="en-US" sz="4200" dirty="0" smtClean="0">
                <a:latin typeface="Goudy Old Style" panose="02020502050305020303" pitchFamily="18" charset="0"/>
              </a:rPr>
              <a:t>This </a:t>
            </a:r>
            <a:r>
              <a:rPr lang="en-US" sz="4200" dirty="0">
                <a:latin typeface="Goudy Old Style" panose="02020502050305020303" pitchFamily="18" charset="0"/>
              </a:rPr>
              <a:t>led to the discontinuation of free passes to loyal shippers. </a:t>
            </a:r>
            <a:endParaRPr lang="en-US" sz="4200" dirty="0" smtClean="0">
              <a:latin typeface="Goudy Old Style" panose="02020502050305020303" pitchFamily="18" charset="0"/>
            </a:endParaRPr>
          </a:p>
          <a:p>
            <a:pPr marL="1440180" lvl="4"/>
            <a:r>
              <a:rPr lang="en-US" sz="4200" dirty="0" smtClean="0">
                <a:latin typeface="Goudy Old Style" panose="02020502050305020303" pitchFamily="18" charset="0"/>
              </a:rPr>
              <a:t>In </a:t>
            </a:r>
            <a:r>
              <a:rPr lang="en-US" sz="4200" dirty="0">
                <a:latin typeface="Goudy Old Style" panose="02020502050305020303" pitchFamily="18" charset="0"/>
              </a:rPr>
              <a:t>addition, the ICC could view the railroads' financial records, a task simplified by standardized bookkeeping </a:t>
            </a:r>
            <a:r>
              <a:rPr lang="en-US" sz="4200" dirty="0" smtClean="0">
                <a:latin typeface="Goudy Old Style" panose="02020502050305020303" pitchFamily="18" charset="0"/>
              </a:rPr>
              <a:t>systems.</a:t>
            </a:r>
            <a:endParaRPr lang="en-US" sz="42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13586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10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Health and the </a:t>
            </a:r>
            <a:r>
              <a:rPr lang="en-US" sz="44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Environment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Regulating Foods and </a:t>
            </a: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Drugs</a:t>
            </a:r>
            <a:r>
              <a:rPr lang="en-US" sz="2800" u="sng" dirty="0" smtClean="0">
                <a:latin typeface="Goudy Old Style" panose="02020502050305020303" pitchFamily="18" charset="0"/>
              </a:rPr>
              <a:t>-</a:t>
            </a:r>
            <a:endParaRPr lang="en-US" sz="2800" u="sng" dirty="0">
              <a:latin typeface="Goudy Old Style" panose="02020502050305020303" pitchFamily="18" charset="0"/>
            </a:endParaRPr>
          </a:p>
          <a:p>
            <a:pPr marL="228600"/>
            <a:r>
              <a:rPr 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Jungle </a:t>
            </a:r>
            <a:r>
              <a:rPr 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(1906)</a:t>
            </a:r>
            <a:r>
              <a:rPr lang="en-US" sz="2400" dirty="0" smtClean="0">
                <a:latin typeface="Goudy Old Style" panose="02020502050305020303" pitchFamily="18" charset="0"/>
              </a:rPr>
              <a:t>-A </a:t>
            </a:r>
            <a:r>
              <a:rPr lang="en-US" sz="2400" dirty="0">
                <a:latin typeface="Goudy Old Style" panose="02020502050305020303" pitchFamily="18" charset="0"/>
              </a:rPr>
              <a:t>novel written by the American journalist and novelist Upton Sinclair (1878–1968). Sinclair wrote the novel to portray the harsh conditions </a:t>
            </a:r>
            <a:r>
              <a:rPr lang="en-US" sz="2400" dirty="0" smtClean="0">
                <a:latin typeface="Goudy Old Style" panose="02020502050305020303" pitchFamily="18" charset="0"/>
              </a:rPr>
              <a:t>in meatpacking factories and </a:t>
            </a:r>
            <a:r>
              <a:rPr lang="en-US" sz="2400" dirty="0">
                <a:latin typeface="Goudy Old Style" panose="02020502050305020303" pitchFamily="18" charset="0"/>
              </a:rPr>
              <a:t>exploited lives of immigrants in </a:t>
            </a:r>
            <a:r>
              <a:rPr lang="en-US" sz="2400" dirty="0" smtClean="0">
                <a:latin typeface="Goudy Old Style" panose="02020502050305020303" pitchFamily="18" charset="0"/>
              </a:rPr>
              <a:t>Chicago </a:t>
            </a:r>
            <a:r>
              <a:rPr lang="en-US" sz="2400" dirty="0">
                <a:latin typeface="Goudy Old Style" panose="02020502050305020303" pitchFamily="18" charset="0"/>
              </a:rPr>
              <a:t>and similar industrialized cities.</a:t>
            </a:r>
          </a:p>
          <a:p>
            <a:pPr marL="525780" lvl="1"/>
            <a:endParaRPr lang="en-US" dirty="0" smtClean="0">
              <a:latin typeface="Goudy Old Style" panose="02020502050305020303" pitchFamily="18" charset="0"/>
            </a:endParaRPr>
          </a:p>
          <a:p>
            <a:pPr marL="228600"/>
            <a:r>
              <a:rPr lang="en-US" dirty="0" smtClean="0">
                <a:latin typeface="Goudy Old Style" panose="02020502050305020303" pitchFamily="18" charset="0"/>
              </a:rPr>
              <a:t>As a result President Roosevelt puts together a special commission to investigate Sinclair’s claims </a:t>
            </a:r>
          </a:p>
          <a:p>
            <a:pPr marL="525780" lvl="1"/>
            <a:r>
              <a:rPr lang="en-US" dirty="0" smtClean="0">
                <a:latin typeface="Goudy Old Style" panose="02020502050305020303" pitchFamily="18" charset="0"/>
              </a:rPr>
              <a:t>The committees finding support Sinclair</a:t>
            </a:r>
          </a:p>
          <a:p>
            <a:pPr marL="525780" lvl="1"/>
            <a:endParaRPr lang="en-US" dirty="0">
              <a:latin typeface="Goudy Old Style" panose="02020502050305020303" pitchFamily="18" charset="0"/>
            </a:endParaRPr>
          </a:p>
          <a:p>
            <a:pPr marL="228600"/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</a:t>
            </a: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Federal Meat Inspection Act of 1906 (FMIA</a:t>
            </a:r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)</a:t>
            </a:r>
            <a:r>
              <a:rPr lang="en-US" sz="2400" dirty="0" smtClean="0">
                <a:latin typeface="Goudy Old Style" panose="02020502050305020303" pitchFamily="18" charset="0"/>
              </a:rPr>
              <a:t>- A Congressional  </a:t>
            </a:r>
            <a:r>
              <a:rPr lang="en-US" sz="2400" dirty="0">
                <a:latin typeface="Goudy Old Style" panose="02020502050305020303" pitchFamily="18" charset="0"/>
              </a:rPr>
              <a:t>Act </a:t>
            </a:r>
            <a:r>
              <a:rPr lang="en-US" sz="2400" dirty="0" smtClean="0">
                <a:latin typeface="Goudy Old Style" panose="02020502050305020303" pitchFamily="18" charset="0"/>
              </a:rPr>
              <a:t>designed to </a:t>
            </a:r>
            <a:r>
              <a:rPr lang="en-US" sz="2400" dirty="0">
                <a:latin typeface="Goudy Old Style" panose="02020502050305020303" pitchFamily="18" charset="0"/>
              </a:rPr>
              <a:t>prevent adulterated or misbranded meat and meat products from being sold as food and to ensure that meat and meat products are slaughtered and processed under sanitary </a:t>
            </a:r>
            <a:r>
              <a:rPr lang="en-US" sz="2400" dirty="0" smtClean="0">
                <a:latin typeface="Goudy Old Style" panose="02020502050305020303" pitchFamily="18" charset="0"/>
              </a:rPr>
              <a:t>conditions.</a:t>
            </a:r>
          </a:p>
          <a:p>
            <a:pPr marL="525780" lvl="1"/>
            <a:r>
              <a:rPr lang="en-US" dirty="0" smtClean="0">
                <a:latin typeface="Goudy Old Style" panose="02020502050305020303" pitchFamily="18" charset="0"/>
              </a:rPr>
              <a:t>These </a:t>
            </a:r>
            <a:r>
              <a:rPr lang="en-US" dirty="0">
                <a:latin typeface="Goudy Old Style" panose="02020502050305020303" pitchFamily="18" charset="0"/>
              </a:rPr>
              <a:t>requirements also apply to imported meat products, which must be inspected under equivalent foreign standards.</a:t>
            </a:r>
          </a:p>
        </p:txBody>
      </p:sp>
    </p:spTree>
    <p:extLst>
      <p:ext uri="{BB962C8B-B14F-4D97-AF65-F5344CB8AC3E}">
        <p14:creationId xmlns:p14="http://schemas.microsoft.com/office/powerpoint/2010/main" val="20205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Health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>
            <a:normAutofit/>
          </a:bodyPr>
          <a:lstStyle/>
          <a:p>
            <a:pPr marL="228600"/>
            <a:r>
              <a:rPr lang="en-US" sz="3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Pure Food and Drug </a:t>
            </a:r>
            <a:r>
              <a:rPr lang="en-US" sz="3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Act</a:t>
            </a:r>
            <a:r>
              <a:rPr lang="en-US" sz="3200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3200" u="sng" dirty="0" smtClean="0">
                <a:latin typeface="Goudy Old Style" panose="02020502050305020303" pitchFamily="18" charset="0"/>
              </a:rPr>
              <a:t>(1906)</a:t>
            </a:r>
            <a:r>
              <a:rPr lang="en-US" sz="3200" dirty="0" smtClean="0">
                <a:latin typeface="Goudy Old Style" panose="02020502050305020303" pitchFamily="18" charset="0"/>
              </a:rPr>
              <a:t>-Halts the sale </a:t>
            </a:r>
            <a:r>
              <a:rPr lang="en-US" sz="3200" dirty="0">
                <a:latin typeface="Goudy Old Style" panose="02020502050305020303" pitchFamily="18" charset="0"/>
              </a:rPr>
              <a:t>of contaminated food, </a:t>
            </a:r>
            <a:r>
              <a:rPr lang="en-US" sz="3200" dirty="0" smtClean="0">
                <a:latin typeface="Goudy Old Style" panose="02020502050305020303" pitchFamily="18" charset="0"/>
              </a:rPr>
              <a:t>medicine to the public</a:t>
            </a:r>
            <a:endParaRPr lang="en-US" sz="3200" dirty="0">
              <a:latin typeface="Goudy Old Style" panose="02020502050305020303" pitchFamily="18" charset="0"/>
            </a:endParaRPr>
          </a:p>
          <a:p>
            <a:pPr marL="525780" lvl="1"/>
            <a:r>
              <a:rPr lang="en-US" sz="3200" dirty="0" smtClean="0">
                <a:latin typeface="Goudy Old Style" panose="02020502050305020303" pitchFamily="18" charset="0"/>
              </a:rPr>
              <a:t>This act </a:t>
            </a:r>
            <a:r>
              <a:rPr lang="en-US" sz="3200" dirty="0" smtClean="0">
                <a:latin typeface="Goudy Old Style" panose="02020502050305020303" pitchFamily="18" charset="0"/>
              </a:rPr>
              <a:t>required companies to truthfully label their products</a:t>
            </a:r>
            <a:endParaRPr lang="en-US" sz="32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77945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Health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Conservation and Natural </a:t>
            </a: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Resources</a:t>
            </a:r>
            <a:r>
              <a:rPr lang="en-US" sz="2800" b="1" dirty="0" smtClean="0">
                <a:latin typeface="Goudy Old Style" panose="02020502050305020303" pitchFamily="18" charset="0"/>
              </a:rPr>
              <a:t>-</a:t>
            </a:r>
            <a:endParaRPr lang="en-US" sz="2800" dirty="0">
              <a:latin typeface="Goudy Old Style" panose="02020502050305020303" pitchFamily="18" charset="0"/>
            </a:endParaRPr>
          </a:p>
          <a:p>
            <a:pPr marL="228600">
              <a:buFontTx/>
              <a:buChar char="•"/>
            </a:pPr>
            <a:r>
              <a:rPr lang="en-US" dirty="0" smtClean="0">
                <a:latin typeface="Goudy Old Style" panose="02020502050305020303" pitchFamily="18" charset="0"/>
              </a:rPr>
              <a:t>The U.S</a:t>
            </a:r>
            <a:r>
              <a:rPr lang="en-US" dirty="0">
                <a:latin typeface="Goudy Old Style" panose="02020502050305020303" pitchFamily="18" charset="0"/>
              </a:rPr>
              <a:t>. Forest Bureau </a:t>
            </a:r>
            <a:r>
              <a:rPr lang="en-US" dirty="0" smtClean="0">
                <a:latin typeface="Goudy Old Style" panose="02020502050305020303" pitchFamily="18" charset="0"/>
              </a:rPr>
              <a:t>established in 1887</a:t>
            </a:r>
          </a:p>
          <a:p>
            <a:pPr marL="525780" lvl="1">
              <a:buFontTx/>
              <a:buChar char="•"/>
            </a:pPr>
            <a:r>
              <a:rPr lang="en-US" dirty="0" smtClean="0">
                <a:latin typeface="Goudy Old Style" panose="02020502050305020303" pitchFamily="18" charset="0"/>
              </a:rPr>
              <a:t>They are in charge of managing roughly forty-five million acres </a:t>
            </a:r>
            <a:endParaRPr lang="en-US" dirty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Conservation Measures</a:t>
            </a:r>
            <a:r>
              <a:rPr lang="en-US" sz="2800" b="1" dirty="0" smtClean="0">
                <a:latin typeface="Goudy Old Style" panose="02020502050305020303" pitchFamily="18" charset="0"/>
              </a:rPr>
              <a:t>-</a:t>
            </a:r>
            <a:endParaRPr lang="en-US" sz="2800" dirty="0">
              <a:latin typeface="Goudy Old Style" panose="02020502050305020303" pitchFamily="18" charset="0"/>
            </a:endParaRPr>
          </a:p>
          <a:p>
            <a:pPr marL="228600">
              <a:buFontTx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Roosevelt sets aside forest reserves, </a:t>
            </a:r>
            <a:r>
              <a:rPr lang="en-US" sz="2400" dirty="0" smtClean="0">
                <a:latin typeface="Goudy Old Style" panose="02020502050305020303" pitchFamily="18" charset="0"/>
              </a:rPr>
              <a:t>sanctuaries and creates new national </a:t>
            </a:r>
            <a:r>
              <a:rPr lang="en-US" sz="2400" dirty="0">
                <a:latin typeface="Goudy Old Style" panose="02020502050305020303" pitchFamily="18" charset="0"/>
              </a:rPr>
              <a:t>parks</a:t>
            </a:r>
          </a:p>
          <a:p>
            <a:pPr marL="228600">
              <a:buFontTx/>
              <a:buChar char="•"/>
            </a:pPr>
            <a:r>
              <a:rPr lang="en-US" sz="2400" dirty="0" smtClean="0">
                <a:latin typeface="Goudy Old Style" panose="02020502050305020303" pitchFamily="18" charset="0"/>
              </a:rPr>
              <a:t>He believes that the best use of this land is to conserve/preserve part of this land while developing the rest for public use</a:t>
            </a:r>
            <a:endParaRPr lang="en-US" sz="2400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362200"/>
            <a:ext cx="2543659" cy="3238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0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worldmapstore.com/wp-content/uploads/2017/06/US-NAtional-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563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Chapter 9-Section 3-Teddy Roosevelt’s Square Deal </vt:lpstr>
      <vt:lpstr>A Rough-Riding President</vt:lpstr>
      <vt:lpstr>A Rough-Riding President</vt:lpstr>
      <vt:lpstr>Using Federal Power</vt:lpstr>
      <vt:lpstr>Using Federal Power</vt:lpstr>
      <vt:lpstr>Health and the Environment</vt:lpstr>
      <vt:lpstr>Health and the Environment</vt:lpstr>
      <vt:lpstr>Health and the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Roosevelt and Civil Rights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3-Teddy Roosevelt’s Square Deal </dc:title>
  <dc:creator>Windows User</dc:creator>
  <cp:lastModifiedBy>Windows User</cp:lastModifiedBy>
  <cp:revision>2</cp:revision>
  <dcterms:created xsi:type="dcterms:W3CDTF">2018-09-13T13:48:10Z</dcterms:created>
  <dcterms:modified xsi:type="dcterms:W3CDTF">2018-09-13T13:48:53Z</dcterms:modified>
</cp:coreProperties>
</file>