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B1A91-0D5C-42BA-AEC5-516985EDD0A4}" type="datetimeFigureOut">
              <a:rPr lang="en-US" smtClean="0"/>
              <a:t>9/11/2018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2AA91-40D8-43C0-850A-8466B53F9E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B1A91-0D5C-42BA-AEC5-516985EDD0A4}" type="datetimeFigureOut">
              <a:rPr lang="en-US" smtClean="0"/>
              <a:t>9/11/2018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2AA91-40D8-43C0-850A-8466B53F9E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B1A91-0D5C-42BA-AEC5-516985EDD0A4}" type="datetimeFigureOut">
              <a:rPr lang="en-US" smtClean="0"/>
              <a:t>9/11/2018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2AA91-40D8-43C0-850A-8466B53F9E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B1A91-0D5C-42BA-AEC5-516985EDD0A4}" type="datetimeFigureOut">
              <a:rPr lang="en-US" smtClean="0"/>
              <a:t>9/11/2018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2AA91-40D8-43C0-850A-8466B53F9E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B1A91-0D5C-42BA-AEC5-516985EDD0A4}" type="datetimeFigureOut">
              <a:rPr lang="en-US" smtClean="0"/>
              <a:t>9/11/2018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2AA91-40D8-43C0-850A-8466B53F9E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B1A91-0D5C-42BA-AEC5-516985EDD0A4}" type="datetimeFigureOut">
              <a:rPr lang="en-US" smtClean="0"/>
              <a:t>9/11/2018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2AA91-40D8-43C0-850A-8466B53F9E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B1A91-0D5C-42BA-AEC5-516985EDD0A4}" type="datetimeFigureOut">
              <a:rPr lang="en-US" smtClean="0"/>
              <a:t>9/11/2018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2AA91-40D8-43C0-850A-8466B53F9E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B1A91-0D5C-42BA-AEC5-516985EDD0A4}" type="datetimeFigureOut">
              <a:rPr lang="en-US" smtClean="0"/>
              <a:t>9/11/2018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2AA91-40D8-43C0-850A-8466B53F9E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B1A91-0D5C-42BA-AEC5-516985EDD0A4}" type="datetimeFigureOut">
              <a:rPr lang="en-US" smtClean="0"/>
              <a:t>9/11/2018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2AA91-40D8-43C0-850A-8466B53F9E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B1A91-0D5C-42BA-AEC5-516985EDD0A4}" type="datetimeFigureOut">
              <a:rPr lang="en-US" smtClean="0"/>
              <a:t>9/11/2018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2AA91-40D8-43C0-850A-8466B53F9E4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B1A91-0D5C-42BA-AEC5-516985EDD0A4}" type="datetimeFigureOut">
              <a:rPr lang="en-US" smtClean="0"/>
              <a:t>9/11/2018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C42AA91-40D8-43C0-850A-8466B53F9E43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1C42AA91-40D8-43C0-850A-8466B53F9E43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01BB1A91-0D5C-42BA-AEC5-516985EDD0A4}" type="datetimeFigureOut">
              <a:rPr lang="en-US" smtClean="0"/>
              <a:t>9/11/2018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609601"/>
            <a:ext cx="7924800" cy="914400"/>
          </a:xfrm>
        </p:spPr>
        <p:txBody>
          <a:bodyPr/>
          <a:lstStyle/>
          <a:p>
            <a:pPr algn="ctr"/>
            <a:r>
              <a:rPr lang="en-US" b="1" u="sng" smtClean="0">
                <a:latin typeface="Goudy Old Style" panose="02020502050305020303" pitchFamily="18" charset="0"/>
              </a:rPr>
              <a:t>Chapter 9-Section </a:t>
            </a:r>
            <a:r>
              <a:rPr lang="en-US" b="1" u="sng" dirty="0" smtClean="0">
                <a:latin typeface="Goudy Old Style" panose="02020502050305020303" pitchFamily="18" charset="0"/>
              </a:rPr>
              <a:t>2: </a:t>
            </a:r>
            <a:r>
              <a:rPr lang="en-US" b="1" u="sng" dirty="0">
                <a:latin typeface="Goudy Old Style" panose="02020502050305020303" pitchFamily="18" charset="0"/>
              </a:rPr>
              <a:t>Women in Public Life</a:t>
            </a:r>
          </a:p>
        </p:txBody>
      </p:sp>
      <p:pic>
        <p:nvPicPr>
          <p:cNvPr id="1026" name="Picture 2" descr="See the source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1828800"/>
            <a:ext cx="5715000" cy="428625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98159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 smtClean="0">
                <a:solidFill>
                  <a:schemeClr val="accent6">
                    <a:lumMod val="50000"/>
                  </a:schemeClr>
                </a:solidFill>
                <a:latin typeface="Goudy Old Style" panose="02020502050305020303" pitchFamily="18" charset="0"/>
              </a:rPr>
              <a:t>Suffering for Suffrage</a:t>
            </a:r>
            <a:endParaRPr lang="en-US" b="1" u="sng" dirty="0">
              <a:solidFill>
                <a:schemeClr val="accent6">
                  <a:lumMod val="50000"/>
                </a:schemeClr>
              </a:solidFill>
              <a:latin typeface="Goudy Old Style" panose="020205020503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648200" cy="4953000"/>
          </a:xfrm>
        </p:spPr>
        <p:txBody>
          <a:bodyPr>
            <a:normAutofit lnSpcReduction="10000"/>
          </a:bodyPr>
          <a:lstStyle/>
          <a:p>
            <a:r>
              <a:rPr lang="en-US" b="1" u="sng" dirty="0">
                <a:solidFill>
                  <a:srgbClr val="002060"/>
                </a:solidFill>
                <a:latin typeface="Goudy Old Style" panose="02020502050305020303" pitchFamily="18" charset="0"/>
              </a:rPr>
              <a:t>Suffrage</a:t>
            </a:r>
            <a:r>
              <a:rPr lang="en-US" dirty="0">
                <a:latin typeface="Goudy Old Style" panose="02020502050305020303" pitchFamily="18" charset="0"/>
              </a:rPr>
              <a:t>-A movement beginning in the late 1800’s with the goal of achieving voting rights for women </a:t>
            </a:r>
            <a:endParaRPr lang="en-US" dirty="0" smtClean="0">
              <a:latin typeface="Goudy Old Style" panose="02020502050305020303" pitchFamily="18" charset="0"/>
            </a:endParaRPr>
          </a:p>
          <a:p>
            <a:r>
              <a:rPr lang="en-US" dirty="0" smtClean="0">
                <a:latin typeface="Goudy Old Style" panose="02020502050305020303" pitchFamily="18" charset="0"/>
              </a:rPr>
              <a:t>Suffrage was a key goal </a:t>
            </a:r>
            <a:r>
              <a:rPr lang="en-US" dirty="0">
                <a:latin typeface="Goudy Old Style" panose="02020502050305020303" pitchFamily="18" charset="0"/>
              </a:rPr>
              <a:t>of Progressive women</a:t>
            </a:r>
          </a:p>
          <a:p>
            <a:pPr lvl="1"/>
            <a:r>
              <a:rPr lang="en-US" dirty="0" smtClean="0">
                <a:latin typeface="Goudy Old Style" panose="02020502050305020303" pitchFamily="18" charset="0"/>
              </a:rPr>
              <a:t>They felt that the only </a:t>
            </a:r>
            <a:r>
              <a:rPr lang="en-US" dirty="0">
                <a:latin typeface="Goudy Old Style" panose="02020502050305020303" pitchFamily="18" charset="0"/>
              </a:rPr>
              <a:t>way to make sure government would protect children, foster education, and support family </a:t>
            </a:r>
            <a:r>
              <a:rPr lang="en-US" dirty="0" smtClean="0">
                <a:latin typeface="Goudy Old Style" panose="02020502050305020303" pitchFamily="18" charset="0"/>
              </a:rPr>
              <a:t>life is to allow everyone an equal say in the political process </a:t>
            </a:r>
            <a:endParaRPr lang="en-US" dirty="0">
              <a:latin typeface="Goudy Old Style" panose="02020502050305020303" pitchFamily="18" charset="0"/>
            </a:endParaRPr>
          </a:p>
          <a:p>
            <a:r>
              <a:rPr lang="en-US" dirty="0" smtClean="0">
                <a:latin typeface="Goudy Old Style" panose="02020502050305020303" pitchFamily="18" charset="0"/>
              </a:rPr>
              <a:t>Reformers like </a:t>
            </a:r>
            <a:r>
              <a:rPr lang="en-US" dirty="0" smtClean="0">
                <a:solidFill>
                  <a:srgbClr val="FF0000"/>
                </a:solidFill>
                <a:latin typeface="Goudy Old Style" panose="02020502050305020303" pitchFamily="18" charset="0"/>
              </a:rPr>
              <a:t>Susan </a:t>
            </a:r>
            <a:r>
              <a:rPr lang="en-US" dirty="0">
                <a:solidFill>
                  <a:srgbClr val="FF0000"/>
                </a:solidFill>
                <a:latin typeface="Goudy Old Style" panose="02020502050305020303" pitchFamily="18" charset="0"/>
              </a:rPr>
              <a:t>B. Anthony </a:t>
            </a:r>
            <a:r>
              <a:rPr lang="en-US" dirty="0">
                <a:latin typeface="Goudy Old Style" panose="02020502050305020303" pitchFamily="18" charset="0"/>
              </a:rPr>
              <a:t>and </a:t>
            </a:r>
            <a:r>
              <a:rPr lang="en-US" dirty="0">
                <a:solidFill>
                  <a:srgbClr val="002060"/>
                </a:solidFill>
                <a:latin typeface="Goudy Old Style" panose="02020502050305020303" pitchFamily="18" charset="0"/>
              </a:rPr>
              <a:t>Elizabeth Cady Stanton </a:t>
            </a:r>
            <a:r>
              <a:rPr lang="en-US" dirty="0">
                <a:latin typeface="Goudy Old Style" panose="02020502050305020303" pitchFamily="18" charset="0"/>
              </a:rPr>
              <a:t>succeeded at state level in Wyoming and Colorado by end of 1890s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4997" y="2057400"/>
            <a:ext cx="2464309" cy="37338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3943061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Nineteenth </a:t>
            </a:r>
            <a:r>
              <a:rPr lang="en-US" dirty="0" smtClean="0"/>
              <a:t>Amendment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4191000" cy="5093208"/>
          </a:xfrm>
        </p:spPr>
        <p:txBody>
          <a:bodyPr>
            <a:normAutofit/>
          </a:bodyPr>
          <a:lstStyle/>
          <a:p>
            <a:r>
              <a:rPr lang="en-US" b="1" u="sng" dirty="0" smtClean="0">
                <a:solidFill>
                  <a:srgbClr val="FF0000"/>
                </a:solidFill>
                <a:latin typeface="Goudy Old Style" panose="02020502050305020303" pitchFamily="18" charset="0"/>
              </a:rPr>
              <a:t>The 19</a:t>
            </a:r>
            <a:r>
              <a:rPr lang="en-US" b="1" u="sng" baseline="30000" dirty="0" smtClean="0">
                <a:solidFill>
                  <a:srgbClr val="FF0000"/>
                </a:solidFill>
                <a:latin typeface="Goudy Old Style" panose="02020502050305020303" pitchFamily="18" charset="0"/>
              </a:rPr>
              <a:t>th</a:t>
            </a:r>
            <a:r>
              <a:rPr lang="en-US" b="1" u="sng" dirty="0" smtClean="0">
                <a:solidFill>
                  <a:srgbClr val="FF0000"/>
                </a:solidFill>
                <a:latin typeface="Goudy Old Style" panose="02020502050305020303" pitchFamily="18" charset="0"/>
              </a:rPr>
              <a:t> Amendment</a:t>
            </a:r>
            <a:r>
              <a:rPr lang="en-US" dirty="0" smtClean="0">
                <a:latin typeface="Goudy Old Style" panose="02020502050305020303" pitchFamily="18" charset="0"/>
              </a:rPr>
              <a:t>-Ratified </a:t>
            </a:r>
            <a:r>
              <a:rPr lang="en-US" dirty="0">
                <a:latin typeface="Goudy Old Style" panose="02020502050305020303" pitchFamily="18" charset="0"/>
              </a:rPr>
              <a:t>on August 18, 1920, </a:t>
            </a:r>
            <a:r>
              <a:rPr lang="en-US" dirty="0" smtClean="0">
                <a:latin typeface="Goudy Old Style" panose="02020502050305020303" pitchFamily="18" charset="0"/>
              </a:rPr>
              <a:t>granted </a:t>
            </a:r>
            <a:r>
              <a:rPr lang="en-US" dirty="0">
                <a:latin typeface="Goudy Old Style" panose="02020502050305020303" pitchFamily="18" charset="0"/>
              </a:rPr>
              <a:t>American women the right to </a:t>
            </a:r>
            <a:r>
              <a:rPr lang="en-US" dirty="0" smtClean="0">
                <a:latin typeface="Goudy Old Style" panose="02020502050305020303" pitchFamily="18" charset="0"/>
              </a:rPr>
              <a:t>vote.</a:t>
            </a:r>
            <a:endParaRPr lang="en-US" dirty="0" smtClean="0">
              <a:latin typeface="Goudy Old Style" panose="02020502050305020303" pitchFamily="18" charset="0"/>
            </a:endParaRPr>
          </a:p>
          <a:p>
            <a:pPr lvl="1"/>
            <a:r>
              <a:rPr lang="en-US" dirty="0" smtClean="0">
                <a:latin typeface="Goudy Old Style" panose="02020502050305020303" pitchFamily="18" charset="0"/>
              </a:rPr>
              <a:t>It states that the right to vote “</a:t>
            </a:r>
            <a:r>
              <a:rPr lang="en-US" dirty="0" smtClean="0">
                <a:solidFill>
                  <a:srgbClr val="002060"/>
                </a:solidFill>
                <a:latin typeface="Goudy Old Style" panose="02020502050305020303" pitchFamily="18" charset="0"/>
              </a:rPr>
              <a:t>shall not be denied on account of sex</a:t>
            </a:r>
            <a:r>
              <a:rPr lang="en-US" dirty="0" smtClean="0">
                <a:latin typeface="Goudy Old Style" panose="02020502050305020303" pitchFamily="18" charset="0"/>
              </a:rPr>
              <a:t>”</a:t>
            </a:r>
          </a:p>
          <a:p>
            <a:pPr lvl="1"/>
            <a:r>
              <a:rPr lang="en-US" dirty="0" smtClean="0">
                <a:latin typeface="Goudy Old Style" panose="02020502050305020303" pitchFamily="18" charset="0"/>
              </a:rPr>
              <a:t>Ironically, the Tennessee </a:t>
            </a:r>
            <a:r>
              <a:rPr lang="en-US" dirty="0" smtClean="0">
                <a:latin typeface="Goudy Old Style" panose="02020502050305020303" pitchFamily="18" charset="0"/>
              </a:rPr>
              <a:t>State House of Representatives passed the amendment </a:t>
            </a:r>
            <a:r>
              <a:rPr lang="en-US" dirty="0" smtClean="0">
                <a:latin typeface="Goudy Old Style" panose="02020502050305020303" pitchFamily="18" charset="0"/>
              </a:rPr>
              <a:t>in their state by only one vote</a:t>
            </a:r>
            <a:endParaRPr lang="en-US" dirty="0" smtClean="0">
              <a:latin typeface="Goudy Old Style" panose="02020502050305020303" pitchFamily="18" charset="0"/>
            </a:endParaRPr>
          </a:p>
        </p:txBody>
      </p:sp>
      <p:pic>
        <p:nvPicPr>
          <p:cNvPr id="5122" name="Picture 2" descr="See the source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2667000"/>
            <a:ext cx="3314700" cy="237496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42505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800" b="1" u="sng" dirty="0">
                <a:solidFill>
                  <a:schemeClr val="accent6">
                    <a:lumMod val="50000"/>
                  </a:schemeClr>
                </a:solidFill>
                <a:latin typeface="Goudy Old Style" panose="02020502050305020303" pitchFamily="18" charset="0"/>
              </a:rPr>
              <a:t>Women in the Work </a:t>
            </a:r>
            <a:r>
              <a:rPr lang="en-US" sz="4800" b="1" u="sng" dirty="0" smtClean="0">
                <a:solidFill>
                  <a:schemeClr val="accent6">
                    <a:lumMod val="50000"/>
                  </a:schemeClr>
                </a:solidFill>
                <a:latin typeface="Goudy Old Style" panose="02020502050305020303" pitchFamily="18" charset="0"/>
              </a:rPr>
              <a:t>Force</a:t>
            </a:r>
            <a:endParaRPr lang="en-US" u="sng" dirty="0">
              <a:solidFill>
                <a:schemeClr val="accent6">
                  <a:lumMod val="50000"/>
                </a:schemeClr>
              </a:solidFill>
              <a:latin typeface="Goudy Old Style" panose="020205020503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257800" cy="4800600"/>
          </a:xfrm>
        </p:spPr>
        <p:txBody>
          <a:bodyPr>
            <a:normAutofit/>
          </a:bodyPr>
          <a:lstStyle/>
          <a:p>
            <a:pPr marL="228600"/>
            <a:r>
              <a:rPr lang="en-US" sz="2800" u="sng" dirty="0">
                <a:solidFill>
                  <a:srgbClr val="002060"/>
                </a:solidFill>
                <a:latin typeface="Goudy Old Style" panose="02020502050305020303" pitchFamily="18" charset="0"/>
              </a:rPr>
              <a:t>Changing Patterns of Living</a:t>
            </a:r>
          </a:p>
          <a:p>
            <a:pPr marL="525780" lvl="1">
              <a:buFontTx/>
              <a:buChar char="•"/>
            </a:pPr>
            <a:r>
              <a:rPr lang="en-US" dirty="0" smtClean="0">
                <a:latin typeface="Goudy Old Style" panose="02020502050305020303" pitchFamily="18" charset="0"/>
              </a:rPr>
              <a:t>Due to women in poor families having to work along with their husbands, only middle-class and </a:t>
            </a:r>
            <a:r>
              <a:rPr lang="en-US" dirty="0">
                <a:latin typeface="Goudy Old Style" panose="02020502050305020303" pitchFamily="18" charset="0"/>
              </a:rPr>
              <a:t>upper-class women </a:t>
            </a:r>
            <a:r>
              <a:rPr lang="en-US" dirty="0" smtClean="0">
                <a:latin typeface="Goudy Old Style" panose="02020502050305020303" pitchFamily="18" charset="0"/>
              </a:rPr>
              <a:t>had the luxury of staying home full on a full time basis</a:t>
            </a:r>
          </a:p>
          <a:p>
            <a:pPr marL="228600"/>
            <a:endParaRPr lang="en-US" sz="2800" b="1" dirty="0" smtClean="0">
              <a:latin typeface="Goudy Old Style" panose="02020502050305020303" pitchFamily="18" charset="0"/>
            </a:endParaRPr>
          </a:p>
          <a:p>
            <a:pPr marL="228600"/>
            <a:r>
              <a:rPr lang="en-US" sz="2800" u="sng" dirty="0" smtClean="0">
                <a:solidFill>
                  <a:srgbClr val="FF0000"/>
                </a:solidFill>
                <a:latin typeface="Goudy Old Style" panose="02020502050305020303" pitchFamily="18" charset="0"/>
              </a:rPr>
              <a:t>Farm </a:t>
            </a:r>
            <a:r>
              <a:rPr lang="en-US" sz="2800" u="sng" dirty="0">
                <a:solidFill>
                  <a:srgbClr val="FF0000"/>
                </a:solidFill>
                <a:latin typeface="Goudy Old Style" panose="02020502050305020303" pitchFamily="18" charset="0"/>
              </a:rPr>
              <a:t>Women</a:t>
            </a:r>
          </a:p>
          <a:p>
            <a:pPr marL="525780" lvl="1">
              <a:buFontTx/>
              <a:buChar char="•"/>
            </a:pPr>
            <a:r>
              <a:rPr lang="en-US" dirty="0">
                <a:latin typeface="Goudy Old Style" panose="02020502050305020303" pitchFamily="18" charset="0"/>
              </a:rPr>
              <a:t>On </a:t>
            </a:r>
            <a:r>
              <a:rPr lang="en-US" dirty="0" smtClean="0">
                <a:latin typeface="Goudy Old Style" panose="02020502050305020303" pitchFamily="18" charset="0"/>
              </a:rPr>
              <a:t>Midwestern and Southern farms</a:t>
            </a:r>
            <a:r>
              <a:rPr lang="en-US" dirty="0">
                <a:latin typeface="Goudy Old Style" panose="02020502050305020303" pitchFamily="18" charset="0"/>
              </a:rPr>
              <a:t>, </a:t>
            </a:r>
            <a:r>
              <a:rPr lang="en-US" dirty="0" smtClean="0">
                <a:latin typeface="Goudy Old Style" panose="02020502050305020303" pitchFamily="18" charset="0"/>
              </a:rPr>
              <a:t>women remained an integral part of the farms success </a:t>
            </a:r>
            <a:endParaRPr lang="en-US" dirty="0">
              <a:latin typeface="Goudy Old Style" panose="02020502050305020303" pitchFamily="18" charset="0"/>
            </a:endParaRPr>
          </a:p>
          <a:p>
            <a:pPr marL="891540" lvl="2">
              <a:buFontTx/>
              <a:buChar char="•"/>
            </a:pPr>
            <a:r>
              <a:rPr lang="en-US" dirty="0">
                <a:latin typeface="Goudy Old Style" panose="02020502050305020303" pitchFamily="18" charset="0"/>
              </a:rPr>
              <a:t>Perform household tasks, raise livestock, help with crops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2978513"/>
            <a:ext cx="2247900" cy="189547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79076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400" b="1" u="sng" dirty="0">
                <a:solidFill>
                  <a:schemeClr val="accent6">
                    <a:lumMod val="50000"/>
                  </a:schemeClr>
                </a:solidFill>
                <a:latin typeface="Goudy Old Style" panose="02020502050305020303" pitchFamily="18" charset="0"/>
              </a:rPr>
              <a:t>Women in the Work Force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5093208"/>
          </a:xfrm>
        </p:spPr>
        <p:txBody>
          <a:bodyPr>
            <a:normAutofit/>
          </a:bodyPr>
          <a:lstStyle/>
          <a:p>
            <a:pPr marL="228600"/>
            <a:r>
              <a:rPr lang="en-US" sz="3200" b="1" u="sng" dirty="0">
                <a:solidFill>
                  <a:srgbClr val="FF0000"/>
                </a:solidFill>
                <a:latin typeface="Goudy Old Style" panose="02020502050305020303" pitchFamily="18" charset="0"/>
              </a:rPr>
              <a:t>Women in Industry</a:t>
            </a:r>
            <a:endParaRPr lang="en-US" sz="3200" u="sng" dirty="0">
              <a:solidFill>
                <a:srgbClr val="FF0000"/>
              </a:solidFill>
              <a:latin typeface="Goudy Old Style" panose="02020502050305020303" pitchFamily="18" charset="0"/>
            </a:endParaRPr>
          </a:p>
          <a:p>
            <a:pPr marL="525780" lvl="1">
              <a:buFontTx/>
              <a:buChar char="•"/>
            </a:pPr>
            <a:r>
              <a:rPr lang="en-US" dirty="0">
                <a:latin typeface="Goudy Old Style" panose="02020502050305020303" pitchFamily="18" charset="0"/>
              </a:rPr>
              <a:t>After 1900, </a:t>
            </a:r>
            <a:r>
              <a:rPr lang="en-US" dirty="0" smtClean="0">
                <a:latin typeface="Goudy Old Style" panose="02020502050305020303" pitchFamily="18" charset="0"/>
              </a:rPr>
              <a:t>roughly one </a:t>
            </a:r>
            <a:r>
              <a:rPr lang="en-US" dirty="0">
                <a:latin typeface="Goudy Old Style" panose="02020502050305020303" pitchFamily="18" charset="0"/>
              </a:rPr>
              <a:t>in </a:t>
            </a:r>
            <a:r>
              <a:rPr lang="en-US" dirty="0" smtClean="0">
                <a:latin typeface="Goudy Old Style" panose="02020502050305020303" pitchFamily="18" charset="0"/>
              </a:rPr>
              <a:t>every five women </a:t>
            </a:r>
            <a:r>
              <a:rPr lang="en-US" dirty="0">
                <a:latin typeface="Goudy Old Style" panose="02020502050305020303" pitchFamily="18" charset="0"/>
              </a:rPr>
              <a:t>hold </a:t>
            </a:r>
            <a:r>
              <a:rPr lang="en-US" dirty="0" smtClean="0">
                <a:latin typeface="Goudy Old Style" panose="02020502050305020303" pitchFamily="18" charset="0"/>
              </a:rPr>
              <a:t>jobs</a:t>
            </a:r>
          </a:p>
          <a:p>
            <a:pPr marL="891540" lvl="2">
              <a:buFontTx/>
              <a:buChar char="•"/>
            </a:pPr>
            <a:r>
              <a:rPr lang="en-US" dirty="0" smtClean="0">
                <a:latin typeface="Goudy Old Style" panose="02020502050305020303" pitchFamily="18" charset="0"/>
              </a:rPr>
              <a:t>25</a:t>
            </a:r>
            <a:r>
              <a:rPr lang="en-US" dirty="0">
                <a:latin typeface="Goudy Old Style" panose="02020502050305020303" pitchFamily="18" charset="0"/>
              </a:rPr>
              <a:t>% </a:t>
            </a:r>
            <a:r>
              <a:rPr lang="en-US" dirty="0" smtClean="0">
                <a:latin typeface="Goudy Old Style" panose="02020502050305020303" pitchFamily="18" charset="0"/>
              </a:rPr>
              <a:t>of these women work in </a:t>
            </a:r>
            <a:r>
              <a:rPr lang="en-US" dirty="0">
                <a:latin typeface="Goudy Old Style" panose="02020502050305020303" pitchFamily="18" charset="0"/>
              </a:rPr>
              <a:t>manufacturing</a:t>
            </a:r>
          </a:p>
          <a:p>
            <a:pPr marL="525780" lvl="1">
              <a:buFontTx/>
              <a:buChar char="•"/>
            </a:pPr>
            <a:r>
              <a:rPr lang="en-US" dirty="0">
                <a:latin typeface="Goudy Old Style" panose="02020502050305020303" pitchFamily="18" charset="0"/>
              </a:rPr>
              <a:t>50% industrial workers </a:t>
            </a:r>
            <a:r>
              <a:rPr lang="en-US" dirty="0" smtClean="0">
                <a:latin typeface="Goudy Old Style" panose="02020502050305020303" pitchFamily="18" charset="0"/>
              </a:rPr>
              <a:t>made a living in the  </a:t>
            </a:r>
            <a:r>
              <a:rPr lang="en-US" dirty="0">
                <a:latin typeface="Goudy Old Style" panose="02020502050305020303" pitchFamily="18" charset="0"/>
              </a:rPr>
              <a:t>garment </a:t>
            </a:r>
            <a:r>
              <a:rPr lang="en-US" dirty="0" smtClean="0">
                <a:latin typeface="Goudy Old Style" panose="02020502050305020303" pitchFamily="18" charset="0"/>
              </a:rPr>
              <a:t>trade</a:t>
            </a:r>
          </a:p>
          <a:p>
            <a:pPr marL="891540" lvl="2">
              <a:buFontTx/>
              <a:buChar char="•"/>
            </a:pPr>
            <a:r>
              <a:rPr lang="en-US" dirty="0" smtClean="0">
                <a:latin typeface="Goudy Old Style" panose="02020502050305020303" pitchFamily="18" charset="0"/>
              </a:rPr>
              <a:t>But sadly, they only earn about half </a:t>
            </a:r>
            <a:r>
              <a:rPr lang="en-US" dirty="0">
                <a:latin typeface="Goudy Old Style" panose="02020502050305020303" pitchFamily="18" charset="0"/>
              </a:rPr>
              <a:t>of </a:t>
            </a:r>
            <a:r>
              <a:rPr lang="en-US" dirty="0" smtClean="0">
                <a:latin typeface="Goudy Old Style" panose="02020502050305020303" pitchFamily="18" charset="0"/>
              </a:rPr>
              <a:t>what a man earns at the time </a:t>
            </a:r>
            <a:endParaRPr lang="en-US" dirty="0">
              <a:latin typeface="Goudy Old Style" panose="02020502050305020303" pitchFamily="18" charset="0"/>
            </a:endParaRPr>
          </a:p>
          <a:p>
            <a:endParaRPr lang="en-US" dirty="0">
              <a:latin typeface="Goudy Old Style" panose="02020502050305020303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940808"/>
          </a:xfrm>
        </p:spPr>
        <p:txBody>
          <a:bodyPr>
            <a:noAutofit/>
          </a:bodyPr>
          <a:lstStyle/>
          <a:p>
            <a:pPr marL="228600"/>
            <a:r>
              <a:rPr lang="en-US" sz="2600" b="1" u="sng" dirty="0" smtClean="0">
                <a:solidFill>
                  <a:srgbClr val="002060"/>
                </a:solidFill>
                <a:latin typeface="Goudy Old Style" panose="02020502050305020303" pitchFamily="18" charset="0"/>
              </a:rPr>
              <a:t>Domestic Workers</a:t>
            </a:r>
            <a:endParaRPr lang="en-US" sz="2600" u="sng" dirty="0" smtClean="0">
              <a:solidFill>
                <a:srgbClr val="002060"/>
              </a:solidFill>
              <a:latin typeface="Goudy Old Style" panose="02020502050305020303" pitchFamily="18" charset="0"/>
            </a:endParaRPr>
          </a:p>
          <a:p>
            <a:pPr marL="525780" lvl="1">
              <a:buFontTx/>
              <a:buChar char="•"/>
            </a:pPr>
            <a:r>
              <a:rPr lang="en-US" sz="2600" dirty="0" smtClean="0">
                <a:latin typeface="Goudy Old Style" panose="02020502050305020303" pitchFamily="18" charset="0"/>
              </a:rPr>
              <a:t>By 1870, 70% of employed women work in domestic settings</a:t>
            </a:r>
          </a:p>
          <a:p>
            <a:pPr marL="891540" lvl="2">
              <a:buFontTx/>
              <a:buChar char="•"/>
            </a:pPr>
            <a:r>
              <a:rPr lang="en-US" sz="2200" dirty="0" smtClean="0">
                <a:latin typeface="Goudy Old Style" panose="02020502050305020303" pitchFamily="18" charset="0"/>
              </a:rPr>
              <a:t>For many African-American and immigrant women this is their only option for employment </a:t>
            </a:r>
          </a:p>
          <a:p>
            <a:pPr marL="1165860" lvl="3">
              <a:buFontTx/>
              <a:buChar char="•"/>
            </a:pPr>
            <a:r>
              <a:rPr lang="en-US" dirty="0" smtClean="0">
                <a:latin typeface="Goudy Old Style" panose="02020502050305020303" pitchFamily="18" charset="0"/>
              </a:rPr>
              <a:t>Often married immigrants take on sewing jobs or caring for boarders in their homes </a:t>
            </a:r>
          </a:p>
          <a:p>
            <a:endParaRPr lang="en-US" dirty="0">
              <a:latin typeface="Goudy Old Style" panose="020205020503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3438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b="1" u="sng" dirty="0">
                <a:solidFill>
                  <a:schemeClr val="accent6">
                    <a:lumMod val="50000"/>
                  </a:schemeClr>
                </a:solidFill>
                <a:latin typeface="Goudy Old Style" panose="02020502050305020303" pitchFamily="18" charset="0"/>
              </a:rPr>
              <a:t>Women </a:t>
            </a:r>
            <a:r>
              <a:rPr lang="en-US" sz="4800" b="1" u="sng" dirty="0" smtClean="0">
                <a:solidFill>
                  <a:schemeClr val="accent6">
                    <a:lumMod val="50000"/>
                  </a:schemeClr>
                </a:solidFill>
                <a:latin typeface="Goudy Old Style" panose="02020502050305020303" pitchFamily="18" charset="0"/>
              </a:rPr>
              <a:t>Lead Reform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4343400" cy="5017008"/>
          </a:xfrm>
        </p:spPr>
        <p:txBody>
          <a:bodyPr>
            <a:normAutofit fontScale="92500" lnSpcReduction="20000"/>
          </a:bodyPr>
          <a:lstStyle/>
          <a:p>
            <a:pPr marL="228600">
              <a:buFontTx/>
              <a:buChar char="•"/>
            </a:pPr>
            <a:r>
              <a:rPr lang="en-US" b="1" u="sng" dirty="0" smtClean="0">
                <a:solidFill>
                  <a:srgbClr val="FF0000"/>
                </a:solidFill>
                <a:latin typeface="Goudy Old Style" panose="02020502050305020303" pitchFamily="18" charset="0"/>
              </a:rPr>
              <a:t>Preparing Women for the Work Force</a:t>
            </a:r>
          </a:p>
          <a:p>
            <a:pPr marL="525780" lvl="1">
              <a:buFontTx/>
              <a:buChar char="•"/>
            </a:pPr>
            <a:r>
              <a:rPr lang="en-US" dirty="0" smtClean="0">
                <a:latin typeface="Goudy Old Style" panose="02020502050305020303" pitchFamily="18" charset="0"/>
              </a:rPr>
              <a:t>Jobs </a:t>
            </a:r>
            <a:r>
              <a:rPr lang="en-US" dirty="0">
                <a:latin typeface="Goudy Old Style" panose="02020502050305020303" pitchFamily="18" charset="0"/>
              </a:rPr>
              <a:t>in offices, stores, and classrooms require a high school education</a:t>
            </a:r>
          </a:p>
          <a:p>
            <a:pPr marL="525780" lvl="1">
              <a:buFontTx/>
              <a:buChar char="•"/>
            </a:pPr>
            <a:r>
              <a:rPr lang="en-US" dirty="0">
                <a:latin typeface="Goudy Old Style" panose="02020502050305020303" pitchFamily="18" charset="0"/>
              </a:rPr>
              <a:t>Business schools would train women as bookkeepers, stenographers, and typists</a:t>
            </a:r>
          </a:p>
          <a:p>
            <a:pPr marL="228600">
              <a:buFontTx/>
              <a:buChar char="•"/>
            </a:pPr>
            <a:endParaRPr lang="en-US" dirty="0" smtClean="0">
              <a:latin typeface="Goudy Old Style" panose="02020502050305020303" pitchFamily="18" charset="0"/>
            </a:endParaRPr>
          </a:p>
          <a:p>
            <a:pPr marL="228600">
              <a:buFontTx/>
              <a:buChar char="•"/>
            </a:pPr>
            <a:r>
              <a:rPr lang="en-US" b="1" u="sng" dirty="0" smtClean="0">
                <a:solidFill>
                  <a:srgbClr val="002060"/>
                </a:solidFill>
                <a:latin typeface="Goudy Old Style" panose="02020502050305020303" pitchFamily="18" charset="0"/>
              </a:rPr>
              <a:t>Women </a:t>
            </a:r>
            <a:r>
              <a:rPr lang="en-US" b="1" u="sng" dirty="0">
                <a:solidFill>
                  <a:srgbClr val="002060"/>
                </a:solidFill>
                <a:latin typeface="Goudy Old Style" panose="02020502050305020303" pitchFamily="18" charset="0"/>
              </a:rPr>
              <a:t>in Higher Education</a:t>
            </a:r>
          </a:p>
          <a:p>
            <a:pPr marL="525780" lvl="1">
              <a:buFontTx/>
              <a:buChar char="•"/>
            </a:pPr>
            <a:r>
              <a:rPr lang="en-US" dirty="0">
                <a:latin typeface="Goudy Old Style" panose="02020502050305020303" pitchFamily="18" charset="0"/>
              </a:rPr>
              <a:t>Many women active in public life have attended new women’s colleges</a:t>
            </a:r>
          </a:p>
          <a:p>
            <a:pPr marL="525780" lvl="1">
              <a:buFontTx/>
              <a:buChar char="•"/>
            </a:pPr>
            <a:r>
              <a:rPr lang="en-US" dirty="0">
                <a:latin typeface="Goudy Old Style" panose="02020502050305020303" pitchFamily="18" charset="0"/>
              </a:rPr>
              <a:t>50% college-educated women never marry; many work on social reforms</a:t>
            </a:r>
          </a:p>
          <a:p>
            <a:pPr marL="228600">
              <a:buFontTx/>
              <a:buChar char="•"/>
            </a:pPr>
            <a:endParaRPr lang="en-US" dirty="0">
              <a:latin typeface="Arial" charset="0"/>
            </a:endParaRPr>
          </a:p>
          <a:p>
            <a:endParaRPr lang="en-US" dirty="0"/>
          </a:p>
        </p:txBody>
      </p:sp>
      <p:pic>
        <p:nvPicPr>
          <p:cNvPr id="3074" name="Picture 2" descr="See the source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2514600"/>
            <a:ext cx="2994602" cy="263525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07990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6965245" cy="914400"/>
          </a:xfrm>
        </p:spPr>
        <p:txBody>
          <a:bodyPr/>
          <a:lstStyle/>
          <a:p>
            <a:r>
              <a:rPr lang="en-US" sz="4400" b="1" u="sng" dirty="0">
                <a:solidFill>
                  <a:schemeClr val="accent6">
                    <a:lumMod val="50000"/>
                  </a:schemeClr>
                </a:solidFill>
                <a:latin typeface="Goudy Old Style" panose="02020502050305020303" pitchFamily="18" charset="0"/>
              </a:rPr>
              <a:t>Women Lead Reform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5334000" cy="5029200"/>
          </a:xfrm>
        </p:spPr>
        <p:txBody>
          <a:bodyPr>
            <a:normAutofit/>
          </a:bodyPr>
          <a:lstStyle/>
          <a:p>
            <a:r>
              <a:rPr lang="en-US" b="1" u="sng" dirty="0" smtClean="0">
                <a:solidFill>
                  <a:srgbClr val="002060"/>
                </a:solidFill>
                <a:latin typeface="Goudy Old Style" panose="02020502050305020303" pitchFamily="18" charset="0"/>
              </a:rPr>
              <a:t>Florence Kelly</a:t>
            </a:r>
            <a:r>
              <a:rPr lang="en-US" b="1" dirty="0" smtClean="0">
                <a:latin typeface="Goudy Old Style" panose="02020502050305020303" pitchFamily="18" charset="0"/>
              </a:rPr>
              <a:t>-(1859-1932)</a:t>
            </a:r>
            <a:r>
              <a:rPr lang="en-US" dirty="0">
                <a:latin typeface="Goudy Old Style" panose="02020502050305020303" pitchFamily="18" charset="0"/>
              </a:rPr>
              <a:t> </a:t>
            </a:r>
            <a:r>
              <a:rPr lang="en-US" dirty="0" smtClean="0">
                <a:latin typeface="Goudy Old Style" panose="02020502050305020303" pitchFamily="18" charset="0"/>
              </a:rPr>
              <a:t>An a</a:t>
            </a:r>
            <a:r>
              <a:rPr lang="en-US" dirty="0" smtClean="0">
                <a:latin typeface="Goudy Old Style" panose="02020502050305020303" pitchFamily="18" charset="0"/>
              </a:rPr>
              <a:t>dvocator for women that </a:t>
            </a:r>
            <a:r>
              <a:rPr lang="en-US" dirty="0" smtClean="0">
                <a:latin typeface="Goudy Old Style" panose="02020502050305020303" pitchFamily="18" charset="0"/>
              </a:rPr>
              <a:t>believed that women were hurt by the unfair prices of goods they had to buy to run their homes</a:t>
            </a:r>
          </a:p>
          <a:p>
            <a:r>
              <a:rPr lang="en-US" dirty="0" smtClean="0">
                <a:latin typeface="Goudy Old Style" panose="02020502050305020303" pitchFamily="18" charset="0"/>
              </a:rPr>
              <a:t>In 1899, she helped establish the </a:t>
            </a:r>
            <a:r>
              <a:rPr lang="en-US" dirty="0" smtClean="0">
                <a:solidFill>
                  <a:srgbClr val="FF0000"/>
                </a:solidFill>
                <a:latin typeface="Goudy Old Style" panose="02020502050305020303" pitchFamily="18" charset="0"/>
              </a:rPr>
              <a:t>National </a:t>
            </a:r>
            <a:r>
              <a:rPr lang="en-US" dirty="0" smtClean="0">
                <a:solidFill>
                  <a:srgbClr val="FF0000"/>
                </a:solidFill>
                <a:latin typeface="Goudy Old Style" panose="02020502050305020303" pitchFamily="18" charset="0"/>
              </a:rPr>
              <a:t>Consumers League </a:t>
            </a:r>
          </a:p>
          <a:p>
            <a:pPr lvl="1"/>
            <a:r>
              <a:rPr lang="en-US" dirty="0" smtClean="0">
                <a:latin typeface="Goudy Old Style" panose="02020502050305020303" pitchFamily="18" charset="0"/>
              </a:rPr>
              <a:t>One of their major accomplishments was pushing stores to label goods in a way that was fairly priced</a:t>
            </a:r>
            <a:endParaRPr lang="en-US" dirty="0">
              <a:latin typeface="Goudy Old Style" panose="02020502050305020303" pitchFamily="18" charset="0"/>
            </a:endParaRPr>
          </a:p>
          <a:p>
            <a:r>
              <a:rPr lang="en-US" dirty="0" smtClean="0">
                <a:latin typeface="Goudy Old Style" panose="02020502050305020303" pitchFamily="18" charset="0"/>
              </a:rPr>
              <a:t>She also h</a:t>
            </a:r>
            <a:r>
              <a:rPr lang="en-US" dirty="0" smtClean="0">
                <a:latin typeface="Goudy Old Style" panose="02020502050305020303" pitchFamily="18" charset="0"/>
              </a:rPr>
              <a:t>elped </a:t>
            </a:r>
            <a:r>
              <a:rPr lang="en-US" dirty="0" smtClean="0">
                <a:latin typeface="Goudy Old Style" panose="02020502050305020303" pitchFamily="18" charset="0"/>
              </a:rPr>
              <a:t>form </a:t>
            </a:r>
            <a:r>
              <a:rPr lang="en-US" dirty="0" smtClean="0">
                <a:solidFill>
                  <a:srgbClr val="002060"/>
                </a:solidFill>
                <a:latin typeface="Goudy Old Style" panose="02020502050305020303" pitchFamily="18" charset="0"/>
              </a:rPr>
              <a:t>Women’s Trade Union League</a:t>
            </a:r>
            <a:r>
              <a:rPr lang="en-US" dirty="0" smtClean="0">
                <a:latin typeface="Goudy Old Style" panose="02020502050305020303" pitchFamily="18" charset="0"/>
              </a:rPr>
              <a:t> (WTUL) </a:t>
            </a:r>
            <a:r>
              <a:rPr lang="en-US" dirty="0" smtClean="0">
                <a:latin typeface="Goudy Old Style" panose="02020502050305020303" pitchFamily="18" charset="0"/>
              </a:rPr>
              <a:t>who </a:t>
            </a:r>
            <a:r>
              <a:rPr lang="en-US" dirty="0" smtClean="0">
                <a:latin typeface="Goudy Old Style" panose="02020502050305020303" pitchFamily="18" charset="0"/>
              </a:rPr>
              <a:t>tried </a:t>
            </a:r>
            <a:r>
              <a:rPr lang="en-US" dirty="0" smtClean="0">
                <a:latin typeface="Goudy Old Style" panose="02020502050305020303" pitchFamily="18" charset="0"/>
              </a:rPr>
              <a:t>to improve female working conditions, pushed for minimum wage, and 8-hour work day</a:t>
            </a:r>
          </a:p>
          <a:p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2880" y="2743200"/>
            <a:ext cx="2089037" cy="285403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2953018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b="1" u="sng" dirty="0">
                <a:solidFill>
                  <a:schemeClr val="accent6">
                    <a:lumMod val="50000"/>
                  </a:schemeClr>
                </a:solidFill>
                <a:latin typeface="Goudy Old Style" panose="02020502050305020303" pitchFamily="18" charset="0"/>
              </a:rPr>
              <a:t>Women Lead Reform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791200" cy="5105400"/>
          </a:xfrm>
        </p:spPr>
        <p:txBody>
          <a:bodyPr>
            <a:normAutofit fontScale="85000" lnSpcReduction="20000"/>
          </a:bodyPr>
          <a:lstStyle/>
          <a:p>
            <a:r>
              <a:rPr lang="en-US" sz="2600" b="1" u="sng" dirty="0">
                <a:solidFill>
                  <a:srgbClr val="002060"/>
                </a:solidFill>
                <a:latin typeface="Goudy Old Style" panose="02020502050305020303" pitchFamily="18" charset="0"/>
              </a:rPr>
              <a:t>Margaret Sanger</a:t>
            </a:r>
            <a:r>
              <a:rPr lang="en-US" sz="2600" dirty="0">
                <a:latin typeface="Goudy Old Style" panose="02020502050305020303" pitchFamily="18" charset="0"/>
              </a:rPr>
              <a:t>-</a:t>
            </a:r>
            <a:r>
              <a:rPr lang="en-US" sz="2600" dirty="0" smtClean="0">
                <a:latin typeface="Goudy Old Style" panose="02020502050305020303" pitchFamily="18" charset="0"/>
              </a:rPr>
              <a:t>(1879-1966) Was a nurse, social activist</a:t>
            </a:r>
            <a:r>
              <a:rPr lang="en-US" sz="2600" dirty="0">
                <a:latin typeface="Goudy Old Style" panose="02020502050305020303" pitchFamily="18" charset="0"/>
              </a:rPr>
              <a:t>, sex educator, and </a:t>
            </a:r>
            <a:r>
              <a:rPr lang="en-US" sz="2600" dirty="0" smtClean="0">
                <a:latin typeface="Goudy Old Style" panose="02020502050305020303" pitchFamily="18" charset="0"/>
              </a:rPr>
              <a:t>writer who </a:t>
            </a:r>
            <a:r>
              <a:rPr lang="en-US" sz="2600" dirty="0">
                <a:latin typeface="Goudy Old Style" panose="02020502050305020303" pitchFamily="18" charset="0"/>
              </a:rPr>
              <a:t>thought that family life and women’s health would improve if women had fewer </a:t>
            </a:r>
            <a:r>
              <a:rPr lang="en-US" sz="2600" dirty="0" smtClean="0">
                <a:latin typeface="Goudy Old Style" panose="02020502050305020303" pitchFamily="18" charset="0"/>
              </a:rPr>
              <a:t>children and had access to birth control </a:t>
            </a:r>
          </a:p>
          <a:p>
            <a:pPr marL="114300" indent="0">
              <a:buNone/>
            </a:pPr>
            <a:endParaRPr lang="en-US" sz="2600" dirty="0" smtClean="0">
              <a:latin typeface="Goudy Old Style" panose="02020502050305020303" pitchFamily="18" charset="0"/>
            </a:endParaRPr>
          </a:p>
          <a:p>
            <a:r>
              <a:rPr lang="en-US" sz="2600" dirty="0" smtClean="0">
                <a:latin typeface="Goudy Old Style" panose="02020502050305020303" pitchFamily="18" charset="0"/>
              </a:rPr>
              <a:t>In 1916, she </a:t>
            </a:r>
            <a:r>
              <a:rPr lang="en-US" sz="2600" dirty="0">
                <a:latin typeface="Goudy Old Style" panose="02020502050305020303" pitchFamily="18" charset="0"/>
              </a:rPr>
              <a:t>opened first birth-control clinic </a:t>
            </a:r>
            <a:r>
              <a:rPr lang="en-US" sz="2600" dirty="0" smtClean="0">
                <a:latin typeface="Goudy Old Style" panose="02020502050305020303" pitchFamily="18" charset="0"/>
              </a:rPr>
              <a:t>in Brooklyn, New York</a:t>
            </a:r>
          </a:p>
          <a:p>
            <a:pPr lvl="1"/>
            <a:endParaRPr lang="en-US" sz="2200" dirty="0">
              <a:latin typeface="Goudy Old Style" panose="02020502050305020303" pitchFamily="18" charset="0"/>
            </a:endParaRPr>
          </a:p>
          <a:p>
            <a:r>
              <a:rPr lang="en-US" sz="2600" dirty="0" smtClean="0">
                <a:latin typeface="Goudy Old Style" panose="02020502050305020303" pitchFamily="18" charset="0"/>
              </a:rPr>
              <a:t>In 1921, she helped create the </a:t>
            </a:r>
            <a:r>
              <a:rPr lang="en-US" sz="2600" dirty="0" smtClean="0">
                <a:solidFill>
                  <a:srgbClr val="FF0000"/>
                </a:solidFill>
                <a:latin typeface="Goudy Old Style" panose="02020502050305020303" pitchFamily="18" charset="0"/>
              </a:rPr>
              <a:t>American </a:t>
            </a:r>
            <a:r>
              <a:rPr lang="en-US" sz="2600" dirty="0">
                <a:solidFill>
                  <a:srgbClr val="FF0000"/>
                </a:solidFill>
                <a:latin typeface="Goudy Old Style" panose="02020502050305020303" pitchFamily="18" charset="0"/>
              </a:rPr>
              <a:t>Birth Control League</a:t>
            </a:r>
            <a:r>
              <a:rPr lang="en-US" sz="2600" dirty="0">
                <a:latin typeface="Goudy Old Style" panose="02020502050305020303" pitchFamily="18" charset="0"/>
              </a:rPr>
              <a:t> to make this information available to more </a:t>
            </a:r>
            <a:r>
              <a:rPr lang="en-US" sz="2600" dirty="0" smtClean="0">
                <a:latin typeface="Goudy Old Style" panose="02020502050305020303" pitchFamily="18" charset="0"/>
              </a:rPr>
              <a:t>women</a:t>
            </a:r>
          </a:p>
          <a:p>
            <a:pPr lvl="1"/>
            <a:r>
              <a:rPr lang="en-US" sz="2200" dirty="0">
                <a:latin typeface="Goudy Old Style" panose="02020502050305020303" pitchFamily="18" charset="0"/>
              </a:rPr>
              <a:t>She also helped form an organization that </a:t>
            </a:r>
            <a:r>
              <a:rPr lang="en-US" sz="2200" dirty="0" smtClean="0">
                <a:latin typeface="Goudy Old Style" panose="02020502050305020303" pitchFamily="18" charset="0"/>
              </a:rPr>
              <a:t>evolved </a:t>
            </a:r>
            <a:r>
              <a:rPr lang="en-US" sz="2200" dirty="0">
                <a:latin typeface="Goudy Old Style" panose="02020502050305020303" pitchFamily="18" charset="0"/>
              </a:rPr>
              <a:t>into the </a:t>
            </a:r>
            <a:r>
              <a:rPr lang="en-US" sz="2200" dirty="0">
                <a:solidFill>
                  <a:srgbClr val="002060"/>
                </a:solidFill>
                <a:latin typeface="Goudy Old Style" panose="02020502050305020303" pitchFamily="18" charset="0"/>
              </a:rPr>
              <a:t>Planned Parenthood Federation of </a:t>
            </a:r>
            <a:r>
              <a:rPr lang="en-US" sz="2200" dirty="0" smtClean="0">
                <a:solidFill>
                  <a:srgbClr val="002060"/>
                </a:solidFill>
                <a:latin typeface="Goudy Old Style" panose="02020502050305020303" pitchFamily="18" charset="0"/>
              </a:rPr>
              <a:t>America</a:t>
            </a:r>
            <a:r>
              <a:rPr lang="en-US" sz="2200" dirty="0" smtClean="0">
                <a:latin typeface="Goudy Old Style" panose="02020502050305020303" pitchFamily="18" charset="0"/>
              </a:rPr>
              <a:t>.</a:t>
            </a:r>
          </a:p>
          <a:p>
            <a:pPr lvl="1"/>
            <a:r>
              <a:rPr lang="en-US" sz="2200" dirty="0" smtClean="0">
                <a:latin typeface="Goudy Old Style" panose="02020502050305020303" pitchFamily="18" charset="0"/>
              </a:rPr>
              <a:t>Eventually Federal </a:t>
            </a:r>
            <a:r>
              <a:rPr lang="en-US" sz="2200" dirty="0">
                <a:latin typeface="Goudy Old Style" panose="02020502050305020303" pitchFamily="18" charset="0"/>
              </a:rPr>
              <a:t>courts </a:t>
            </a:r>
            <a:r>
              <a:rPr lang="en-US" sz="2200" dirty="0" smtClean="0">
                <a:latin typeface="Goudy Old Style" panose="02020502050305020303" pitchFamily="18" charset="0"/>
              </a:rPr>
              <a:t>agreed with her </a:t>
            </a:r>
            <a:r>
              <a:rPr lang="en-US" sz="2200" dirty="0" err="1" smtClean="0">
                <a:latin typeface="Goudy Old Style" panose="02020502050305020303" pitchFamily="18" charset="0"/>
              </a:rPr>
              <a:t>fforts</a:t>
            </a:r>
            <a:r>
              <a:rPr lang="en-US" sz="2200" dirty="0" smtClean="0">
                <a:latin typeface="Goudy Old Style" panose="02020502050305020303" pitchFamily="18" charset="0"/>
              </a:rPr>
              <a:t> saying that </a:t>
            </a:r>
            <a:r>
              <a:rPr lang="en-US" sz="2200" dirty="0">
                <a:latin typeface="Goudy Old Style" panose="02020502050305020303" pitchFamily="18" charset="0"/>
              </a:rPr>
              <a:t>doctors could give out this information about “family planning”</a:t>
            </a:r>
          </a:p>
          <a:p>
            <a:endParaRPr lang="en-US" dirty="0">
              <a:latin typeface="Goudy Old Style" panose="02020502050305020303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16643" y="2743200"/>
            <a:ext cx="1851936" cy="21336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3870820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b="1" u="sng" dirty="0">
                <a:solidFill>
                  <a:schemeClr val="accent6">
                    <a:lumMod val="50000"/>
                  </a:schemeClr>
                </a:solidFill>
                <a:latin typeface="Goudy Old Style" panose="02020502050305020303" pitchFamily="18" charset="0"/>
              </a:rPr>
              <a:t>Women Lead Reform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83214"/>
            <a:ext cx="4876800" cy="5046186"/>
          </a:xfrm>
        </p:spPr>
        <p:txBody>
          <a:bodyPr>
            <a:normAutofit/>
          </a:bodyPr>
          <a:lstStyle/>
          <a:p>
            <a:r>
              <a:rPr lang="en-US" u="sng" dirty="0" smtClean="0">
                <a:solidFill>
                  <a:srgbClr val="002060"/>
                </a:solidFill>
                <a:latin typeface="Goudy Old Style" panose="02020502050305020303" pitchFamily="18" charset="0"/>
              </a:rPr>
              <a:t>National </a:t>
            </a:r>
            <a:r>
              <a:rPr lang="en-US" u="sng" dirty="0">
                <a:solidFill>
                  <a:srgbClr val="002060"/>
                </a:solidFill>
                <a:latin typeface="Goudy Old Style" panose="02020502050305020303" pitchFamily="18" charset="0"/>
              </a:rPr>
              <a:t>Consumer’s </a:t>
            </a:r>
            <a:r>
              <a:rPr lang="en-US" u="sng" dirty="0" smtClean="0">
                <a:solidFill>
                  <a:srgbClr val="002060"/>
                </a:solidFill>
                <a:latin typeface="Goudy Old Style" panose="02020502050305020303" pitchFamily="18" charset="0"/>
              </a:rPr>
              <a:t>League </a:t>
            </a:r>
            <a:r>
              <a:rPr lang="en-US" u="sng" dirty="0" smtClean="0">
                <a:latin typeface="Goudy Old Style" panose="02020502050305020303" pitchFamily="18" charset="0"/>
              </a:rPr>
              <a:t>(NCL)</a:t>
            </a:r>
            <a:r>
              <a:rPr lang="en-US" dirty="0" smtClean="0">
                <a:latin typeface="Goudy Old Style" panose="02020502050305020303" pitchFamily="18" charset="0"/>
              </a:rPr>
              <a:t>-A group organized </a:t>
            </a:r>
            <a:r>
              <a:rPr lang="en-US" dirty="0">
                <a:latin typeface="Goudy Old Style" panose="02020502050305020303" pitchFamily="18" charset="0"/>
              </a:rPr>
              <a:t>in 1899 to investigate conditions under which goods were made and sold and to promote safe working conditions and a minimum wage</a:t>
            </a:r>
          </a:p>
          <a:p>
            <a:pPr lvl="1"/>
            <a:r>
              <a:rPr lang="en-US" dirty="0" smtClean="0">
                <a:latin typeface="Goudy Old Style" panose="02020502050305020303" pitchFamily="18" charset="0"/>
              </a:rPr>
              <a:t>They helped develop special </a:t>
            </a:r>
            <a:r>
              <a:rPr lang="en-US" dirty="0">
                <a:latin typeface="Goudy Old Style" panose="02020502050305020303" pitchFamily="18" charset="0"/>
              </a:rPr>
              <a:t>labels </a:t>
            </a:r>
            <a:r>
              <a:rPr lang="en-US" dirty="0" smtClean="0">
                <a:latin typeface="Goudy Old Style" panose="02020502050305020303" pitchFamily="18" charset="0"/>
              </a:rPr>
              <a:t>that identified products that were produced </a:t>
            </a:r>
            <a:r>
              <a:rPr lang="en-US" dirty="0">
                <a:latin typeface="Goudy Old Style" panose="02020502050305020303" pitchFamily="18" charset="0"/>
              </a:rPr>
              <a:t>under </a:t>
            </a:r>
            <a:r>
              <a:rPr lang="en-US" dirty="0" smtClean="0">
                <a:latin typeface="Goudy Old Style" panose="02020502050305020303" pitchFamily="18" charset="0"/>
              </a:rPr>
              <a:t>“</a:t>
            </a:r>
            <a:r>
              <a:rPr lang="en-US" dirty="0" smtClean="0">
                <a:solidFill>
                  <a:srgbClr val="FF0000"/>
                </a:solidFill>
                <a:latin typeface="Goudy Old Style" panose="02020502050305020303" pitchFamily="18" charset="0"/>
              </a:rPr>
              <a:t>fair</a:t>
            </a:r>
            <a:r>
              <a:rPr lang="en-US" dirty="0">
                <a:solidFill>
                  <a:srgbClr val="FF0000"/>
                </a:solidFill>
                <a:latin typeface="Goudy Old Style" panose="02020502050305020303" pitchFamily="18" charset="0"/>
              </a:rPr>
              <a:t>, safe, and healthy working conditions</a:t>
            </a:r>
            <a:r>
              <a:rPr lang="en-US" dirty="0">
                <a:latin typeface="Goudy Old Style" panose="02020502050305020303" pitchFamily="18" charset="0"/>
              </a:rPr>
              <a:t>”</a:t>
            </a:r>
          </a:p>
          <a:p>
            <a:pPr lvl="1"/>
            <a:r>
              <a:rPr lang="en-US" dirty="0" smtClean="0">
                <a:latin typeface="Goudy Old Style" panose="02020502050305020303" pitchFamily="18" charset="0"/>
              </a:rPr>
              <a:t>They also pushed </a:t>
            </a:r>
            <a:r>
              <a:rPr lang="en-US" dirty="0">
                <a:latin typeface="Goudy Old Style" panose="02020502050305020303" pitchFamily="18" charset="0"/>
              </a:rPr>
              <a:t>for </a:t>
            </a:r>
            <a:r>
              <a:rPr lang="en-US" dirty="0" smtClean="0">
                <a:latin typeface="Goudy Old Style" panose="02020502050305020303" pitchFamily="18" charset="0"/>
              </a:rPr>
              <a:t>additional reforms that would ensure that the government inspected </a:t>
            </a:r>
            <a:r>
              <a:rPr lang="en-US" dirty="0">
                <a:latin typeface="Goudy Old Style" panose="02020502050305020303" pitchFamily="18" charset="0"/>
              </a:rPr>
              <a:t>meatpacking plants, </a:t>
            </a:r>
            <a:r>
              <a:rPr lang="en-US" dirty="0" smtClean="0">
                <a:latin typeface="Goudy Old Style" panose="02020502050305020303" pitchFamily="18" charset="0"/>
              </a:rPr>
              <a:t>made </a:t>
            </a:r>
            <a:r>
              <a:rPr lang="en-US" dirty="0">
                <a:latin typeface="Goudy Old Style" panose="02020502050305020303" pitchFamily="18" charset="0"/>
              </a:rPr>
              <a:t>workplaces safer</a:t>
            </a:r>
            <a:r>
              <a:rPr lang="en-US" dirty="0" smtClean="0">
                <a:latin typeface="Goudy Old Style" panose="02020502050305020303" pitchFamily="18" charset="0"/>
              </a:rPr>
              <a:t>, along with providing unemployment funds</a:t>
            </a:r>
            <a:endParaRPr lang="en-US" dirty="0">
              <a:latin typeface="Goudy Old Style" panose="02020502050305020303" pitchFamily="18" charset="0"/>
            </a:endParaRPr>
          </a:p>
        </p:txBody>
      </p:sp>
      <p:pic>
        <p:nvPicPr>
          <p:cNvPr id="4098" name="Picture 2" descr="See the source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1248" y="3352800"/>
            <a:ext cx="3037728" cy="10328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11462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u="sng" dirty="0">
                <a:solidFill>
                  <a:schemeClr val="accent6">
                    <a:lumMod val="50000"/>
                  </a:schemeClr>
                </a:solidFill>
                <a:latin typeface="Goudy Old Style" panose="02020502050305020303" pitchFamily="18" charset="0"/>
              </a:rPr>
              <a:t>Women Lead Reform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105400" cy="4800600"/>
          </a:xfrm>
        </p:spPr>
        <p:txBody>
          <a:bodyPr>
            <a:normAutofit fontScale="92500" lnSpcReduction="10000"/>
          </a:bodyPr>
          <a:lstStyle/>
          <a:p>
            <a:r>
              <a:rPr lang="en-US" b="1" u="sng" dirty="0" smtClean="0">
                <a:solidFill>
                  <a:srgbClr val="FF0000"/>
                </a:solidFill>
                <a:latin typeface="Goudy Old Style" panose="02020502050305020303" pitchFamily="18" charset="0"/>
              </a:rPr>
              <a:t>Women’s </a:t>
            </a:r>
            <a:r>
              <a:rPr lang="en-US" b="1" u="sng" dirty="0">
                <a:solidFill>
                  <a:srgbClr val="FF0000"/>
                </a:solidFill>
                <a:latin typeface="Goudy Old Style" panose="02020502050305020303" pitchFamily="18" charset="0"/>
              </a:rPr>
              <a:t>Christian Temperance Union </a:t>
            </a:r>
            <a:r>
              <a:rPr lang="en-US" dirty="0">
                <a:latin typeface="Goudy Old Style" panose="02020502050305020303" pitchFamily="18" charset="0"/>
              </a:rPr>
              <a:t>(WCTU</a:t>
            </a:r>
            <a:r>
              <a:rPr lang="en-US" dirty="0" smtClean="0">
                <a:latin typeface="Goudy Old Style" panose="02020502050305020303" pitchFamily="18" charset="0"/>
              </a:rPr>
              <a:t>)-Founded </a:t>
            </a:r>
            <a:r>
              <a:rPr lang="en-US" dirty="0">
                <a:latin typeface="Goudy Old Style" panose="02020502050305020303" pitchFamily="18" charset="0"/>
              </a:rPr>
              <a:t>in </a:t>
            </a:r>
            <a:r>
              <a:rPr lang="en-US" dirty="0" smtClean="0">
                <a:latin typeface="Goudy Old Style" panose="02020502050305020303" pitchFamily="18" charset="0"/>
              </a:rPr>
              <a:t>Cleveland</a:t>
            </a:r>
            <a:r>
              <a:rPr lang="en-US" dirty="0">
                <a:latin typeface="Goudy Old Style" panose="02020502050305020303" pitchFamily="18" charset="0"/>
              </a:rPr>
              <a:t>, Ohio </a:t>
            </a:r>
            <a:r>
              <a:rPr lang="en-US" dirty="0" smtClean="0">
                <a:latin typeface="Goudy Old Style" panose="02020502050305020303" pitchFamily="18" charset="0"/>
              </a:rPr>
              <a:t>in 1874. </a:t>
            </a:r>
          </a:p>
          <a:p>
            <a:pPr lvl="1"/>
            <a:r>
              <a:rPr lang="en-US" dirty="0" smtClean="0">
                <a:latin typeface="Goudy Old Style" panose="02020502050305020303" pitchFamily="18" charset="0"/>
              </a:rPr>
              <a:t>The </a:t>
            </a:r>
            <a:r>
              <a:rPr lang="en-US" dirty="0">
                <a:latin typeface="Goudy Old Style" panose="02020502050305020303" pitchFamily="18" charset="0"/>
              </a:rPr>
              <a:t>WCTU became one of the largest and most influential women’s groups of the 19th century by expanding its platform to campaign for labor laws, prison reform and suffrage.</a:t>
            </a:r>
          </a:p>
          <a:p>
            <a:pPr lvl="1"/>
            <a:r>
              <a:rPr lang="en-US" dirty="0" smtClean="0">
                <a:latin typeface="Goudy Old Style" panose="02020502050305020303" pitchFamily="18" charset="0"/>
              </a:rPr>
              <a:t>It also promoted </a:t>
            </a:r>
            <a:r>
              <a:rPr lang="en-US" dirty="0">
                <a:latin typeface="Goudy Old Style" panose="02020502050305020303" pitchFamily="18" charset="0"/>
              </a:rPr>
              <a:t>temperance </a:t>
            </a:r>
            <a:r>
              <a:rPr lang="en-US" dirty="0" smtClean="0">
                <a:latin typeface="Goudy Old Style" panose="02020502050305020303" pitchFamily="18" charset="0"/>
              </a:rPr>
              <a:t>“</a:t>
            </a:r>
            <a:r>
              <a:rPr lang="en-US" dirty="0">
                <a:solidFill>
                  <a:srgbClr val="002060"/>
                </a:solidFill>
                <a:latin typeface="Goudy Old Style" panose="02020502050305020303" pitchFamily="18" charset="0"/>
              </a:rPr>
              <a:t>practice of never drinking alcohol</a:t>
            </a:r>
            <a:r>
              <a:rPr lang="en-US" dirty="0">
                <a:latin typeface="Goudy Old Style" panose="02020502050305020303" pitchFamily="18" charset="0"/>
              </a:rPr>
              <a:t>” or </a:t>
            </a:r>
            <a:r>
              <a:rPr lang="en-US" dirty="0" smtClean="0">
                <a:latin typeface="Goudy Old Style" panose="02020502050305020303" pitchFamily="18" charset="0"/>
              </a:rPr>
              <a:t>at a minimum moderate </a:t>
            </a:r>
            <a:r>
              <a:rPr lang="en-US" dirty="0">
                <a:latin typeface="Goudy Old Style" panose="02020502050305020303" pitchFamily="18" charset="0"/>
              </a:rPr>
              <a:t>use </a:t>
            </a:r>
          </a:p>
          <a:p>
            <a:pPr lvl="1"/>
            <a:r>
              <a:rPr lang="en-US" dirty="0" smtClean="0">
                <a:latin typeface="Goudy Old Style" panose="02020502050305020303" pitchFamily="18" charset="0"/>
              </a:rPr>
              <a:t>They believed </a:t>
            </a:r>
            <a:r>
              <a:rPr lang="en-US" dirty="0">
                <a:latin typeface="Goudy Old Style" panose="02020502050305020303" pitchFamily="18" charset="0"/>
              </a:rPr>
              <a:t>alcohol use led men to neglect their families, abuse their wives, and spend majority of money on liquor</a:t>
            </a:r>
          </a:p>
          <a:p>
            <a:pPr lvl="1"/>
            <a:r>
              <a:rPr lang="en-US" dirty="0" smtClean="0">
                <a:latin typeface="Goudy Old Style" panose="02020502050305020303" pitchFamily="18" charset="0"/>
              </a:rPr>
              <a:t>This led </a:t>
            </a:r>
            <a:r>
              <a:rPr lang="en-US" dirty="0">
                <a:latin typeface="Goudy Old Style" panose="02020502050305020303" pitchFamily="18" charset="0"/>
              </a:rPr>
              <a:t>to </a:t>
            </a:r>
            <a:r>
              <a:rPr lang="en-US" dirty="0" smtClean="0">
                <a:latin typeface="Goudy Old Style" panose="02020502050305020303" pitchFamily="18" charset="0"/>
              </a:rPr>
              <a:t>the passage </a:t>
            </a:r>
            <a:r>
              <a:rPr lang="en-US" dirty="0">
                <a:latin typeface="Goudy Old Style" panose="02020502050305020303" pitchFamily="18" charset="0"/>
              </a:rPr>
              <a:t>of </a:t>
            </a:r>
            <a:r>
              <a:rPr lang="en-US" dirty="0" smtClean="0">
                <a:latin typeface="Goudy Old Style" panose="02020502050305020303" pitchFamily="18" charset="0"/>
              </a:rPr>
              <a:t>the 18</a:t>
            </a:r>
            <a:r>
              <a:rPr lang="en-US" baseline="30000" dirty="0" smtClean="0">
                <a:latin typeface="Goudy Old Style" panose="02020502050305020303" pitchFamily="18" charset="0"/>
              </a:rPr>
              <a:t>th</a:t>
            </a:r>
            <a:r>
              <a:rPr lang="en-US" dirty="0" smtClean="0">
                <a:latin typeface="Goudy Old Style" panose="02020502050305020303" pitchFamily="18" charset="0"/>
              </a:rPr>
              <a:t> </a:t>
            </a:r>
            <a:r>
              <a:rPr lang="en-US" dirty="0">
                <a:latin typeface="Goudy Old Style" panose="02020502050305020303" pitchFamily="18" charset="0"/>
              </a:rPr>
              <a:t>Amendment </a:t>
            </a:r>
            <a:r>
              <a:rPr lang="en-US" dirty="0" smtClean="0">
                <a:latin typeface="Goudy Old Style" panose="02020502050305020303" pitchFamily="18" charset="0"/>
              </a:rPr>
              <a:t>which outlawed </a:t>
            </a:r>
            <a:r>
              <a:rPr lang="en-US" dirty="0">
                <a:latin typeface="Goudy Old Style" panose="02020502050305020303" pitchFamily="18" charset="0"/>
              </a:rPr>
              <a:t>production and sale of alcohol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7400" y="2667000"/>
            <a:ext cx="2369127" cy="236912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2491176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>
                <a:solidFill>
                  <a:schemeClr val="accent6">
                    <a:lumMod val="50000"/>
                  </a:schemeClr>
                </a:solidFill>
                <a:latin typeface="Goudy Old Style" panose="02020502050305020303" pitchFamily="18" charset="0"/>
              </a:rPr>
              <a:t>Women in Public Life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788408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en-US" sz="3300" b="1" u="sng" dirty="0">
                <a:solidFill>
                  <a:srgbClr val="FF0000"/>
                </a:solidFill>
                <a:latin typeface="Goudy Old Style" panose="02020502050305020303" pitchFamily="18" charset="0"/>
              </a:rPr>
              <a:t>Women and Reform</a:t>
            </a:r>
            <a:endParaRPr lang="en-US" sz="3300" u="sng" dirty="0">
              <a:solidFill>
                <a:srgbClr val="FF0000"/>
              </a:solidFill>
              <a:latin typeface="Goudy Old Style" panose="02020502050305020303" pitchFamily="18" charset="0"/>
            </a:endParaRPr>
          </a:p>
          <a:p>
            <a:pPr marL="525780" lvl="1"/>
            <a:r>
              <a:rPr lang="en-US" sz="2800" dirty="0" smtClean="0">
                <a:latin typeface="Goudy Old Style" panose="02020502050305020303" pitchFamily="18" charset="0"/>
              </a:rPr>
              <a:t>Women </a:t>
            </a:r>
            <a:r>
              <a:rPr lang="en-US" sz="2800" dirty="0">
                <a:latin typeface="Goudy Old Style" panose="02020502050305020303" pitchFamily="18" charset="0"/>
              </a:rPr>
              <a:t>reformers target workplace, housing, education, food, drugs</a:t>
            </a:r>
          </a:p>
          <a:p>
            <a:pPr marL="525780" lvl="1"/>
            <a:r>
              <a:rPr lang="en-US" sz="2800" dirty="0" smtClean="0">
                <a:solidFill>
                  <a:srgbClr val="002060"/>
                </a:solidFill>
                <a:latin typeface="Goudy Old Style" panose="02020502050305020303" pitchFamily="18" charset="0"/>
              </a:rPr>
              <a:t>National </a:t>
            </a:r>
            <a:r>
              <a:rPr lang="en-US" sz="2800" dirty="0">
                <a:solidFill>
                  <a:srgbClr val="002060"/>
                </a:solidFill>
                <a:latin typeface="Goudy Old Style" panose="02020502050305020303" pitchFamily="18" charset="0"/>
              </a:rPr>
              <a:t>Association of Colored Women </a:t>
            </a:r>
            <a:r>
              <a:rPr lang="en-US" sz="2800" dirty="0">
                <a:latin typeface="Goudy Old Style" panose="02020502050305020303" pitchFamily="18" charset="0"/>
              </a:rPr>
              <a:t>(</a:t>
            </a:r>
            <a:r>
              <a:rPr lang="en-US" sz="2800" b="1" dirty="0">
                <a:latin typeface="Goudy Old Style" panose="02020502050305020303" pitchFamily="18" charset="0"/>
              </a:rPr>
              <a:t>NACW</a:t>
            </a:r>
            <a:r>
              <a:rPr lang="en-US" sz="2800" dirty="0">
                <a:latin typeface="Goudy Old Style" panose="02020502050305020303" pitchFamily="18" charset="0"/>
              </a:rPr>
              <a:t>)—child care, education</a:t>
            </a:r>
          </a:p>
          <a:p>
            <a:pPr marL="525780" lvl="1"/>
            <a:r>
              <a:rPr lang="en-US" sz="2800" b="1" dirty="0" smtClean="0">
                <a:latin typeface="Goudy Old Style" panose="02020502050305020303" pitchFamily="18" charset="0"/>
              </a:rPr>
              <a:t>Susan </a:t>
            </a:r>
            <a:r>
              <a:rPr lang="en-US" sz="2800" b="1" dirty="0">
                <a:latin typeface="Goudy Old Style" panose="02020502050305020303" pitchFamily="18" charset="0"/>
              </a:rPr>
              <a:t>B. Anthony</a:t>
            </a:r>
            <a:r>
              <a:rPr lang="en-US" sz="2800" dirty="0">
                <a:latin typeface="Goudy Old Style" panose="02020502050305020303" pitchFamily="18" charset="0"/>
              </a:rPr>
              <a:t> of </a:t>
            </a:r>
            <a:r>
              <a:rPr lang="en-US" sz="2800" dirty="0">
                <a:solidFill>
                  <a:srgbClr val="FF0000"/>
                </a:solidFill>
                <a:latin typeface="Goudy Old Style" panose="02020502050305020303" pitchFamily="18" charset="0"/>
              </a:rPr>
              <a:t>National American Woman Suffrage </a:t>
            </a:r>
            <a:r>
              <a:rPr lang="en-US" sz="2800" dirty="0" smtClean="0">
                <a:solidFill>
                  <a:srgbClr val="FF0000"/>
                </a:solidFill>
                <a:latin typeface="Goudy Old Style" panose="02020502050305020303" pitchFamily="18" charset="0"/>
              </a:rPr>
              <a:t>Association </a:t>
            </a:r>
            <a:r>
              <a:rPr lang="en-US" sz="2800" dirty="0">
                <a:latin typeface="Goudy Old Style" panose="02020502050305020303" pitchFamily="18" charset="0"/>
              </a:rPr>
              <a:t>(</a:t>
            </a:r>
            <a:r>
              <a:rPr lang="en-US" sz="2800" b="1" dirty="0" smtClean="0">
                <a:latin typeface="Goudy Old Style" panose="02020502050305020303" pitchFamily="18" charset="0"/>
              </a:rPr>
              <a:t>NAWSA</a:t>
            </a:r>
            <a:r>
              <a:rPr lang="en-US" sz="2800" dirty="0" smtClean="0">
                <a:latin typeface="Goudy Old Style" panose="02020502050305020303" pitchFamily="18" charset="0"/>
              </a:rPr>
              <a:t>)</a:t>
            </a:r>
            <a:r>
              <a:rPr lang="en-US" sz="2800" b="1" dirty="0" smtClean="0">
                <a:latin typeface="Goudy Old Style" panose="02020502050305020303" pitchFamily="18" charset="0"/>
              </a:rPr>
              <a:t> </a:t>
            </a:r>
            <a:r>
              <a:rPr lang="en-US" sz="2800" dirty="0" smtClean="0">
                <a:latin typeface="Goudy Old Style" panose="02020502050305020303" pitchFamily="18" charset="0"/>
              </a:rPr>
              <a:t>works </a:t>
            </a:r>
            <a:r>
              <a:rPr lang="en-US" sz="2800" dirty="0">
                <a:latin typeface="Goudy Old Style" panose="02020502050305020303" pitchFamily="18" charset="0"/>
              </a:rPr>
              <a:t>for woman suffrage, or right to vote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en-US" sz="3200" b="1" u="sng" dirty="0">
                <a:solidFill>
                  <a:srgbClr val="002060"/>
                </a:solidFill>
                <a:latin typeface="Goudy Old Style" panose="02020502050305020303" pitchFamily="18" charset="0"/>
              </a:rPr>
              <a:t>A Three-Part Strategy for Suffrage</a:t>
            </a:r>
            <a:endParaRPr lang="en-US" sz="3200" u="sng" dirty="0">
              <a:solidFill>
                <a:srgbClr val="002060"/>
              </a:solidFill>
              <a:latin typeface="Goudy Old Style" panose="02020502050305020303" pitchFamily="18" charset="0"/>
            </a:endParaRPr>
          </a:p>
          <a:p>
            <a:pPr marL="228600">
              <a:buFontTx/>
              <a:buChar char="•"/>
            </a:pPr>
            <a:r>
              <a:rPr lang="en-US" dirty="0">
                <a:latin typeface="Goudy Old Style" panose="02020502050305020303" pitchFamily="18" charset="0"/>
              </a:rPr>
              <a:t>Convince state legislatures to give women right </a:t>
            </a:r>
            <a:br>
              <a:rPr lang="en-US" dirty="0">
                <a:latin typeface="Goudy Old Style" panose="02020502050305020303" pitchFamily="18" charset="0"/>
              </a:rPr>
            </a:br>
            <a:r>
              <a:rPr lang="en-US" dirty="0">
                <a:latin typeface="Goudy Old Style" panose="02020502050305020303" pitchFamily="18" charset="0"/>
              </a:rPr>
              <a:t>to vote</a:t>
            </a:r>
          </a:p>
          <a:p>
            <a:pPr marL="228600">
              <a:buFontTx/>
              <a:buChar char="•"/>
            </a:pPr>
            <a:r>
              <a:rPr lang="en-US" dirty="0" smtClean="0">
                <a:latin typeface="Goudy Old Style" panose="02020502050305020303" pitchFamily="18" charset="0"/>
              </a:rPr>
              <a:t>They attempted to test the constitutionality of the </a:t>
            </a:r>
            <a:r>
              <a:rPr lang="en-US" dirty="0">
                <a:solidFill>
                  <a:srgbClr val="FF0000"/>
                </a:solidFill>
                <a:latin typeface="Goudy Old Style" panose="02020502050305020303" pitchFamily="18" charset="0"/>
              </a:rPr>
              <a:t>14</a:t>
            </a:r>
            <a:r>
              <a:rPr lang="en-US" baseline="30000" dirty="0">
                <a:solidFill>
                  <a:srgbClr val="FF0000"/>
                </a:solidFill>
                <a:latin typeface="Goudy Old Style" panose="02020502050305020303" pitchFamily="18" charset="0"/>
              </a:rPr>
              <a:t>th</a:t>
            </a:r>
            <a:r>
              <a:rPr lang="en-US" dirty="0">
                <a:solidFill>
                  <a:srgbClr val="FF0000"/>
                </a:solidFill>
                <a:latin typeface="Goudy Old Style" panose="02020502050305020303" pitchFamily="18" charset="0"/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Goudy Old Style" panose="02020502050305020303" pitchFamily="18" charset="0"/>
              </a:rPr>
              <a:t>Amendment</a:t>
            </a:r>
            <a:r>
              <a:rPr lang="en-US" dirty="0" smtClean="0">
                <a:latin typeface="Goudy Old Style" panose="02020502050305020303" pitchFamily="18" charset="0"/>
              </a:rPr>
              <a:t> which offered equal </a:t>
            </a:r>
            <a:r>
              <a:rPr lang="en-US" dirty="0">
                <a:latin typeface="Goudy Old Style" panose="02020502050305020303" pitchFamily="18" charset="0"/>
              </a:rPr>
              <a:t>protection under the law to all </a:t>
            </a:r>
            <a:r>
              <a:rPr lang="en-US" dirty="0" smtClean="0">
                <a:latin typeface="Goudy Old Style" panose="02020502050305020303" pitchFamily="18" charset="0"/>
              </a:rPr>
              <a:t>citizens </a:t>
            </a:r>
          </a:p>
          <a:p>
            <a:pPr marL="228600">
              <a:buFontTx/>
              <a:buChar char="•"/>
            </a:pPr>
            <a:r>
              <a:rPr lang="en-US" dirty="0" smtClean="0">
                <a:latin typeface="Goudy Old Style" panose="02020502050305020303" pitchFamily="18" charset="0"/>
              </a:rPr>
              <a:t>Push </a:t>
            </a:r>
            <a:r>
              <a:rPr lang="en-US" dirty="0">
                <a:latin typeface="Goudy Old Style" panose="02020502050305020303" pitchFamily="18" charset="0"/>
              </a:rPr>
              <a:t>for constitutional amendment to give women the vote</a:t>
            </a:r>
          </a:p>
          <a:p>
            <a:endParaRPr lang="en-US" dirty="0">
              <a:latin typeface="Goudy Old Style" panose="020205020503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0557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</TotalTime>
  <Words>813</Words>
  <Application>Microsoft Office PowerPoint</Application>
  <PresentationFormat>On-screen Show (4:3)</PresentationFormat>
  <Paragraphs>68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Adjacency</vt:lpstr>
      <vt:lpstr>Chapter 9-Section 2: Women in Public Life</vt:lpstr>
      <vt:lpstr>Women in the Work Force</vt:lpstr>
      <vt:lpstr>Women in the Work Force</vt:lpstr>
      <vt:lpstr>Women Lead Reform </vt:lpstr>
      <vt:lpstr>Women Lead Reform </vt:lpstr>
      <vt:lpstr>Women Lead Reform </vt:lpstr>
      <vt:lpstr>Women Lead Reform </vt:lpstr>
      <vt:lpstr>Women Lead Reform </vt:lpstr>
      <vt:lpstr>Women in Public Life</vt:lpstr>
      <vt:lpstr>Suffering for Suffrage</vt:lpstr>
      <vt:lpstr>Nineteenth Amendment</vt:lpstr>
    </vt:vector>
  </TitlesOfParts>
  <Company>Dearborn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9-Section 2: Women in Public Life</dc:title>
  <dc:creator>Windows User</dc:creator>
  <cp:lastModifiedBy>Windows User</cp:lastModifiedBy>
  <cp:revision>1</cp:revision>
  <dcterms:created xsi:type="dcterms:W3CDTF">2018-09-11T13:13:23Z</dcterms:created>
  <dcterms:modified xsi:type="dcterms:W3CDTF">2018-09-11T13:15:09Z</dcterms:modified>
</cp:coreProperties>
</file>