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C42AA91-40D8-43C0-850A-8466B53F9E4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1BB1A91-0D5C-42BA-AEC5-516985EDD0A4}" type="datetimeFigureOut">
              <a:rPr lang="en-US" smtClean="0"/>
              <a:t>9/11/2018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1"/>
            <a:ext cx="7924800" cy="914400"/>
          </a:xfrm>
        </p:spPr>
        <p:txBody>
          <a:bodyPr/>
          <a:lstStyle/>
          <a:p>
            <a:pPr algn="ctr"/>
            <a:r>
              <a:rPr lang="en-US" b="1" u="sng" smtClean="0">
                <a:latin typeface="Goudy Old Style" panose="02020502050305020303" pitchFamily="18" charset="0"/>
              </a:rPr>
              <a:t>Chapter 9-Section </a:t>
            </a:r>
            <a:r>
              <a:rPr lang="en-US" b="1" u="sng" dirty="0" smtClean="0">
                <a:latin typeface="Goudy Old Style" panose="02020502050305020303" pitchFamily="18" charset="0"/>
              </a:rPr>
              <a:t>2: </a:t>
            </a:r>
            <a:r>
              <a:rPr lang="en-US" b="1" u="sng" dirty="0">
                <a:latin typeface="Goudy Old Style" panose="02020502050305020303" pitchFamily="18" charset="0"/>
              </a:rPr>
              <a:t>Women in Public Life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5715000" cy="4286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1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Suffering for Suffrage</a:t>
            </a:r>
            <a:endParaRPr lang="en-US" b="1" u="sng" dirty="0">
              <a:solidFill>
                <a:schemeClr val="accent6">
                  <a:lumMod val="50000"/>
                </a:schemeClr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953000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Suffrage</a:t>
            </a:r>
            <a:r>
              <a:rPr lang="en-US" dirty="0">
                <a:latin typeface="Goudy Old Style" panose="02020502050305020303" pitchFamily="18" charset="0"/>
              </a:rPr>
              <a:t>-A movement beginning in the late 1800’s with the goal of achieving voting rights for women </a:t>
            </a:r>
            <a:endParaRPr lang="en-US" dirty="0" smtClean="0">
              <a:latin typeface="Goudy Old Style" panose="02020502050305020303" pitchFamily="18" charset="0"/>
            </a:endParaRPr>
          </a:p>
          <a:p>
            <a:r>
              <a:rPr lang="en-US" dirty="0" smtClean="0">
                <a:latin typeface="Goudy Old Style" panose="02020502050305020303" pitchFamily="18" charset="0"/>
              </a:rPr>
              <a:t>Suffrage was a key goal </a:t>
            </a:r>
            <a:r>
              <a:rPr lang="en-US" dirty="0">
                <a:latin typeface="Goudy Old Style" panose="02020502050305020303" pitchFamily="18" charset="0"/>
              </a:rPr>
              <a:t>of Progressive women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They felt that the only </a:t>
            </a:r>
            <a:r>
              <a:rPr lang="en-US" dirty="0">
                <a:latin typeface="Goudy Old Style" panose="02020502050305020303" pitchFamily="18" charset="0"/>
              </a:rPr>
              <a:t>way to make sure government would protect children, foster education, and support family </a:t>
            </a:r>
            <a:r>
              <a:rPr lang="en-US" dirty="0" smtClean="0">
                <a:latin typeface="Goudy Old Style" panose="02020502050305020303" pitchFamily="18" charset="0"/>
              </a:rPr>
              <a:t>life is to allow everyone an equal say in the political process </a:t>
            </a:r>
            <a:endParaRPr lang="en-US" dirty="0">
              <a:latin typeface="Goudy Old Style" panose="02020502050305020303" pitchFamily="18" charset="0"/>
            </a:endParaRPr>
          </a:p>
          <a:p>
            <a:r>
              <a:rPr lang="en-US" dirty="0" smtClean="0">
                <a:latin typeface="Goudy Old Style" panose="02020502050305020303" pitchFamily="18" charset="0"/>
              </a:rPr>
              <a:t>Reformers like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Susan 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B. Anthony </a:t>
            </a:r>
            <a:r>
              <a:rPr lang="en-US" dirty="0">
                <a:latin typeface="Goudy Old Style" panose="02020502050305020303" pitchFamily="18" charset="0"/>
              </a:rPr>
              <a:t>and 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Elizabeth Cady Stanton </a:t>
            </a:r>
            <a:r>
              <a:rPr lang="en-US" dirty="0">
                <a:latin typeface="Goudy Old Style" panose="02020502050305020303" pitchFamily="18" charset="0"/>
              </a:rPr>
              <a:t>succeeded at state level in Wyoming and Colorado by end of 1890s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7" y="2057400"/>
            <a:ext cx="2464309" cy="3733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430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Nineteenth </a:t>
            </a:r>
            <a:r>
              <a:rPr lang="en-US" dirty="0" smtClean="0"/>
              <a:t>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4191000" cy="5093208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19</a:t>
            </a:r>
            <a:r>
              <a:rPr lang="en-US" b="1" u="sng" baseline="300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</a:t>
            </a: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 Amendment</a:t>
            </a:r>
            <a:r>
              <a:rPr lang="en-US" dirty="0" smtClean="0">
                <a:latin typeface="Goudy Old Style" panose="02020502050305020303" pitchFamily="18" charset="0"/>
              </a:rPr>
              <a:t>-Ratified </a:t>
            </a:r>
            <a:r>
              <a:rPr lang="en-US" dirty="0">
                <a:latin typeface="Goudy Old Style" panose="02020502050305020303" pitchFamily="18" charset="0"/>
              </a:rPr>
              <a:t>on August 18, 1920, </a:t>
            </a:r>
            <a:r>
              <a:rPr lang="en-US" dirty="0" smtClean="0">
                <a:latin typeface="Goudy Old Style" panose="02020502050305020303" pitchFamily="18" charset="0"/>
              </a:rPr>
              <a:t>granted </a:t>
            </a:r>
            <a:r>
              <a:rPr lang="en-US" dirty="0">
                <a:latin typeface="Goudy Old Style" panose="02020502050305020303" pitchFamily="18" charset="0"/>
              </a:rPr>
              <a:t>American women the right to </a:t>
            </a:r>
            <a:r>
              <a:rPr lang="en-US" dirty="0" smtClean="0">
                <a:latin typeface="Goudy Old Style" panose="02020502050305020303" pitchFamily="18" charset="0"/>
              </a:rPr>
              <a:t>vote.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It states that the right to vote “</a:t>
            </a:r>
            <a:r>
              <a:rPr lang="en-US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shall not be denied on account of sex</a:t>
            </a:r>
            <a:r>
              <a:rPr lang="en-US" dirty="0" smtClean="0">
                <a:latin typeface="Goudy Old Style" panose="02020502050305020303" pitchFamily="18" charset="0"/>
              </a:rPr>
              <a:t>”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Ironically, the Tennessee </a:t>
            </a:r>
            <a:r>
              <a:rPr lang="en-US" dirty="0" smtClean="0">
                <a:latin typeface="Goudy Old Style" panose="02020502050305020303" pitchFamily="18" charset="0"/>
              </a:rPr>
              <a:t>State House of Representatives passed the amendment </a:t>
            </a:r>
            <a:r>
              <a:rPr lang="en-US" dirty="0" smtClean="0">
                <a:latin typeface="Goudy Old Style" panose="02020502050305020303" pitchFamily="18" charset="0"/>
              </a:rPr>
              <a:t>in their state by only one vote</a:t>
            </a:r>
            <a:endParaRPr lang="en-US" dirty="0" smtClean="0">
              <a:latin typeface="Goudy Old Style" panose="02020502050305020303" pitchFamily="18" charset="0"/>
            </a:endParaRPr>
          </a:p>
        </p:txBody>
      </p:sp>
      <p:pic>
        <p:nvPicPr>
          <p:cNvPr id="5122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67000"/>
            <a:ext cx="3314700" cy="2374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5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Women in the Work </a:t>
            </a:r>
            <a:r>
              <a:rPr lang="en-US" sz="4800" b="1" u="sng" dirty="0" smtClean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Force</a:t>
            </a:r>
            <a:endParaRPr lang="en-US" u="sng" dirty="0">
              <a:solidFill>
                <a:schemeClr val="accent6">
                  <a:lumMod val="50000"/>
                </a:schemeClr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800600"/>
          </a:xfrm>
        </p:spPr>
        <p:txBody>
          <a:bodyPr>
            <a:normAutofit/>
          </a:bodyPr>
          <a:lstStyle/>
          <a:p>
            <a:pPr marL="228600"/>
            <a:r>
              <a:rPr lang="en-US" sz="2800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Changing Patterns of Living</a:t>
            </a:r>
          </a:p>
          <a:p>
            <a:pPr marL="525780" lvl="1">
              <a:buFontTx/>
              <a:buChar char="•"/>
            </a:pPr>
            <a:r>
              <a:rPr lang="en-US" dirty="0" smtClean="0">
                <a:latin typeface="Goudy Old Style" panose="02020502050305020303" pitchFamily="18" charset="0"/>
              </a:rPr>
              <a:t>Due to women in poor families having to work along with their husbands, only middle-class and </a:t>
            </a:r>
            <a:r>
              <a:rPr lang="en-US" dirty="0">
                <a:latin typeface="Goudy Old Style" panose="02020502050305020303" pitchFamily="18" charset="0"/>
              </a:rPr>
              <a:t>upper-class women </a:t>
            </a:r>
            <a:r>
              <a:rPr lang="en-US" dirty="0" smtClean="0">
                <a:latin typeface="Goudy Old Style" panose="02020502050305020303" pitchFamily="18" charset="0"/>
              </a:rPr>
              <a:t>had the luxury of staying home full on a full time basis</a:t>
            </a:r>
          </a:p>
          <a:p>
            <a:pPr marL="228600"/>
            <a:endParaRPr lang="en-US" sz="2800" b="1" dirty="0" smtClean="0">
              <a:latin typeface="Goudy Old Style" panose="02020502050305020303" pitchFamily="18" charset="0"/>
            </a:endParaRPr>
          </a:p>
          <a:p>
            <a:pPr marL="228600"/>
            <a:r>
              <a:rPr lang="en-US" sz="2800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Farm </a:t>
            </a:r>
            <a:r>
              <a:rPr lang="en-US" sz="2800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Women</a:t>
            </a:r>
          </a:p>
          <a:p>
            <a:pPr marL="525780" lvl="1">
              <a:buFontTx/>
              <a:buChar char="•"/>
            </a:pPr>
            <a:r>
              <a:rPr lang="en-US" dirty="0">
                <a:latin typeface="Goudy Old Style" panose="02020502050305020303" pitchFamily="18" charset="0"/>
              </a:rPr>
              <a:t>On </a:t>
            </a:r>
            <a:r>
              <a:rPr lang="en-US" dirty="0" smtClean="0">
                <a:latin typeface="Goudy Old Style" panose="02020502050305020303" pitchFamily="18" charset="0"/>
              </a:rPr>
              <a:t>Midwestern and Southern farms</a:t>
            </a:r>
            <a:r>
              <a:rPr lang="en-US" dirty="0">
                <a:latin typeface="Goudy Old Style" panose="02020502050305020303" pitchFamily="18" charset="0"/>
              </a:rPr>
              <a:t>, </a:t>
            </a:r>
            <a:r>
              <a:rPr lang="en-US" dirty="0" smtClean="0">
                <a:latin typeface="Goudy Old Style" panose="02020502050305020303" pitchFamily="18" charset="0"/>
              </a:rPr>
              <a:t>women remained an integral part of the farms success </a:t>
            </a:r>
            <a:endParaRPr lang="en-US" dirty="0">
              <a:latin typeface="Goudy Old Style" panose="02020502050305020303" pitchFamily="18" charset="0"/>
            </a:endParaRPr>
          </a:p>
          <a:p>
            <a:pPr marL="891540" lvl="2">
              <a:buFontTx/>
              <a:buChar char="•"/>
            </a:pPr>
            <a:r>
              <a:rPr lang="en-US" dirty="0">
                <a:latin typeface="Goudy Old Style" panose="02020502050305020303" pitchFamily="18" charset="0"/>
              </a:rPr>
              <a:t>Perform household tasks, raise livestock, help with crops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978513"/>
            <a:ext cx="2247900" cy="18954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07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Women in the Work Force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5093208"/>
          </a:xfrm>
        </p:spPr>
        <p:txBody>
          <a:bodyPr>
            <a:normAutofit/>
          </a:bodyPr>
          <a:lstStyle/>
          <a:p>
            <a:pPr marL="228600"/>
            <a:r>
              <a:rPr lang="en-US" sz="32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Women in Industry</a:t>
            </a:r>
            <a:endParaRPr lang="en-US" sz="3200" u="sng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marL="525780" lvl="1">
              <a:buFontTx/>
              <a:buChar char="•"/>
            </a:pPr>
            <a:r>
              <a:rPr lang="en-US" dirty="0">
                <a:latin typeface="Goudy Old Style" panose="02020502050305020303" pitchFamily="18" charset="0"/>
              </a:rPr>
              <a:t>After 1900, </a:t>
            </a:r>
            <a:r>
              <a:rPr lang="en-US" dirty="0" smtClean="0">
                <a:latin typeface="Goudy Old Style" panose="02020502050305020303" pitchFamily="18" charset="0"/>
              </a:rPr>
              <a:t>roughly one </a:t>
            </a:r>
            <a:r>
              <a:rPr lang="en-US" dirty="0">
                <a:latin typeface="Goudy Old Style" panose="02020502050305020303" pitchFamily="18" charset="0"/>
              </a:rPr>
              <a:t>in </a:t>
            </a:r>
            <a:r>
              <a:rPr lang="en-US" dirty="0" smtClean="0">
                <a:latin typeface="Goudy Old Style" panose="02020502050305020303" pitchFamily="18" charset="0"/>
              </a:rPr>
              <a:t>every five women </a:t>
            </a:r>
            <a:r>
              <a:rPr lang="en-US" dirty="0">
                <a:latin typeface="Goudy Old Style" panose="02020502050305020303" pitchFamily="18" charset="0"/>
              </a:rPr>
              <a:t>hold </a:t>
            </a:r>
            <a:r>
              <a:rPr lang="en-US" dirty="0" smtClean="0">
                <a:latin typeface="Goudy Old Style" panose="02020502050305020303" pitchFamily="18" charset="0"/>
              </a:rPr>
              <a:t>jobs</a:t>
            </a:r>
          </a:p>
          <a:p>
            <a:pPr marL="891540" lvl="2">
              <a:buFontTx/>
              <a:buChar char="•"/>
            </a:pPr>
            <a:r>
              <a:rPr lang="en-US" dirty="0" smtClean="0">
                <a:latin typeface="Goudy Old Style" panose="02020502050305020303" pitchFamily="18" charset="0"/>
              </a:rPr>
              <a:t>25</a:t>
            </a:r>
            <a:r>
              <a:rPr lang="en-US" dirty="0">
                <a:latin typeface="Goudy Old Style" panose="02020502050305020303" pitchFamily="18" charset="0"/>
              </a:rPr>
              <a:t>% </a:t>
            </a:r>
            <a:r>
              <a:rPr lang="en-US" dirty="0" smtClean="0">
                <a:latin typeface="Goudy Old Style" panose="02020502050305020303" pitchFamily="18" charset="0"/>
              </a:rPr>
              <a:t>of these women work in </a:t>
            </a:r>
            <a:r>
              <a:rPr lang="en-US" dirty="0">
                <a:latin typeface="Goudy Old Style" panose="02020502050305020303" pitchFamily="18" charset="0"/>
              </a:rPr>
              <a:t>manufacturing</a:t>
            </a:r>
          </a:p>
          <a:p>
            <a:pPr marL="525780" lvl="1">
              <a:buFontTx/>
              <a:buChar char="•"/>
            </a:pPr>
            <a:r>
              <a:rPr lang="en-US" dirty="0">
                <a:latin typeface="Goudy Old Style" panose="02020502050305020303" pitchFamily="18" charset="0"/>
              </a:rPr>
              <a:t>50% industrial workers </a:t>
            </a:r>
            <a:r>
              <a:rPr lang="en-US" dirty="0" smtClean="0">
                <a:latin typeface="Goudy Old Style" panose="02020502050305020303" pitchFamily="18" charset="0"/>
              </a:rPr>
              <a:t>made a living in the  </a:t>
            </a:r>
            <a:r>
              <a:rPr lang="en-US" dirty="0">
                <a:latin typeface="Goudy Old Style" panose="02020502050305020303" pitchFamily="18" charset="0"/>
              </a:rPr>
              <a:t>garment </a:t>
            </a:r>
            <a:r>
              <a:rPr lang="en-US" dirty="0" smtClean="0">
                <a:latin typeface="Goudy Old Style" panose="02020502050305020303" pitchFamily="18" charset="0"/>
              </a:rPr>
              <a:t>trade</a:t>
            </a:r>
          </a:p>
          <a:p>
            <a:pPr marL="891540" lvl="2">
              <a:buFontTx/>
              <a:buChar char="•"/>
            </a:pPr>
            <a:r>
              <a:rPr lang="en-US" dirty="0" smtClean="0">
                <a:latin typeface="Goudy Old Style" panose="02020502050305020303" pitchFamily="18" charset="0"/>
              </a:rPr>
              <a:t>But sadly, they only earn about half </a:t>
            </a:r>
            <a:r>
              <a:rPr lang="en-US" dirty="0">
                <a:latin typeface="Goudy Old Style" panose="02020502050305020303" pitchFamily="18" charset="0"/>
              </a:rPr>
              <a:t>of </a:t>
            </a:r>
            <a:r>
              <a:rPr lang="en-US" dirty="0" smtClean="0">
                <a:latin typeface="Goudy Old Style" panose="02020502050305020303" pitchFamily="18" charset="0"/>
              </a:rPr>
              <a:t>what a man earns at the time </a:t>
            </a:r>
            <a:endParaRPr lang="en-US" dirty="0">
              <a:latin typeface="Goudy Old Style" panose="02020502050305020303" pitchFamily="18" charset="0"/>
            </a:endParaRPr>
          </a:p>
          <a:p>
            <a:endParaRPr lang="en-US" dirty="0"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940808"/>
          </a:xfrm>
        </p:spPr>
        <p:txBody>
          <a:bodyPr>
            <a:noAutofit/>
          </a:bodyPr>
          <a:lstStyle/>
          <a:p>
            <a:pPr marL="228600"/>
            <a:r>
              <a:rPr lang="en-US" sz="2600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Domestic Workers</a:t>
            </a:r>
            <a:endParaRPr lang="en-US" sz="2600" u="sng" dirty="0" smtClean="0">
              <a:solidFill>
                <a:srgbClr val="002060"/>
              </a:solidFill>
              <a:latin typeface="Goudy Old Style" panose="02020502050305020303" pitchFamily="18" charset="0"/>
            </a:endParaRPr>
          </a:p>
          <a:p>
            <a:pPr marL="525780" lvl="1">
              <a:buFontTx/>
              <a:buChar char="•"/>
            </a:pPr>
            <a:r>
              <a:rPr lang="en-US" sz="2600" dirty="0" smtClean="0">
                <a:latin typeface="Goudy Old Style" panose="02020502050305020303" pitchFamily="18" charset="0"/>
              </a:rPr>
              <a:t>By 1870, 70% of employed women work in domestic settings</a:t>
            </a:r>
          </a:p>
          <a:p>
            <a:pPr marL="891540" lvl="2">
              <a:buFontTx/>
              <a:buChar char="•"/>
            </a:pPr>
            <a:r>
              <a:rPr lang="en-US" sz="2200" dirty="0" smtClean="0">
                <a:latin typeface="Goudy Old Style" panose="02020502050305020303" pitchFamily="18" charset="0"/>
              </a:rPr>
              <a:t>For many African-American and immigrant women this is their only option for employment </a:t>
            </a:r>
          </a:p>
          <a:p>
            <a:pPr marL="1165860" lvl="3">
              <a:buFontTx/>
              <a:buChar char="•"/>
            </a:pPr>
            <a:r>
              <a:rPr lang="en-US" dirty="0" smtClean="0">
                <a:latin typeface="Goudy Old Style" panose="02020502050305020303" pitchFamily="18" charset="0"/>
              </a:rPr>
              <a:t>Often married immigrants take on sewing jobs or caring for boarders in their homes </a:t>
            </a:r>
          </a:p>
          <a:p>
            <a:endParaRPr lang="en-US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Women </a:t>
            </a:r>
            <a:r>
              <a:rPr lang="en-US" sz="4800" b="1" u="sng" dirty="0" smtClean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Lead Reform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4343400" cy="5017008"/>
          </a:xfrm>
        </p:spPr>
        <p:txBody>
          <a:bodyPr>
            <a:normAutofit fontScale="92500" lnSpcReduction="20000"/>
          </a:bodyPr>
          <a:lstStyle/>
          <a:p>
            <a:pPr marL="228600">
              <a:buFontTx/>
              <a:buChar char="•"/>
            </a:pP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Preparing Women for the Work Force</a:t>
            </a:r>
          </a:p>
          <a:p>
            <a:pPr marL="525780" lvl="1">
              <a:buFontTx/>
              <a:buChar char="•"/>
            </a:pPr>
            <a:r>
              <a:rPr lang="en-US" dirty="0" smtClean="0">
                <a:latin typeface="Goudy Old Style" panose="02020502050305020303" pitchFamily="18" charset="0"/>
              </a:rPr>
              <a:t>Jobs </a:t>
            </a:r>
            <a:r>
              <a:rPr lang="en-US" dirty="0">
                <a:latin typeface="Goudy Old Style" panose="02020502050305020303" pitchFamily="18" charset="0"/>
              </a:rPr>
              <a:t>in offices, stores, and classrooms require a high school education</a:t>
            </a:r>
          </a:p>
          <a:p>
            <a:pPr marL="525780" lvl="1">
              <a:buFontTx/>
              <a:buChar char="•"/>
            </a:pPr>
            <a:r>
              <a:rPr lang="en-US" dirty="0">
                <a:latin typeface="Goudy Old Style" panose="02020502050305020303" pitchFamily="18" charset="0"/>
              </a:rPr>
              <a:t>Business schools would train women as bookkeepers, stenographers, and typists</a:t>
            </a:r>
          </a:p>
          <a:p>
            <a:pPr marL="228600">
              <a:buFontTx/>
              <a:buChar char="•"/>
            </a:pPr>
            <a:endParaRPr lang="en-US" dirty="0" smtClean="0">
              <a:latin typeface="Goudy Old Style" panose="02020502050305020303" pitchFamily="18" charset="0"/>
            </a:endParaRPr>
          </a:p>
          <a:p>
            <a:pPr marL="228600">
              <a:buFontTx/>
              <a:buChar char="•"/>
            </a:pPr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Women </a:t>
            </a:r>
            <a:r>
              <a:rPr lang="en-US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in Higher Education</a:t>
            </a:r>
          </a:p>
          <a:p>
            <a:pPr marL="525780" lvl="1">
              <a:buFontTx/>
              <a:buChar char="•"/>
            </a:pPr>
            <a:r>
              <a:rPr lang="en-US" dirty="0">
                <a:latin typeface="Goudy Old Style" panose="02020502050305020303" pitchFamily="18" charset="0"/>
              </a:rPr>
              <a:t>Many women active in public life have attended new women’s colleges</a:t>
            </a:r>
          </a:p>
          <a:p>
            <a:pPr marL="525780" lvl="1">
              <a:buFontTx/>
              <a:buChar char="•"/>
            </a:pPr>
            <a:r>
              <a:rPr lang="en-US" dirty="0">
                <a:latin typeface="Goudy Old Style" panose="02020502050305020303" pitchFamily="18" charset="0"/>
              </a:rPr>
              <a:t>50% college-educated women never marry; many work on social reforms</a:t>
            </a:r>
          </a:p>
          <a:p>
            <a:pPr marL="228600">
              <a:buFontTx/>
              <a:buChar char="•"/>
            </a:pPr>
            <a:endParaRPr lang="en-US" dirty="0">
              <a:latin typeface="Arial" charset="0"/>
            </a:endParaRPr>
          </a:p>
          <a:p>
            <a:endParaRPr lang="en-US" dirty="0"/>
          </a:p>
        </p:txBody>
      </p:sp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994602" cy="2635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9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965245" cy="914400"/>
          </a:xfrm>
        </p:spPr>
        <p:txBody>
          <a:bodyPr/>
          <a:lstStyle/>
          <a:p>
            <a:r>
              <a:rPr lang="en-US" sz="4400" b="1" u="sng" dirty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Women Lead Reform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334000" cy="50292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Florence Kelly</a:t>
            </a:r>
            <a:r>
              <a:rPr lang="en-US" b="1" dirty="0" smtClean="0">
                <a:latin typeface="Goudy Old Style" panose="02020502050305020303" pitchFamily="18" charset="0"/>
              </a:rPr>
              <a:t>-(1859-1932)</a:t>
            </a:r>
            <a:r>
              <a:rPr lang="en-US" dirty="0">
                <a:latin typeface="Goudy Old Style" panose="02020502050305020303" pitchFamily="18" charset="0"/>
              </a:rPr>
              <a:t> </a:t>
            </a:r>
            <a:r>
              <a:rPr lang="en-US" dirty="0" smtClean="0">
                <a:latin typeface="Goudy Old Style" panose="02020502050305020303" pitchFamily="18" charset="0"/>
              </a:rPr>
              <a:t>An a</a:t>
            </a:r>
            <a:r>
              <a:rPr lang="en-US" dirty="0" smtClean="0">
                <a:latin typeface="Goudy Old Style" panose="02020502050305020303" pitchFamily="18" charset="0"/>
              </a:rPr>
              <a:t>dvocator for women that </a:t>
            </a:r>
            <a:r>
              <a:rPr lang="en-US" dirty="0" smtClean="0">
                <a:latin typeface="Goudy Old Style" panose="02020502050305020303" pitchFamily="18" charset="0"/>
              </a:rPr>
              <a:t>believed that women were hurt by the unfair prices of goods they had to buy to run their homes</a:t>
            </a:r>
          </a:p>
          <a:p>
            <a:r>
              <a:rPr lang="en-US" dirty="0" smtClean="0">
                <a:latin typeface="Goudy Old Style" panose="02020502050305020303" pitchFamily="18" charset="0"/>
              </a:rPr>
              <a:t>In 1899, she helped establish the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National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Consumers League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One of their major accomplishments was pushing stores to label goods in a way that was fairly priced</a:t>
            </a:r>
            <a:endParaRPr lang="en-US" dirty="0">
              <a:latin typeface="Goudy Old Style" panose="02020502050305020303" pitchFamily="18" charset="0"/>
            </a:endParaRPr>
          </a:p>
          <a:p>
            <a:r>
              <a:rPr lang="en-US" dirty="0" smtClean="0">
                <a:latin typeface="Goudy Old Style" panose="02020502050305020303" pitchFamily="18" charset="0"/>
              </a:rPr>
              <a:t>She also h</a:t>
            </a:r>
            <a:r>
              <a:rPr lang="en-US" dirty="0" smtClean="0">
                <a:latin typeface="Goudy Old Style" panose="02020502050305020303" pitchFamily="18" charset="0"/>
              </a:rPr>
              <a:t>elped </a:t>
            </a:r>
            <a:r>
              <a:rPr lang="en-US" dirty="0" smtClean="0">
                <a:latin typeface="Goudy Old Style" panose="02020502050305020303" pitchFamily="18" charset="0"/>
              </a:rPr>
              <a:t>form </a:t>
            </a:r>
            <a:r>
              <a:rPr lang="en-US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Women’s Trade Union League</a:t>
            </a:r>
            <a:r>
              <a:rPr lang="en-US" dirty="0" smtClean="0">
                <a:latin typeface="Goudy Old Style" panose="02020502050305020303" pitchFamily="18" charset="0"/>
              </a:rPr>
              <a:t> (WTUL) </a:t>
            </a:r>
            <a:r>
              <a:rPr lang="en-US" dirty="0" smtClean="0">
                <a:latin typeface="Goudy Old Style" panose="02020502050305020303" pitchFamily="18" charset="0"/>
              </a:rPr>
              <a:t>who </a:t>
            </a:r>
            <a:r>
              <a:rPr lang="en-US" dirty="0" smtClean="0">
                <a:latin typeface="Goudy Old Style" panose="02020502050305020303" pitchFamily="18" charset="0"/>
              </a:rPr>
              <a:t>tried </a:t>
            </a:r>
            <a:r>
              <a:rPr lang="en-US" dirty="0" smtClean="0">
                <a:latin typeface="Goudy Old Style" panose="02020502050305020303" pitchFamily="18" charset="0"/>
              </a:rPr>
              <a:t>to improve female working conditions, pushed for minimum wage, and 8-hour work day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880" y="2743200"/>
            <a:ext cx="2089037" cy="28540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5301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Women Lead Reform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2600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Margaret Sanger</a:t>
            </a:r>
            <a:r>
              <a:rPr lang="en-US" sz="2600" dirty="0">
                <a:latin typeface="Goudy Old Style" panose="02020502050305020303" pitchFamily="18" charset="0"/>
              </a:rPr>
              <a:t>-</a:t>
            </a:r>
            <a:r>
              <a:rPr lang="en-US" sz="2600" dirty="0" smtClean="0">
                <a:latin typeface="Goudy Old Style" panose="02020502050305020303" pitchFamily="18" charset="0"/>
              </a:rPr>
              <a:t>(1879-1966) Was a nurse, social activist</a:t>
            </a:r>
            <a:r>
              <a:rPr lang="en-US" sz="2600" dirty="0">
                <a:latin typeface="Goudy Old Style" panose="02020502050305020303" pitchFamily="18" charset="0"/>
              </a:rPr>
              <a:t>, sex educator, and </a:t>
            </a:r>
            <a:r>
              <a:rPr lang="en-US" sz="2600" dirty="0" smtClean="0">
                <a:latin typeface="Goudy Old Style" panose="02020502050305020303" pitchFamily="18" charset="0"/>
              </a:rPr>
              <a:t>writer who </a:t>
            </a:r>
            <a:r>
              <a:rPr lang="en-US" sz="2600" dirty="0">
                <a:latin typeface="Goudy Old Style" panose="02020502050305020303" pitchFamily="18" charset="0"/>
              </a:rPr>
              <a:t>thought that family life and women’s health would improve if women had fewer </a:t>
            </a:r>
            <a:r>
              <a:rPr lang="en-US" sz="2600" dirty="0" smtClean="0">
                <a:latin typeface="Goudy Old Style" panose="02020502050305020303" pitchFamily="18" charset="0"/>
              </a:rPr>
              <a:t>children and had access to birth control </a:t>
            </a:r>
          </a:p>
          <a:p>
            <a:pPr marL="114300" indent="0">
              <a:buNone/>
            </a:pPr>
            <a:endParaRPr lang="en-US" sz="2600" dirty="0" smtClean="0">
              <a:latin typeface="Goudy Old Style" panose="02020502050305020303" pitchFamily="18" charset="0"/>
            </a:endParaRPr>
          </a:p>
          <a:p>
            <a:r>
              <a:rPr lang="en-US" sz="2600" dirty="0" smtClean="0">
                <a:latin typeface="Goudy Old Style" panose="02020502050305020303" pitchFamily="18" charset="0"/>
              </a:rPr>
              <a:t>In 1916, she </a:t>
            </a:r>
            <a:r>
              <a:rPr lang="en-US" sz="2600" dirty="0">
                <a:latin typeface="Goudy Old Style" panose="02020502050305020303" pitchFamily="18" charset="0"/>
              </a:rPr>
              <a:t>opened first birth-control clinic </a:t>
            </a:r>
            <a:r>
              <a:rPr lang="en-US" sz="2600" dirty="0" smtClean="0">
                <a:latin typeface="Goudy Old Style" panose="02020502050305020303" pitchFamily="18" charset="0"/>
              </a:rPr>
              <a:t>in Brooklyn, New York</a:t>
            </a:r>
          </a:p>
          <a:p>
            <a:pPr lvl="1"/>
            <a:endParaRPr lang="en-US" sz="2200" dirty="0">
              <a:latin typeface="Goudy Old Style" panose="02020502050305020303" pitchFamily="18" charset="0"/>
            </a:endParaRPr>
          </a:p>
          <a:p>
            <a:r>
              <a:rPr lang="en-US" sz="2600" dirty="0" smtClean="0">
                <a:latin typeface="Goudy Old Style" panose="02020502050305020303" pitchFamily="18" charset="0"/>
              </a:rPr>
              <a:t>In 1921, she helped create the </a:t>
            </a:r>
            <a:r>
              <a:rPr lang="en-US" sz="26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American </a:t>
            </a:r>
            <a:r>
              <a:rPr lang="en-US" sz="2600" dirty="0">
                <a:solidFill>
                  <a:srgbClr val="FF0000"/>
                </a:solidFill>
                <a:latin typeface="Goudy Old Style" panose="02020502050305020303" pitchFamily="18" charset="0"/>
              </a:rPr>
              <a:t>Birth Control League</a:t>
            </a:r>
            <a:r>
              <a:rPr lang="en-US" sz="2600" dirty="0">
                <a:latin typeface="Goudy Old Style" panose="02020502050305020303" pitchFamily="18" charset="0"/>
              </a:rPr>
              <a:t> to make this information available to more </a:t>
            </a:r>
            <a:r>
              <a:rPr lang="en-US" sz="2600" dirty="0" smtClean="0">
                <a:latin typeface="Goudy Old Style" panose="02020502050305020303" pitchFamily="18" charset="0"/>
              </a:rPr>
              <a:t>women</a:t>
            </a:r>
          </a:p>
          <a:p>
            <a:pPr lvl="1"/>
            <a:r>
              <a:rPr lang="en-US" sz="2200" dirty="0">
                <a:latin typeface="Goudy Old Style" panose="02020502050305020303" pitchFamily="18" charset="0"/>
              </a:rPr>
              <a:t>She also helped form an organization that </a:t>
            </a:r>
            <a:r>
              <a:rPr lang="en-US" sz="2200" dirty="0" smtClean="0">
                <a:latin typeface="Goudy Old Style" panose="02020502050305020303" pitchFamily="18" charset="0"/>
              </a:rPr>
              <a:t>evolved </a:t>
            </a:r>
            <a:r>
              <a:rPr lang="en-US" sz="2200" dirty="0">
                <a:latin typeface="Goudy Old Style" panose="02020502050305020303" pitchFamily="18" charset="0"/>
              </a:rPr>
              <a:t>into the </a:t>
            </a:r>
            <a:r>
              <a:rPr lang="en-US" sz="2200" dirty="0">
                <a:solidFill>
                  <a:srgbClr val="002060"/>
                </a:solidFill>
                <a:latin typeface="Goudy Old Style" panose="02020502050305020303" pitchFamily="18" charset="0"/>
              </a:rPr>
              <a:t>Planned Parenthood Federation of </a:t>
            </a:r>
            <a:r>
              <a:rPr lang="en-US" sz="2200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America</a:t>
            </a:r>
            <a:r>
              <a:rPr lang="en-US" sz="2200" dirty="0" smtClean="0">
                <a:latin typeface="Goudy Old Style" panose="02020502050305020303" pitchFamily="18" charset="0"/>
              </a:rPr>
              <a:t>.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Eventually Federal </a:t>
            </a:r>
            <a:r>
              <a:rPr lang="en-US" sz="2200" dirty="0">
                <a:latin typeface="Goudy Old Style" panose="02020502050305020303" pitchFamily="18" charset="0"/>
              </a:rPr>
              <a:t>courts </a:t>
            </a:r>
            <a:r>
              <a:rPr lang="en-US" sz="2200" dirty="0" smtClean="0">
                <a:latin typeface="Goudy Old Style" panose="02020502050305020303" pitchFamily="18" charset="0"/>
              </a:rPr>
              <a:t>agreed with her </a:t>
            </a:r>
            <a:r>
              <a:rPr lang="en-US" sz="2200" dirty="0" err="1" smtClean="0">
                <a:latin typeface="Goudy Old Style" panose="02020502050305020303" pitchFamily="18" charset="0"/>
              </a:rPr>
              <a:t>fforts</a:t>
            </a:r>
            <a:r>
              <a:rPr lang="en-US" sz="2200" dirty="0" smtClean="0">
                <a:latin typeface="Goudy Old Style" panose="02020502050305020303" pitchFamily="18" charset="0"/>
              </a:rPr>
              <a:t> saying that </a:t>
            </a:r>
            <a:r>
              <a:rPr lang="en-US" sz="2200" dirty="0">
                <a:latin typeface="Goudy Old Style" panose="02020502050305020303" pitchFamily="18" charset="0"/>
              </a:rPr>
              <a:t>doctors could give out this information about “family planning”</a:t>
            </a:r>
          </a:p>
          <a:p>
            <a:endParaRPr lang="en-US" dirty="0">
              <a:latin typeface="Goudy Old Style" panose="020205020503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643" y="2743200"/>
            <a:ext cx="1851936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708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Women Lead Reform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3214"/>
            <a:ext cx="4876800" cy="5046186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National </a:t>
            </a:r>
            <a:r>
              <a:rPr lang="en-US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Consumer’s </a:t>
            </a:r>
            <a:r>
              <a:rPr lang="en-US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League </a:t>
            </a:r>
            <a:r>
              <a:rPr lang="en-US" u="sng" dirty="0" smtClean="0">
                <a:latin typeface="Goudy Old Style" panose="02020502050305020303" pitchFamily="18" charset="0"/>
              </a:rPr>
              <a:t>(NCL)</a:t>
            </a:r>
            <a:r>
              <a:rPr lang="en-US" dirty="0" smtClean="0">
                <a:latin typeface="Goudy Old Style" panose="02020502050305020303" pitchFamily="18" charset="0"/>
              </a:rPr>
              <a:t>-A group organized </a:t>
            </a:r>
            <a:r>
              <a:rPr lang="en-US" dirty="0">
                <a:latin typeface="Goudy Old Style" panose="02020502050305020303" pitchFamily="18" charset="0"/>
              </a:rPr>
              <a:t>in 1899 to investigate conditions under which goods were made and sold and to promote safe working conditions and a minimum wage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They helped develop special </a:t>
            </a:r>
            <a:r>
              <a:rPr lang="en-US" dirty="0">
                <a:latin typeface="Goudy Old Style" panose="02020502050305020303" pitchFamily="18" charset="0"/>
              </a:rPr>
              <a:t>labels </a:t>
            </a:r>
            <a:r>
              <a:rPr lang="en-US" dirty="0" smtClean="0">
                <a:latin typeface="Goudy Old Style" panose="02020502050305020303" pitchFamily="18" charset="0"/>
              </a:rPr>
              <a:t>that identified products that were produced </a:t>
            </a:r>
            <a:r>
              <a:rPr lang="en-US" dirty="0">
                <a:latin typeface="Goudy Old Style" panose="02020502050305020303" pitchFamily="18" charset="0"/>
              </a:rPr>
              <a:t>under </a:t>
            </a:r>
            <a:r>
              <a:rPr lang="en-US" dirty="0" smtClean="0">
                <a:latin typeface="Goudy Old Style" panose="02020502050305020303" pitchFamily="18" charset="0"/>
              </a:rPr>
              <a:t>“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fair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, safe, and healthy working conditions</a:t>
            </a:r>
            <a:r>
              <a:rPr lang="en-US" dirty="0">
                <a:latin typeface="Goudy Old Style" panose="02020502050305020303" pitchFamily="18" charset="0"/>
              </a:rPr>
              <a:t>”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They also pushed </a:t>
            </a:r>
            <a:r>
              <a:rPr lang="en-US" dirty="0">
                <a:latin typeface="Goudy Old Style" panose="02020502050305020303" pitchFamily="18" charset="0"/>
              </a:rPr>
              <a:t>for </a:t>
            </a:r>
            <a:r>
              <a:rPr lang="en-US" dirty="0" smtClean="0">
                <a:latin typeface="Goudy Old Style" panose="02020502050305020303" pitchFamily="18" charset="0"/>
              </a:rPr>
              <a:t>additional reforms that would ensure that the government inspected </a:t>
            </a:r>
            <a:r>
              <a:rPr lang="en-US" dirty="0">
                <a:latin typeface="Goudy Old Style" panose="02020502050305020303" pitchFamily="18" charset="0"/>
              </a:rPr>
              <a:t>meatpacking plants, </a:t>
            </a:r>
            <a:r>
              <a:rPr lang="en-US" dirty="0" smtClean="0">
                <a:latin typeface="Goudy Old Style" panose="02020502050305020303" pitchFamily="18" charset="0"/>
              </a:rPr>
              <a:t>made </a:t>
            </a:r>
            <a:r>
              <a:rPr lang="en-US" dirty="0">
                <a:latin typeface="Goudy Old Style" panose="02020502050305020303" pitchFamily="18" charset="0"/>
              </a:rPr>
              <a:t>workplaces safer</a:t>
            </a:r>
            <a:r>
              <a:rPr lang="en-US" dirty="0" smtClean="0">
                <a:latin typeface="Goudy Old Style" panose="02020502050305020303" pitchFamily="18" charset="0"/>
              </a:rPr>
              <a:t>, along with providing unemployment funds</a:t>
            </a:r>
            <a:endParaRPr lang="en-US" dirty="0">
              <a:latin typeface="Goudy Old Style" panose="02020502050305020303" pitchFamily="18" charset="0"/>
            </a:endParaRPr>
          </a:p>
        </p:txBody>
      </p:sp>
      <p:pic>
        <p:nvPicPr>
          <p:cNvPr id="4098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248" y="3352800"/>
            <a:ext cx="3037728" cy="103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4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 dirty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Women Lead Reform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Women’s </a:t>
            </a: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Christian Temperance Union </a:t>
            </a:r>
            <a:r>
              <a:rPr lang="en-US" dirty="0">
                <a:latin typeface="Goudy Old Style" panose="02020502050305020303" pitchFamily="18" charset="0"/>
              </a:rPr>
              <a:t>(WCTU</a:t>
            </a:r>
            <a:r>
              <a:rPr lang="en-US" dirty="0" smtClean="0">
                <a:latin typeface="Goudy Old Style" panose="02020502050305020303" pitchFamily="18" charset="0"/>
              </a:rPr>
              <a:t>)-Founded </a:t>
            </a:r>
            <a:r>
              <a:rPr lang="en-US" dirty="0">
                <a:latin typeface="Goudy Old Style" panose="02020502050305020303" pitchFamily="18" charset="0"/>
              </a:rPr>
              <a:t>in </a:t>
            </a:r>
            <a:r>
              <a:rPr lang="en-US" dirty="0" smtClean="0">
                <a:latin typeface="Goudy Old Style" panose="02020502050305020303" pitchFamily="18" charset="0"/>
              </a:rPr>
              <a:t>Cleveland</a:t>
            </a:r>
            <a:r>
              <a:rPr lang="en-US" dirty="0">
                <a:latin typeface="Goudy Old Style" panose="02020502050305020303" pitchFamily="18" charset="0"/>
              </a:rPr>
              <a:t>, Ohio </a:t>
            </a:r>
            <a:r>
              <a:rPr lang="en-US" dirty="0" smtClean="0">
                <a:latin typeface="Goudy Old Style" panose="02020502050305020303" pitchFamily="18" charset="0"/>
              </a:rPr>
              <a:t>in 1874.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The </a:t>
            </a:r>
            <a:r>
              <a:rPr lang="en-US" dirty="0">
                <a:latin typeface="Goudy Old Style" panose="02020502050305020303" pitchFamily="18" charset="0"/>
              </a:rPr>
              <a:t>WCTU became one of the largest and most influential women’s groups of the 19th century by expanding its platform to campaign for labor laws, prison reform and suffrage.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It also promoted </a:t>
            </a:r>
            <a:r>
              <a:rPr lang="en-US" dirty="0">
                <a:latin typeface="Goudy Old Style" panose="02020502050305020303" pitchFamily="18" charset="0"/>
              </a:rPr>
              <a:t>temperance </a:t>
            </a:r>
            <a:r>
              <a:rPr lang="en-US" dirty="0" smtClean="0">
                <a:latin typeface="Goudy Old Style" panose="02020502050305020303" pitchFamily="18" charset="0"/>
              </a:rPr>
              <a:t>“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practice of never drinking alcohol</a:t>
            </a:r>
            <a:r>
              <a:rPr lang="en-US" dirty="0">
                <a:latin typeface="Goudy Old Style" panose="02020502050305020303" pitchFamily="18" charset="0"/>
              </a:rPr>
              <a:t>” or </a:t>
            </a:r>
            <a:r>
              <a:rPr lang="en-US" dirty="0" smtClean="0">
                <a:latin typeface="Goudy Old Style" panose="02020502050305020303" pitchFamily="18" charset="0"/>
              </a:rPr>
              <a:t>at a minimum moderate </a:t>
            </a:r>
            <a:r>
              <a:rPr lang="en-US" dirty="0">
                <a:latin typeface="Goudy Old Style" panose="02020502050305020303" pitchFamily="18" charset="0"/>
              </a:rPr>
              <a:t>use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They believed </a:t>
            </a:r>
            <a:r>
              <a:rPr lang="en-US" dirty="0">
                <a:latin typeface="Goudy Old Style" panose="02020502050305020303" pitchFamily="18" charset="0"/>
              </a:rPr>
              <a:t>alcohol use led men to neglect their families, abuse their wives, and spend majority of money on liquor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This led </a:t>
            </a:r>
            <a:r>
              <a:rPr lang="en-US" dirty="0">
                <a:latin typeface="Goudy Old Style" panose="02020502050305020303" pitchFamily="18" charset="0"/>
              </a:rPr>
              <a:t>to </a:t>
            </a:r>
            <a:r>
              <a:rPr lang="en-US" dirty="0" smtClean="0">
                <a:latin typeface="Goudy Old Style" panose="02020502050305020303" pitchFamily="18" charset="0"/>
              </a:rPr>
              <a:t>the passage </a:t>
            </a:r>
            <a:r>
              <a:rPr lang="en-US" dirty="0">
                <a:latin typeface="Goudy Old Style" panose="02020502050305020303" pitchFamily="18" charset="0"/>
              </a:rPr>
              <a:t>of </a:t>
            </a:r>
            <a:r>
              <a:rPr lang="en-US" dirty="0" smtClean="0">
                <a:latin typeface="Goudy Old Style" panose="02020502050305020303" pitchFamily="18" charset="0"/>
              </a:rPr>
              <a:t>the 18</a:t>
            </a:r>
            <a:r>
              <a:rPr lang="en-US" baseline="30000" dirty="0" smtClean="0">
                <a:latin typeface="Goudy Old Style" panose="02020502050305020303" pitchFamily="18" charset="0"/>
              </a:rPr>
              <a:t>th</a:t>
            </a:r>
            <a:r>
              <a:rPr lang="en-US" dirty="0" smtClean="0"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Amendment </a:t>
            </a:r>
            <a:r>
              <a:rPr lang="en-US" dirty="0" smtClean="0">
                <a:latin typeface="Goudy Old Style" panose="02020502050305020303" pitchFamily="18" charset="0"/>
              </a:rPr>
              <a:t>which outlawed </a:t>
            </a:r>
            <a:r>
              <a:rPr lang="en-US" dirty="0">
                <a:latin typeface="Goudy Old Style" panose="02020502050305020303" pitchFamily="18" charset="0"/>
              </a:rPr>
              <a:t>production and sale of alcohol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667000"/>
            <a:ext cx="2369127" cy="23691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911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</a:rPr>
              <a:t>Women in Public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78840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3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Women and Reform</a:t>
            </a:r>
            <a:endParaRPr lang="en-US" sz="3300" u="sng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marL="525780" lvl="1"/>
            <a:r>
              <a:rPr lang="en-US" sz="2800" dirty="0" smtClean="0">
                <a:latin typeface="Goudy Old Style" panose="02020502050305020303" pitchFamily="18" charset="0"/>
              </a:rPr>
              <a:t>Women </a:t>
            </a:r>
            <a:r>
              <a:rPr lang="en-US" sz="2800" dirty="0">
                <a:latin typeface="Goudy Old Style" panose="02020502050305020303" pitchFamily="18" charset="0"/>
              </a:rPr>
              <a:t>reformers target workplace, housing, education, food, drugs</a:t>
            </a:r>
          </a:p>
          <a:p>
            <a:pPr marL="525780" lvl="1"/>
            <a:r>
              <a:rPr lang="en-US" sz="2800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National </a:t>
            </a:r>
            <a:r>
              <a:rPr lang="en-US" sz="2800" dirty="0">
                <a:solidFill>
                  <a:srgbClr val="002060"/>
                </a:solidFill>
                <a:latin typeface="Goudy Old Style" panose="02020502050305020303" pitchFamily="18" charset="0"/>
              </a:rPr>
              <a:t>Association of Colored Women </a:t>
            </a:r>
            <a:r>
              <a:rPr lang="en-US" sz="2800" dirty="0">
                <a:latin typeface="Goudy Old Style" panose="02020502050305020303" pitchFamily="18" charset="0"/>
              </a:rPr>
              <a:t>(</a:t>
            </a:r>
            <a:r>
              <a:rPr lang="en-US" sz="2800" b="1" dirty="0">
                <a:latin typeface="Goudy Old Style" panose="02020502050305020303" pitchFamily="18" charset="0"/>
              </a:rPr>
              <a:t>NACW</a:t>
            </a:r>
            <a:r>
              <a:rPr lang="en-US" sz="2800" dirty="0">
                <a:latin typeface="Goudy Old Style" panose="02020502050305020303" pitchFamily="18" charset="0"/>
              </a:rPr>
              <a:t>)—child care, education</a:t>
            </a:r>
          </a:p>
          <a:p>
            <a:pPr marL="525780" lvl="1"/>
            <a:r>
              <a:rPr lang="en-US" sz="2800" b="1" dirty="0" smtClean="0">
                <a:latin typeface="Goudy Old Style" panose="02020502050305020303" pitchFamily="18" charset="0"/>
              </a:rPr>
              <a:t>Susan </a:t>
            </a:r>
            <a:r>
              <a:rPr lang="en-US" sz="2800" b="1" dirty="0">
                <a:latin typeface="Goudy Old Style" panose="02020502050305020303" pitchFamily="18" charset="0"/>
              </a:rPr>
              <a:t>B. Anthony</a:t>
            </a:r>
            <a:r>
              <a:rPr lang="en-US" sz="2800" dirty="0">
                <a:latin typeface="Goudy Old Style" panose="02020502050305020303" pitchFamily="18" charset="0"/>
              </a:rPr>
              <a:t> of </a:t>
            </a:r>
            <a:r>
              <a:rPr lang="en-US" sz="2800" dirty="0">
                <a:solidFill>
                  <a:srgbClr val="FF0000"/>
                </a:solidFill>
                <a:latin typeface="Goudy Old Style" panose="02020502050305020303" pitchFamily="18" charset="0"/>
              </a:rPr>
              <a:t>National American Woman Suffrage </a:t>
            </a:r>
            <a:r>
              <a:rPr lang="en-US" sz="28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Association </a:t>
            </a:r>
            <a:r>
              <a:rPr lang="en-US" sz="2800" dirty="0">
                <a:latin typeface="Goudy Old Style" panose="02020502050305020303" pitchFamily="18" charset="0"/>
              </a:rPr>
              <a:t>(</a:t>
            </a:r>
            <a:r>
              <a:rPr lang="en-US" sz="2800" b="1" dirty="0" smtClean="0">
                <a:latin typeface="Goudy Old Style" panose="02020502050305020303" pitchFamily="18" charset="0"/>
              </a:rPr>
              <a:t>NAWSA</a:t>
            </a:r>
            <a:r>
              <a:rPr lang="en-US" sz="2800" dirty="0" smtClean="0">
                <a:latin typeface="Goudy Old Style" panose="02020502050305020303" pitchFamily="18" charset="0"/>
              </a:rPr>
              <a:t>)</a:t>
            </a:r>
            <a:r>
              <a:rPr lang="en-US" sz="2800" b="1" dirty="0" smtClean="0">
                <a:latin typeface="Goudy Old Style" panose="02020502050305020303" pitchFamily="18" charset="0"/>
              </a:rPr>
              <a:t> </a:t>
            </a:r>
            <a:r>
              <a:rPr lang="en-US" sz="2800" dirty="0" smtClean="0">
                <a:latin typeface="Goudy Old Style" panose="02020502050305020303" pitchFamily="18" charset="0"/>
              </a:rPr>
              <a:t>works </a:t>
            </a:r>
            <a:r>
              <a:rPr lang="en-US" sz="2800" dirty="0">
                <a:latin typeface="Goudy Old Style" panose="02020502050305020303" pitchFamily="18" charset="0"/>
              </a:rPr>
              <a:t>for woman suffrage, or right to vote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200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A Three-Part Strategy for Suffrage</a:t>
            </a:r>
            <a:endParaRPr lang="en-US" sz="3200" u="sng" dirty="0">
              <a:solidFill>
                <a:srgbClr val="002060"/>
              </a:solidFill>
              <a:latin typeface="Goudy Old Style" panose="02020502050305020303" pitchFamily="18" charset="0"/>
            </a:endParaRPr>
          </a:p>
          <a:p>
            <a:pPr marL="228600">
              <a:buFontTx/>
              <a:buChar char="•"/>
            </a:pPr>
            <a:r>
              <a:rPr lang="en-US" dirty="0">
                <a:latin typeface="Goudy Old Style" panose="02020502050305020303" pitchFamily="18" charset="0"/>
              </a:rPr>
              <a:t>Convince state legislatures to give women right </a:t>
            </a:r>
            <a:br>
              <a:rPr lang="en-US" dirty="0">
                <a:latin typeface="Goudy Old Style" panose="02020502050305020303" pitchFamily="18" charset="0"/>
              </a:rPr>
            </a:br>
            <a:r>
              <a:rPr lang="en-US" dirty="0">
                <a:latin typeface="Goudy Old Style" panose="02020502050305020303" pitchFamily="18" charset="0"/>
              </a:rPr>
              <a:t>to vote</a:t>
            </a:r>
          </a:p>
          <a:p>
            <a:pPr marL="228600">
              <a:buFontTx/>
              <a:buChar char="•"/>
            </a:pPr>
            <a:r>
              <a:rPr lang="en-US" dirty="0" smtClean="0">
                <a:latin typeface="Goudy Old Style" panose="02020502050305020303" pitchFamily="18" charset="0"/>
              </a:rPr>
              <a:t>They attempted to test the constitutionality of the 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14</a:t>
            </a:r>
            <a:r>
              <a:rPr lang="en-US" baseline="30000" dirty="0">
                <a:solidFill>
                  <a:srgbClr val="FF0000"/>
                </a:solidFill>
                <a:latin typeface="Goudy Old Style" panose="02020502050305020303" pitchFamily="18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Amendment</a:t>
            </a:r>
            <a:r>
              <a:rPr lang="en-US" dirty="0" smtClean="0">
                <a:latin typeface="Goudy Old Style" panose="02020502050305020303" pitchFamily="18" charset="0"/>
              </a:rPr>
              <a:t> which offered equal </a:t>
            </a:r>
            <a:r>
              <a:rPr lang="en-US" dirty="0">
                <a:latin typeface="Goudy Old Style" panose="02020502050305020303" pitchFamily="18" charset="0"/>
              </a:rPr>
              <a:t>protection under the law to all </a:t>
            </a:r>
            <a:r>
              <a:rPr lang="en-US" dirty="0" smtClean="0">
                <a:latin typeface="Goudy Old Style" panose="02020502050305020303" pitchFamily="18" charset="0"/>
              </a:rPr>
              <a:t>citizens </a:t>
            </a:r>
          </a:p>
          <a:p>
            <a:pPr marL="228600">
              <a:buFontTx/>
              <a:buChar char="•"/>
            </a:pPr>
            <a:r>
              <a:rPr lang="en-US" dirty="0" smtClean="0">
                <a:latin typeface="Goudy Old Style" panose="02020502050305020303" pitchFamily="18" charset="0"/>
              </a:rPr>
              <a:t>Push </a:t>
            </a:r>
            <a:r>
              <a:rPr lang="en-US" dirty="0">
                <a:latin typeface="Goudy Old Style" panose="02020502050305020303" pitchFamily="18" charset="0"/>
              </a:rPr>
              <a:t>for constitutional amendment to give women the vote</a:t>
            </a:r>
          </a:p>
          <a:p>
            <a:endParaRPr lang="en-US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5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813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Chapter 9-Section 2: Women in Public Life</vt:lpstr>
      <vt:lpstr>Women in the Work Force</vt:lpstr>
      <vt:lpstr>Women in the Work Force</vt:lpstr>
      <vt:lpstr>Women Lead Reform </vt:lpstr>
      <vt:lpstr>Women Lead Reform </vt:lpstr>
      <vt:lpstr>Women Lead Reform </vt:lpstr>
      <vt:lpstr>Women Lead Reform </vt:lpstr>
      <vt:lpstr>Women Lead Reform </vt:lpstr>
      <vt:lpstr>Women in Public Life</vt:lpstr>
      <vt:lpstr>Suffering for Suffrage</vt:lpstr>
      <vt:lpstr>Nineteenth Amendment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9-Section 2: Women in Public Life</dc:title>
  <dc:creator>Windows User</dc:creator>
  <cp:lastModifiedBy>Windows User</cp:lastModifiedBy>
  <cp:revision>1</cp:revision>
  <dcterms:created xsi:type="dcterms:W3CDTF">2018-09-11T13:13:23Z</dcterms:created>
  <dcterms:modified xsi:type="dcterms:W3CDTF">2018-09-11T13:15:09Z</dcterms:modified>
</cp:coreProperties>
</file>