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3" r:id="rId3"/>
    <p:sldId id="257" r:id="rId4"/>
    <p:sldId id="258" r:id="rId5"/>
    <p:sldId id="259" r:id="rId6"/>
    <p:sldId id="260" r:id="rId7"/>
    <p:sldId id="262" r:id="rId8"/>
    <p:sldId id="271" r:id="rId9"/>
    <p:sldId id="272" r:id="rId10"/>
    <p:sldId id="264" r:id="rId11"/>
    <p:sldId id="270" r:id="rId12"/>
    <p:sldId id="265" r:id="rId13"/>
    <p:sldId id="266" r:id="rId14"/>
    <p:sldId id="267" r:id="rId15"/>
    <p:sldId id="274" r:id="rId16"/>
    <p:sldId id="269" r:id="rId17"/>
    <p:sldId id="275" r:id="rId18"/>
    <p:sldId id="282" r:id="rId19"/>
    <p:sldId id="283" r:id="rId20"/>
    <p:sldId id="277" r:id="rId21"/>
    <p:sldId id="278" r:id="rId22"/>
    <p:sldId id="279" r:id="rId23"/>
    <p:sldId id="284" r:id="rId24"/>
    <p:sldId id="286" r:id="rId25"/>
    <p:sldId id="287" r:id="rId26"/>
    <p:sldId id="281" r:id="rId27"/>
    <p:sldId id="288" r:id="rId28"/>
    <p:sldId id="289" r:id="rId29"/>
    <p:sldId id="290" r:id="rId30"/>
    <p:sldId id="305" r:id="rId31"/>
    <p:sldId id="306" r:id="rId32"/>
    <p:sldId id="304" r:id="rId33"/>
    <p:sldId id="292" r:id="rId34"/>
    <p:sldId id="293" r:id="rId35"/>
    <p:sldId id="294" r:id="rId36"/>
    <p:sldId id="295" r:id="rId37"/>
    <p:sldId id="296" r:id="rId38"/>
    <p:sldId id="297" r:id="rId39"/>
    <p:sldId id="298" r:id="rId40"/>
    <p:sldId id="299" r:id="rId41"/>
    <p:sldId id="300" r:id="rId42"/>
    <p:sldId id="301" r:id="rId43"/>
    <p:sldId id="302"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2" d="100"/>
          <a:sy n="72" d="100"/>
        </p:scale>
        <p:origin x="-1512" y="-4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extLst/>
          </a:lstStyle>
          <a:p>
            <a:fld id="{2C842473-2F0E-4EDF-9EE9-CBF1C844F9D1}" type="datetimeFigureOut">
              <a:rPr lang="en-US" smtClean="0"/>
              <a:pPr/>
              <a:t>9/10/2018</a:t>
            </a:fld>
            <a:endParaRPr lang="en-US"/>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9562AC2E-A1C5-46B3-8167-A6AAF201B458}" type="slidenum">
              <a:rPr lang="en-US" smtClean="0"/>
              <a:pPr/>
              <a:t>‹#›</a:t>
            </a:fld>
            <a:endParaRPr lang="en-US"/>
          </a:p>
        </p:txBody>
      </p:sp>
      <p:sp>
        <p:nvSpPr>
          <p:cNvPr id="12" name="Footer Placeholder 11"/>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C842473-2F0E-4EDF-9EE9-CBF1C844F9D1}" type="datetimeFigureOut">
              <a:rPr lang="en-US" smtClean="0"/>
              <a:pPr/>
              <a:t>9/10/2018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562AC2E-A1C5-46B3-8167-A6AAF201B458}"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C842473-2F0E-4EDF-9EE9-CBF1C844F9D1}" type="datetimeFigureOut">
              <a:rPr lang="en-US" smtClean="0"/>
              <a:pPr/>
              <a:t>9/10/2018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562AC2E-A1C5-46B3-8167-A6AAF201B458}"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3820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990600"/>
            <a:ext cx="42291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86300" y="990600"/>
            <a:ext cx="4229100" cy="4267200"/>
          </a:xfrm>
        </p:spPr>
        <p:txBody>
          <a:bodyPr/>
          <a:lstStyle/>
          <a:p>
            <a:pPr lvl="0"/>
            <a:endParaRPr lang="en-US" noProof="0" smtClean="0"/>
          </a:p>
        </p:txBody>
      </p:sp>
    </p:spTree>
    <p:extLst>
      <p:ext uri="{BB962C8B-B14F-4D97-AF65-F5344CB8AC3E}">
        <p14:creationId xmlns:p14="http://schemas.microsoft.com/office/powerpoint/2010/main" val="401398745"/>
      </p:ext>
    </p:extLst>
  </p:cSld>
  <p:clrMapOvr>
    <a:masterClrMapping/>
  </p:clrMapOvr>
  <p:transition spd="med">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C842473-2F0E-4EDF-9EE9-CBF1C844F9D1}" type="datetimeFigureOut">
              <a:rPr lang="en-US" smtClean="0"/>
              <a:pPr/>
              <a:t>9/10/2018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562AC2E-A1C5-46B3-8167-A6AAF201B458}"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extLst/>
          </a:lstStyle>
          <a:p>
            <a:fld id="{2C842473-2F0E-4EDF-9EE9-CBF1C844F9D1}" type="datetimeFigureOut">
              <a:rPr lang="en-US" smtClean="0"/>
              <a:pPr/>
              <a:t>9/10/2018</a:t>
            </a:fld>
            <a:endParaRPr lang="en-US"/>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9562AC2E-A1C5-46B3-8167-A6AAF201B458}" type="slidenum">
              <a:rPr lang="en-US" smtClean="0"/>
              <a:pPr/>
              <a:t>‹#›</a:t>
            </a:fld>
            <a:endParaRPr lang="en-US"/>
          </a:p>
        </p:txBody>
      </p:sp>
      <p:sp>
        <p:nvSpPr>
          <p:cNvPr id="10" name="Footer Placeholder 9"/>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C842473-2F0E-4EDF-9EE9-CBF1C844F9D1}" type="datetimeFigureOut">
              <a:rPr lang="en-US" smtClean="0"/>
              <a:pPr/>
              <a:t>9/10/2018</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a:xfrm>
            <a:off x="8641080" y="6514568"/>
            <a:ext cx="464288" cy="274320"/>
          </a:xfrm>
        </p:spPr>
        <p:txBody>
          <a:bodyPr/>
          <a:lstStyle>
            <a:extLst/>
          </a:lstStyle>
          <a:p>
            <a:fld id="{9562AC2E-A1C5-46B3-8167-A6AAF201B458}" type="slidenum">
              <a:rPr lang="en-US" smtClean="0"/>
              <a:pPr/>
              <a:t>‹#›</a:t>
            </a:fld>
            <a:endParaRPr lang="en-US"/>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2C842473-2F0E-4EDF-9EE9-CBF1C844F9D1}" type="datetimeFigureOut">
              <a:rPr lang="en-US" smtClean="0"/>
              <a:pPr/>
              <a:t>9/10/2018</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a:xfrm>
            <a:off x="8641080" y="6514568"/>
            <a:ext cx="464288" cy="274320"/>
          </a:xfrm>
        </p:spPr>
        <p:txBody>
          <a:bodyPr/>
          <a:lstStyle>
            <a:extLst/>
          </a:lstStyle>
          <a:p>
            <a:fld id="{9562AC2E-A1C5-46B3-8167-A6AAF201B458}"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2C842473-2F0E-4EDF-9EE9-CBF1C844F9D1}" type="datetimeFigureOut">
              <a:rPr lang="en-US" smtClean="0"/>
              <a:pPr/>
              <a:t>9/10/2018</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9562AC2E-A1C5-46B3-8167-A6AAF201B458}" type="slidenum">
              <a:rPr lang="en-US" smtClean="0"/>
              <a:pPr/>
              <a:t>‹#›</a:t>
            </a:fld>
            <a:endParaRPr lang="en-US"/>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2C842473-2F0E-4EDF-9EE9-CBF1C844F9D1}" type="datetimeFigureOut">
              <a:rPr lang="en-US" smtClean="0"/>
              <a:pPr/>
              <a:t>9/10/2018</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9562AC2E-A1C5-46B3-8167-A6AAF201B458}"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extLst/>
          </a:lstStyle>
          <a:p>
            <a:fld id="{2C842473-2F0E-4EDF-9EE9-CBF1C844F9D1}" type="datetimeFigureOut">
              <a:rPr lang="en-US" smtClean="0"/>
              <a:pPr/>
              <a:t>9/10/2018</a:t>
            </a:fld>
            <a:endParaRPr lang="en-US"/>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9562AC2E-A1C5-46B3-8167-A6AAF201B458}" type="slidenum">
              <a:rPr lang="en-US" smtClean="0"/>
              <a:pPr/>
              <a:t>‹#›</a:t>
            </a:fld>
            <a:endParaRPr lang="en-US"/>
          </a:p>
        </p:txBody>
      </p:sp>
      <p:sp>
        <p:nvSpPr>
          <p:cNvPr id="11" name="Footer Placeholder 10"/>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extLst/>
          </a:lstStyle>
          <a:p>
            <a:fld id="{2C842473-2F0E-4EDF-9EE9-CBF1C844F9D1}" type="datetimeFigureOut">
              <a:rPr lang="en-US" smtClean="0"/>
              <a:pPr/>
              <a:t>9/10/2018</a:t>
            </a:fld>
            <a:endParaRPr lang="en-US"/>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9562AC2E-A1C5-46B3-8167-A6AAF201B458}" type="slidenum">
              <a:rPr lang="en-US" smtClean="0"/>
              <a:pPr/>
              <a:t>‹#›</a:t>
            </a:fld>
            <a:endParaRPr lang="en-US"/>
          </a:p>
        </p:txBody>
      </p:sp>
      <p:sp>
        <p:nvSpPr>
          <p:cNvPr id="10" name="Footer Placeholder 9"/>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n-US"/>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2C842473-2F0E-4EDF-9EE9-CBF1C844F9D1}" type="datetimeFigureOut">
              <a:rPr lang="en-US" smtClean="0"/>
              <a:pPr/>
              <a:t>9/10/2018</a:t>
            </a:fld>
            <a:endParaRPr lang="en-US"/>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9562AC2E-A1C5-46B3-8167-A6AAF201B458}" type="slidenum">
              <a:rPr lang="en-US" smtClean="0"/>
              <a:pPr/>
              <a:t>‹#›</a:t>
            </a:fld>
            <a:endParaRPr lang="en-US"/>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9477" y="457200"/>
            <a:ext cx="8229600" cy="1828801"/>
          </a:xfrm>
        </p:spPr>
        <p:txBody>
          <a:bodyPr>
            <a:normAutofit fontScale="90000"/>
          </a:bodyPr>
          <a:lstStyle/>
          <a:p>
            <a:pPr algn="ctr"/>
            <a:r>
              <a:rPr lang="en-US" sz="5300" b="1" dirty="0" smtClean="0">
                <a:latin typeface="Goudy Old Style" panose="02020502050305020303" pitchFamily="18" charset="0"/>
              </a:rPr>
              <a:t/>
            </a:r>
            <a:br>
              <a:rPr lang="en-US" sz="5300" b="1" dirty="0" smtClean="0">
                <a:latin typeface="Goudy Old Style" panose="02020502050305020303" pitchFamily="18" charset="0"/>
              </a:rPr>
            </a:br>
            <a:r>
              <a:rPr lang="en-US" sz="5300" b="1" dirty="0" smtClean="0">
                <a:latin typeface="Goudy Old Style" panose="02020502050305020303" pitchFamily="18" charset="0"/>
              </a:rPr>
              <a:t>CHAPTER 2-ORIGINS OF </a:t>
            </a:r>
            <a:r>
              <a:rPr lang="en-US" sz="5300" b="1" u="sng" dirty="0" smtClean="0">
                <a:latin typeface="Goudy Old Style" panose="02020502050305020303" pitchFamily="18" charset="0"/>
              </a:rPr>
              <a:t>AMERICAN GOVERNMENT</a:t>
            </a:r>
            <a:endParaRPr lang="en-US" dirty="0">
              <a:latin typeface="Goudy Old Style" panose="02020502050305020303" pitchFamily="18" charset="0"/>
            </a:endParaRPr>
          </a:p>
        </p:txBody>
      </p:sp>
      <p:pic>
        <p:nvPicPr>
          <p:cNvPr id="3074" name="Picture 2" descr="http://teachingamericanhistory.org/wp-content/themes/tah-main/images/imported/convention/hintermeister-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4377" y="2819400"/>
            <a:ext cx="6019800" cy="388185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latin typeface="Goudy Old Style" panose="02020502050305020303" pitchFamily="18" charset="0"/>
              </a:rPr>
              <a:t>THE ENGLISH COLONIES</a:t>
            </a:r>
            <a:endParaRPr lang="en-US" b="1" u="sng" dirty="0">
              <a:latin typeface="Goudy Old Style" panose="02020502050305020303" pitchFamily="18" charset="0"/>
            </a:endParaRPr>
          </a:p>
        </p:txBody>
      </p:sp>
      <p:sp>
        <p:nvSpPr>
          <p:cNvPr id="3" name="Content Placeholder 2"/>
          <p:cNvSpPr>
            <a:spLocks noGrp="1"/>
          </p:cNvSpPr>
          <p:nvPr>
            <p:ph idx="1"/>
          </p:nvPr>
        </p:nvSpPr>
        <p:spPr/>
        <p:txBody>
          <a:bodyPr>
            <a:normAutofit lnSpcReduction="10000"/>
          </a:bodyPr>
          <a:lstStyle/>
          <a:p>
            <a:r>
              <a:rPr lang="en-US" dirty="0" smtClean="0">
                <a:latin typeface="Goudy Old Style" panose="02020502050305020303" pitchFamily="18" charset="0"/>
              </a:rPr>
              <a:t>English colonies described as “Thirteen schools of government”</a:t>
            </a:r>
          </a:p>
          <a:p>
            <a:r>
              <a:rPr lang="en-US" dirty="0" smtClean="0">
                <a:latin typeface="Goudy Old Style" panose="02020502050305020303" pitchFamily="18" charset="0"/>
              </a:rPr>
              <a:t>Thirteen colonies were created separately, over 125 years</a:t>
            </a:r>
          </a:p>
          <a:p>
            <a:pPr lvl="1"/>
            <a:r>
              <a:rPr lang="en-US" dirty="0" smtClean="0">
                <a:latin typeface="Goudy Old Style" panose="02020502050305020303" pitchFamily="18" charset="0"/>
              </a:rPr>
              <a:t>Beginning with Jamestown, VA in 1607 up to Savannah, GA in 1733</a:t>
            </a:r>
          </a:p>
          <a:p>
            <a:r>
              <a:rPr lang="en-US" dirty="0" smtClean="0">
                <a:latin typeface="Goudy Old Style" panose="02020502050305020303" pitchFamily="18" charset="0"/>
              </a:rPr>
              <a:t>Each colony was borne out of a particular set of circumstances</a:t>
            </a:r>
          </a:p>
          <a:p>
            <a:pPr lvl="1"/>
            <a:r>
              <a:rPr lang="en-US" dirty="0" smtClean="0">
                <a:latin typeface="Goudy Old Style" panose="02020502050305020303" pitchFamily="18" charset="0"/>
              </a:rPr>
              <a:t>Each colony was established on the basis of a </a:t>
            </a:r>
            <a:r>
              <a:rPr lang="en-US" b="1" i="1" dirty="0" smtClean="0">
                <a:solidFill>
                  <a:srgbClr val="002060"/>
                </a:solidFill>
                <a:latin typeface="Goudy Old Style" panose="02020502050305020303" pitchFamily="18" charset="0"/>
              </a:rPr>
              <a:t>CHARTER</a:t>
            </a:r>
            <a:r>
              <a:rPr lang="en-US" dirty="0" smtClean="0">
                <a:latin typeface="Goudy Old Style" panose="02020502050305020303" pitchFamily="18" charset="0"/>
              </a:rPr>
              <a:t> (written grant of authority from the king)</a:t>
            </a:r>
            <a:endParaRPr lang="en-US" dirty="0">
              <a:latin typeface="Goudy Old Style" panose="02020502050305020303"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Image result for thirteen colonies 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
            <a:ext cx="9067800" cy="6705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142274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latin typeface="Goudy Old Style" panose="02020502050305020303" pitchFamily="18" charset="0"/>
              </a:rPr>
              <a:t>THE ENGLISH COLONIES</a:t>
            </a:r>
          </a:p>
        </p:txBody>
      </p:sp>
      <p:sp>
        <p:nvSpPr>
          <p:cNvPr id="3" name="Content Placeholder 2"/>
          <p:cNvSpPr>
            <a:spLocks noGrp="1"/>
          </p:cNvSpPr>
          <p:nvPr>
            <p:ph idx="1"/>
          </p:nvPr>
        </p:nvSpPr>
        <p:spPr>
          <a:xfrm>
            <a:off x="457200" y="1646236"/>
            <a:ext cx="8229600" cy="4830763"/>
          </a:xfrm>
        </p:spPr>
        <p:txBody>
          <a:bodyPr>
            <a:normAutofit fontScale="92500"/>
          </a:bodyPr>
          <a:lstStyle/>
          <a:p>
            <a:r>
              <a:rPr lang="en-US" b="1" u="sng" dirty="0" smtClean="0">
                <a:solidFill>
                  <a:srgbClr val="002060"/>
                </a:solidFill>
                <a:latin typeface="Goudy Old Style" panose="02020502050305020303" pitchFamily="18" charset="0"/>
              </a:rPr>
              <a:t>ROYAL COLONIES:</a:t>
            </a:r>
          </a:p>
          <a:p>
            <a:pPr lvl="1"/>
            <a:r>
              <a:rPr lang="en-US" sz="2800" dirty="0" smtClean="0">
                <a:latin typeface="Goudy Old Style" panose="02020502050305020303" pitchFamily="18" charset="0"/>
              </a:rPr>
              <a:t>Subject to the direct control of the Crown</a:t>
            </a:r>
          </a:p>
          <a:p>
            <a:pPr lvl="1"/>
            <a:r>
              <a:rPr lang="en-US" sz="2800" dirty="0" smtClean="0">
                <a:latin typeface="Goudy Old Style" panose="02020502050305020303" pitchFamily="18" charset="0"/>
              </a:rPr>
              <a:t>1775—NH, MA, NY, NJ, VA, NC, SC, GA</a:t>
            </a:r>
          </a:p>
          <a:p>
            <a:pPr lvl="2"/>
            <a:r>
              <a:rPr lang="en-US" sz="2500" dirty="0" smtClean="0">
                <a:latin typeface="Goudy Old Style" panose="02020502050305020303" pitchFamily="18" charset="0"/>
              </a:rPr>
              <a:t>King named a governor as chief executive</a:t>
            </a:r>
          </a:p>
          <a:p>
            <a:pPr lvl="2"/>
            <a:r>
              <a:rPr lang="en-US" sz="2500" dirty="0" smtClean="0">
                <a:latin typeface="Goudy Old Style" panose="02020502050305020303" pitchFamily="18" charset="0"/>
              </a:rPr>
              <a:t>King also named an advisory council</a:t>
            </a:r>
          </a:p>
          <a:p>
            <a:pPr lvl="3"/>
            <a:r>
              <a:rPr lang="en-US" sz="2200" dirty="0" smtClean="0">
                <a:latin typeface="Goudy Old Style" panose="02020502050305020303" pitchFamily="18" charset="0"/>
              </a:rPr>
              <a:t>This council also served as the highest court</a:t>
            </a:r>
          </a:p>
          <a:p>
            <a:pPr lvl="1"/>
            <a:r>
              <a:rPr lang="en-US" sz="2800" dirty="0" smtClean="0">
                <a:latin typeface="Goudy Old Style" panose="02020502050305020303" pitchFamily="18" charset="0"/>
              </a:rPr>
              <a:t>The advisory council became the upper house of a </a:t>
            </a:r>
            <a:r>
              <a:rPr lang="en-US" sz="2800" dirty="0" smtClean="0">
                <a:solidFill>
                  <a:srgbClr val="FF0000"/>
                </a:solidFill>
                <a:latin typeface="Goudy Old Style" panose="02020502050305020303" pitchFamily="18" charset="0"/>
              </a:rPr>
              <a:t>BICAMERAL</a:t>
            </a:r>
            <a:r>
              <a:rPr lang="en-US" sz="2800" dirty="0" smtClean="0">
                <a:latin typeface="Goudy Old Style" panose="02020502050305020303" pitchFamily="18" charset="0"/>
              </a:rPr>
              <a:t> legislature</a:t>
            </a:r>
          </a:p>
          <a:p>
            <a:pPr lvl="2"/>
            <a:r>
              <a:rPr lang="en-US" dirty="0">
                <a:latin typeface="Goudy Old Style" panose="02020502050305020303" pitchFamily="18" charset="0"/>
              </a:rPr>
              <a:t>The lower house was chosen by property owners qualified to vote</a:t>
            </a:r>
          </a:p>
          <a:p>
            <a:r>
              <a:rPr lang="en-US" dirty="0">
                <a:latin typeface="Goudy Old Style" panose="02020502050305020303" pitchFamily="18" charset="0"/>
              </a:rPr>
              <a:t>Laws passed by the legislature had to be approved by the governor and the Crown</a:t>
            </a:r>
          </a:p>
          <a:p>
            <a:pPr lvl="1"/>
            <a:endParaRPr lang="en-US" sz="2800" dirty="0">
              <a:latin typeface="Goudy Old Style" panose="02020502050305020303"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ox(i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ox(i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ox(i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ox(i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ox(in)">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ox(in)">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box(in)">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box(in)">
                                      <p:cBhvr>
                                        <p:cTn id="4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latin typeface="Goudy Old Style" panose="02020502050305020303" pitchFamily="18" charset="0"/>
              </a:rPr>
              <a:t>THE ENGLISH COLONIES</a:t>
            </a:r>
          </a:p>
        </p:txBody>
      </p:sp>
      <p:sp>
        <p:nvSpPr>
          <p:cNvPr id="3" name="Content Placeholder 2"/>
          <p:cNvSpPr>
            <a:spLocks noGrp="1"/>
          </p:cNvSpPr>
          <p:nvPr>
            <p:ph idx="1"/>
          </p:nvPr>
        </p:nvSpPr>
        <p:spPr/>
        <p:txBody>
          <a:bodyPr>
            <a:normAutofit/>
          </a:bodyPr>
          <a:lstStyle/>
          <a:p>
            <a:r>
              <a:rPr lang="en-US" b="1" u="sng" dirty="0" smtClean="0">
                <a:solidFill>
                  <a:srgbClr val="FF0000"/>
                </a:solidFill>
                <a:latin typeface="Goudy Old Style" panose="02020502050305020303" pitchFamily="18" charset="0"/>
              </a:rPr>
              <a:t>THE PROPRIETARY COLONIES:</a:t>
            </a:r>
          </a:p>
          <a:p>
            <a:pPr lvl="1"/>
            <a:r>
              <a:rPr lang="en-US" dirty="0" smtClean="0">
                <a:latin typeface="Goudy Old Style" panose="02020502050305020303" pitchFamily="18" charset="0"/>
              </a:rPr>
              <a:t>1775-Maryland, Pennsylvania, Delaware</a:t>
            </a:r>
          </a:p>
          <a:p>
            <a:pPr lvl="1"/>
            <a:r>
              <a:rPr lang="en-US" dirty="0" smtClean="0">
                <a:latin typeface="Goudy Old Style" panose="02020502050305020303" pitchFamily="18" charset="0"/>
              </a:rPr>
              <a:t>Organized by a </a:t>
            </a:r>
            <a:r>
              <a:rPr lang="en-US" dirty="0" smtClean="0">
                <a:solidFill>
                  <a:srgbClr val="002060"/>
                </a:solidFill>
                <a:latin typeface="Goudy Old Style" panose="02020502050305020303" pitchFamily="18" charset="0"/>
              </a:rPr>
              <a:t>proprietor</a:t>
            </a:r>
            <a:r>
              <a:rPr lang="en-US" dirty="0" smtClean="0">
                <a:latin typeface="Goudy Old Style" panose="02020502050305020303" pitchFamily="18" charset="0"/>
              </a:rPr>
              <a:t> (a person to which the King made a grant of land)</a:t>
            </a:r>
          </a:p>
          <a:p>
            <a:r>
              <a:rPr lang="en-US" dirty="0">
                <a:latin typeface="Goudy Old Style" panose="02020502050305020303" pitchFamily="18" charset="0"/>
              </a:rPr>
              <a:t>This land could be settled and governed as the proprietor saw fit</a:t>
            </a:r>
          </a:p>
          <a:p>
            <a:pPr lvl="1"/>
            <a:r>
              <a:rPr lang="en-US" dirty="0">
                <a:latin typeface="Goudy Old Style" panose="02020502050305020303" pitchFamily="18" charset="0"/>
              </a:rPr>
              <a:t>Government was similar to royal colonies but appointed by the proprietor</a:t>
            </a:r>
          </a:p>
          <a:p>
            <a:r>
              <a:rPr lang="en-US" dirty="0" smtClean="0">
                <a:latin typeface="Goudy Old Style" panose="02020502050305020303" pitchFamily="18" charset="0"/>
              </a:rPr>
              <a:t>Pennsylvania </a:t>
            </a:r>
            <a:r>
              <a:rPr lang="en-US" dirty="0">
                <a:latin typeface="Goudy Old Style" panose="02020502050305020303" pitchFamily="18" charset="0"/>
              </a:rPr>
              <a:t>had a </a:t>
            </a:r>
            <a:r>
              <a:rPr lang="en-US" b="1" dirty="0" smtClean="0">
                <a:solidFill>
                  <a:srgbClr val="FF0000"/>
                </a:solidFill>
                <a:latin typeface="Goudy Old Style" panose="02020502050305020303" pitchFamily="18" charset="0"/>
              </a:rPr>
              <a:t>unicameral</a:t>
            </a:r>
            <a:r>
              <a:rPr lang="en-US" dirty="0" smtClean="0">
                <a:latin typeface="Goudy Old Style" panose="02020502050305020303" pitchFamily="18" charset="0"/>
              </a:rPr>
              <a:t> </a:t>
            </a:r>
            <a:r>
              <a:rPr lang="en-US" dirty="0">
                <a:latin typeface="Goudy Old Style" panose="02020502050305020303" pitchFamily="18" charset="0"/>
              </a:rPr>
              <a:t>legislature</a:t>
            </a:r>
          </a:p>
          <a:p>
            <a:pPr lvl="1"/>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heckerboard(across)">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heckerboard(across)">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latin typeface="Goudy Old Style" panose="02020502050305020303" pitchFamily="18" charset="0"/>
              </a:rPr>
              <a:t>THE ENGLISH COLONIES</a:t>
            </a:r>
          </a:p>
        </p:txBody>
      </p:sp>
      <p:sp>
        <p:nvSpPr>
          <p:cNvPr id="3" name="Content Placeholder 2"/>
          <p:cNvSpPr>
            <a:spLocks noGrp="1"/>
          </p:cNvSpPr>
          <p:nvPr>
            <p:ph idx="1"/>
          </p:nvPr>
        </p:nvSpPr>
        <p:spPr>
          <a:xfrm>
            <a:off x="457200" y="1646236"/>
            <a:ext cx="8229600" cy="4830763"/>
          </a:xfrm>
        </p:spPr>
        <p:txBody>
          <a:bodyPr>
            <a:normAutofit/>
          </a:bodyPr>
          <a:lstStyle/>
          <a:p>
            <a:r>
              <a:rPr lang="en-US" b="1" u="sng" dirty="0" smtClean="0">
                <a:solidFill>
                  <a:srgbClr val="002060"/>
                </a:solidFill>
                <a:latin typeface="Goudy Old Style" panose="02020502050305020303" pitchFamily="18" charset="0"/>
              </a:rPr>
              <a:t>THE CHARTER COLONIES:</a:t>
            </a:r>
          </a:p>
          <a:p>
            <a:pPr lvl="1"/>
            <a:r>
              <a:rPr lang="en-US" dirty="0" smtClean="0">
                <a:latin typeface="Goudy Old Style" panose="02020502050305020303" pitchFamily="18" charset="0"/>
              </a:rPr>
              <a:t>Connecticut and Rhode Island </a:t>
            </a:r>
          </a:p>
          <a:p>
            <a:pPr lvl="1"/>
            <a:r>
              <a:rPr lang="en-US" dirty="0" smtClean="0">
                <a:latin typeface="Goudy Old Style" panose="02020502050305020303" pitchFamily="18" charset="0"/>
              </a:rPr>
              <a:t>These colonies were largely self-governing</a:t>
            </a:r>
          </a:p>
          <a:p>
            <a:pPr lvl="1"/>
            <a:r>
              <a:rPr lang="en-US" dirty="0" smtClean="0">
                <a:latin typeface="Goudy Old Style" panose="02020502050305020303" pitchFamily="18" charset="0"/>
              </a:rPr>
              <a:t>Governors were elected by white, male property owners</a:t>
            </a:r>
          </a:p>
          <a:p>
            <a:endParaRPr lang="en-US" dirty="0" smtClean="0">
              <a:latin typeface="Goudy Old Style" panose="02020502050305020303" pitchFamily="18" charset="0"/>
            </a:endParaRPr>
          </a:p>
          <a:p>
            <a:r>
              <a:rPr lang="en-US" dirty="0" smtClean="0">
                <a:latin typeface="Goudy Old Style" panose="02020502050305020303" pitchFamily="18" charset="0"/>
              </a:rPr>
              <a:t>Laws </a:t>
            </a:r>
            <a:r>
              <a:rPr lang="en-US" dirty="0">
                <a:latin typeface="Goudy Old Style" panose="02020502050305020303" pitchFamily="18" charset="0"/>
              </a:rPr>
              <a:t>made by the bicameral legislature were not subject to governor or King approval</a:t>
            </a:r>
          </a:p>
          <a:p>
            <a:pPr lvl="1"/>
            <a:r>
              <a:rPr lang="en-US" dirty="0">
                <a:latin typeface="Goudy Old Style" panose="02020502050305020303" pitchFamily="18" charset="0"/>
              </a:rPr>
              <a:t>Charters were so liberal that they were left untouched and made into state constitutions until 1818 (Connecticut) and 1843 (Rhode Island)</a:t>
            </a:r>
          </a:p>
          <a:p>
            <a:pPr lvl="1"/>
            <a:endParaRPr lang="en-US" dirty="0">
              <a:latin typeface="Goudy Old Style" panose="02020502050305020303"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oudy Old Style" panose="02020502050305020303" pitchFamily="18" charset="0"/>
              </a:rPr>
              <a:t>Guided Questions:</a:t>
            </a:r>
            <a:endParaRPr lang="en-US" dirty="0">
              <a:latin typeface="Goudy Old Style" panose="02020502050305020303" pitchFamily="18" charset="0"/>
            </a:endParaRPr>
          </a:p>
        </p:txBody>
      </p:sp>
      <p:sp>
        <p:nvSpPr>
          <p:cNvPr id="3" name="Content Placeholder 2"/>
          <p:cNvSpPr>
            <a:spLocks noGrp="1"/>
          </p:cNvSpPr>
          <p:nvPr>
            <p:ph idx="1"/>
          </p:nvPr>
        </p:nvSpPr>
        <p:spPr>
          <a:xfrm>
            <a:off x="457200" y="1646236"/>
            <a:ext cx="8229600" cy="5059363"/>
          </a:xfrm>
        </p:spPr>
        <p:txBody>
          <a:bodyPr>
            <a:normAutofit/>
          </a:bodyPr>
          <a:lstStyle/>
          <a:p>
            <a:pPr marL="609600" indent="-609600">
              <a:buFont typeface="Arial" charset="0"/>
              <a:buNone/>
            </a:pPr>
            <a:r>
              <a:rPr lang="en-US" altLang="en-US" dirty="0">
                <a:latin typeface="Goudy Old Style" panose="02020502050305020303" pitchFamily="18" charset="0"/>
              </a:rPr>
              <a:t>1</a:t>
            </a:r>
            <a:r>
              <a:rPr lang="en-US" altLang="en-US" dirty="0" smtClean="0">
                <a:latin typeface="Goudy Old Style" panose="02020502050305020303" pitchFamily="18" charset="0"/>
              </a:rPr>
              <a:t>.) </a:t>
            </a:r>
            <a:r>
              <a:rPr lang="en-US" altLang="en-US" dirty="0">
                <a:latin typeface="Goudy Old Style" panose="02020502050305020303" pitchFamily="18" charset="0"/>
              </a:rPr>
              <a:t>Explain the difference between a </a:t>
            </a:r>
            <a:r>
              <a:rPr lang="en-US" altLang="en-US" b="1" i="1" dirty="0">
                <a:solidFill>
                  <a:srgbClr val="002060"/>
                </a:solidFill>
                <a:latin typeface="Goudy Old Style" panose="02020502050305020303" pitchFamily="18" charset="0"/>
              </a:rPr>
              <a:t>bicameral</a:t>
            </a:r>
            <a:r>
              <a:rPr lang="en-US" altLang="en-US" dirty="0">
                <a:latin typeface="Goudy Old Style" panose="02020502050305020303" pitchFamily="18" charset="0"/>
              </a:rPr>
              <a:t> and a </a:t>
            </a:r>
            <a:r>
              <a:rPr lang="en-US" altLang="en-US" b="1" i="1" dirty="0">
                <a:solidFill>
                  <a:srgbClr val="FF0000"/>
                </a:solidFill>
                <a:latin typeface="Goudy Old Style" panose="02020502050305020303" pitchFamily="18" charset="0"/>
              </a:rPr>
              <a:t>unicameral</a:t>
            </a:r>
            <a:r>
              <a:rPr lang="en-US" altLang="en-US" dirty="0">
                <a:solidFill>
                  <a:srgbClr val="FF0000"/>
                </a:solidFill>
                <a:latin typeface="Goudy Old Style" panose="02020502050305020303" pitchFamily="18" charset="0"/>
              </a:rPr>
              <a:t> </a:t>
            </a:r>
            <a:r>
              <a:rPr lang="en-US" altLang="en-US" dirty="0">
                <a:latin typeface="Goudy Old Style" panose="02020502050305020303" pitchFamily="18" charset="0"/>
              </a:rPr>
              <a:t>legislative body.</a:t>
            </a:r>
          </a:p>
          <a:p>
            <a:pPr marL="609600" indent="-609600">
              <a:buFont typeface="Arial" charset="0"/>
              <a:buNone/>
            </a:pPr>
            <a:endParaRPr lang="en-US" altLang="en-US" dirty="0">
              <a:latin typeface="Goudy Old Style" panose="02020502050305020303" pitchFamily="18" charset="0"/>
            </a:endParaRPr>
          </a:p>
          <a:p>
            <a:pPr marL="609600" indent="-609600">
              <a:buFont typeface="Arial" charset="0"/>
              <a:buNone/>
            </a:pPr>
            <a:r>
              <a:rPr lang="en-US" altLang="en-US" dirty="0">
                <a:latin typeface="Goudy Old Style" panose="02020502050305020303" pitchFamily="18" charset="0"/>
              </a:rPr>
              <a:t>2</a:t>
            </a:r>
            <a:r>
              <a:rPr lang="en-US" altLang="en-US" dirty="0" smtClean="0">
                <a:latin typeface="Goudy Old Style" panose="02020502050305020303" pitchFamily="18" charset="0"/>
              </a:rPr>
              <a:t>.) </a:t>
            </a:r>
            <a:r>
              <a:rPr lang="en-US" altLang="en-US" dirty="0">
                <a:latin typeface="Goudy Old Style" panose="02020502050305020303" pitchFamily="18" charset="0"/>
              </a:rPr>
              <a:t>In what ways were the 13 colonies similar to one another? How did they differ?</a:t>
            </a:r>
          </a:p>
          <a:p>
            <a:endParaRPr lang="en-US" dirty="0"/>
          </a:p>
        </p:txBody>
      </p:sp>
    </p:spTree>
    <p:extLst>
      <p:ext uri="{BB962C8B-B14F-4D97-AF65-F5344CB8AC3E}">
        <p14:creationId xmlns:p14="http://schemas.microsoft.com/office/powerpoint/2010/main" val="2938455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latin typeface="Goudy Old Style" panose="02020502050305020303" pitchFamily="18" charset="0"/>
              </a:rPr>
              <a:t>Reflection Questions:</a:t>
            </a:r>
            <a:endParaRPr lang="en-US" dirty="0">
              <a:latin typeface="Goudy Old Style" panose="02020502050305020303" pitchFamily="18" charset="0"/>
            </a:endParaRPr>
          </a:p>
        </p:txBody>
      </p:sp>
      <p:sp>
        <p:nvSpPr>
          <p:cNvPr id="3" name="Content Placeholder 2"/>
          <p:cNvSpPr>
            <a:spLocks noGrp="1"/>
          </p:cNvSpPr>
          <p:nvPr>
            <p:ph idx="1"/>
          </p:nvPr>
        </p:nvSpPr>
        <p:spPr>
          <a:xfrm>
            <a:off x="457200" y="1646236"/>
            <a:ext cx="8229600" cy="5059363"/>
          </a:xfrm>
        </p:spPr>
        <p:txBody>
          <a:bodyPr>
            <a:normAutofit fontScale="85000" lnSpcReduction="20000"/>
          </a:bodyPr>
          <a:lstStyle/>
          <a:p>
            <a:pPr marL="609600" indent="-609600">
              <a:buFont typeface="Arial" charset="0"/>
              <a:buNone/>
            </a:pPr>
            <a:r>
              <a:rPr lang="en-US" altLang="en-US" dirty="0">
                <a:latin typeface="Goudy Old Style" panose="02020502050305020303" pitchFamily="18" charset="0"/>
              </a:rPr>
              <a:t>1</a:t>
            </a:r>
            <a:r>
              <a:rPr lang="en-US" altLang="en-US" dirty="0" smtClean="0">
                <a:latin typeface="Goudy Old Style" panose="02020502050305020303" pitchFamily="18" charset="0"/>
              </a:rPr>
              <a:t>.) Explain </a:t>
            </a:r>
            <a:r>
              <a:rPr lang="en-US" altLang="en-US" dirty="0">
                <a:latin typeface="Goudy Old Style" panose="02020502050305020303" pitchFamily="18" charset="0"/>
              </a:rPr>
              <a:t>the concepts of </a:t>
            </a:r>
            <a:r>
              <a:rPr lang="en-US" altLang="en-US" b="1" i="1" dirty="0">
                <a:solidFill>
                  <a:srgbClr val="FF0000"/>
                </a:solidFill>
                <a:latin typeface="Goudy Old Style" panose="02020502050305020303" pitchFamily="18" charset="0"/>
              </a:rPr>
              <a:t>ordered government</a:t>
            </a:r>
            <a:r>
              <a:rPr lang="en-US" altLang="en-US" dirty="0">
                <a:latin typeface="Goudy Old Style" panose="02020502050305020303" pitchFamily="18" charset="0"/>
              </a:rPr>
              <a:t>, </a:t>
            </a:r>
            <a:r>
              <a:rPr lang="en-US" altLang="en-US" b="1" i="1" dirty="0">
                <a:solidFill>
                  <a:srgbClr val="002060"/>
                </a:solidFill>
                <a:latin typeface="Goudy Old Style" panose="02020502050305020303" pitchFamily="18" charset="0"/>
              </a:rPr>
              <a:t>limited government</a:t>
            </a:r>
            <a:r>
              <a:rPr lang="en-US" altLang="en-US" dirty="0">
                <a:latin typeface="Goudy Old Style" panose="02020502050305020303" pitchFamily="18" charset="0"/>
              </a:rPr>
              <a:t>, and </a:t>
            </a:r>
            <a:r>
              <a:rPr lang="en-US" altLang="en-US" b="1" i="1" dirty="0">
                <a:solidFill>
                  <a:srgbClr val="FF0000"/>
                </a:solidFill>
                <a:latin typeface="Goudy Old Style" panose="02020502050305020303" pitchFamily="18" charset="0"/>
              </a:rPr>
              <a:t>representative government</a:t>
            </a:r>
            <a:r>
              <a:rPr lang="en-US" altLang="en-US" b="1" dirty="0">
                <a:latin typeface="Goudy Old Style" panose="02020502050305020303" pitchFamily="18" charset="0"/>
              </a:rPr>
              <a:t>.</a:t>
            </a:r>
          </a:p>
          <a:p>
            <a:pPr marL="609600" indent="-609600">
              <a:buFont typeface="Arial" charset="0"/>
              <a:buNone/>
            </a:pPr>
            <a:endParaRPr lang="en-US" altLang="en-US" dirty="0">
              <a:latin typeface="Goudy Old Style" panose="02020502050305020303" pitchFamily="18" charset="0"/>
            </a:endParaRPr>
          </a:p>
          <a:p>
            <a:pPr marL="609600" indent="-609600">
              <a:buFont typeface="Arial" charset="0"/>
              <a:buNone/>
            </a:pPr>
            <a:r>
              <a:rPr lang="en-US" altLang="en-US" dirty="0">
                <a:latin typeface="Goudy Old Style" panose="02020502050305020303" pitchFamily="18" charset="0"/>
              </a:rPr>
              <a:t>2.) What were some of the fundamental rights and principles established in the </a:t>
            </a:r>
            <a:r>
              <a:rPr lang="en-US" altLang="en-US" b="1" i="1" dirty="0">
                <a:solidFill>
                  <a:srgbClr val="002060"/>
                </a:solidFill>
                <a:latin typeface="Goudy Old Style" panose="02020502050305020303" pitchFamily="18" charset="0"/>
              </a:rPr>
              <a:t>Magna Carta</a:t>
            </a:r>
            <a:r>
              <a:rPr lang="en-US" altLang="en-US" dirty="0">
                <a:latin typeface="Goudy Old Style" panose="02020502050305020303" pitchFamily="18" charset="0"/>
              </a:rPr>
              <a:t>, the </a:t>
            </a:r>
            <a:r>
              <a:rPr lang="en-US" altLang="en-US" b="1" i="1" dirty="0">
                <a:solidFill>
                  <a:srgbClr val="FF0000"/>
                </a:solidFill>
                <a:latin typeface="Goudy Old Style" panose="02020502050305020303" pitchFamily="18" charset="0"/>
              </a:rPr>
              <a:t>Petition of Right</a:t>
            </a:r>
            <a:r>
              <a:rPr lang="en-US" altLang="en-US" dirty="0">
                <a:latin typeface="Goudy Old Style" panose="02020502050305020303" pitchFamily="18" charset="0"/>
              </a:rPr>
              <a:t>, and the </a:t>
            </a:r>
            <a:r>
              <a:rPr lang="en-US" altLang="en-US" b="1" i="1" dirty="0">
                <a:solidFill>
                  <a:srgbClr val="002060"/>
                </a:solidFill>
                <a:latin typeface="Goudy Old Style" panose="02020502050305020303" pitchFamily="18" charset="0"/>
              </a:rPr>
              <a:t>English Bill of Rights</a:t>
            </a:r>
            <a:r>
              <a:rPr lang="en-US" altLang="en-US" dirty="0">
                <a:latin typeface="Goudy Old Style" panose="02020502050305020303" pitchFamily="18" charset="0"/>
              </a:rPr>
              <a:t>?</a:t>
            </a:r>
          </a:p>
          <a:p>
            <a:pPr marL="609600" indent="-609600">
              <a:buFont typeface="Arial" charset="0"/>
              <a:buNone/>
            </a:pPr>
            <a:endParaRPr lang="en-US" altLang="en-US" dirty="0">
              <a:latin typeface="Goudy Old Style" panose="02020502050305020303" pitchFamily="18" charset="0"/>
            </a:endParaRPr>
          </a:p>
          <a:p>
            <a:pPr marL="609600" indent="-609600">
              <a:buFont typeface="Arial" charset="0"/>
              <a:buNone/>
            </a:pPr>
            <a:r>
              <a:rPr lang="en-US" altLang="en-US" dirty="0">
                <a:latin typeface="Goudy Old Style" panose="02020502050305020303" pitchFamily="18" charset="0"/>
              </a:rPr>
              <a:t>3.) Identify and describe the three types of government in </a:t>
            </a:r>
            <a:r>
              <a:rPr lang="en-US" altLang="en-US" dirty="0" smtClean="0">
                <a:latin typeface="Goudy Old Style" panose="02020502050305020303" pitchFamily="18" charset="0"/>
              </a:rPr>
              <a:t>the English </a:t>
            </a:r>
            <a:r>
              <a:rPr lang="en-US" altLang="en-US" dirty="0">
                <a:latin typeface="Goudy Old Style" panose="02020502050305020303" pitchFamily="18" charset="0"/>
              </a:rPr>
              <a:t>colonies.</a:t>
            </a:r>
          </a:p>
          <a:p>
            <a:pPr marL="609600" indent="-609600">
              <a:buFont typeface="Arial" charset="0"/>
              <a:buNone/>
            </a:pPr>
            <a:endParaRPr lang="en-US" altLang="en-US" dirty="0">
              <a:latin typeface="Goudy Old Style" panose="02020502050305020303" pitchFamily="18" charset="0"/>
            </a:endParaRPr>
          </a:p>
          <a:p>
            <a:pPr marL="609600" indent="-609600">
              <a:buFont typeface="Arial" charset="0"/>
              <a:buNone/>
            </a:pPr>
            <a:r>
              <a:rPr lang="en-US" altLang="en-US" dirty="0">
                <a:latin typeface="Goudy Old Style" panose="02020502050305020303" pitchFamily="18" charset="0"/>
              </a:rPr>
              <a:t>4.) Explain the difference between a </a:t>
            </a:r>
            <a:r>
              <a:rPr lang="en-US" altLang="en-US" b="1" i="1" dirty="0">
                <a:solidFill>
                  <a:srgbClr val="FF0000"/>
                </a:solidFill>
                <a:latin typeface="Goudy Old Style" panose="02020502050305020303" pitchFamily="18" charset="0"/>
              </a:rPr>
              <a:t>bicameral</a:t>
            </a:r>
            <a:r>
              <a:rPr lang="en-US" altLang="en-US" dirty="0">
                <a:solidFill>
                  <a:srgbClr val="FF0000"/>
                </a:solidFill>
                <a:latin typeface="Goudy Old Style" panose="02020502050305020303" pitchFamily="18" charset="0"/>
              </a:rPr>
              <a:t> </a:t>
            </a:r>
            <a:r>
              <a:rPr lang="en-US" altLang="en-US" dirty="0">
                <a:latin typeface="Goudy Old Style" panose="02020502050305020303" pitchFamily="18" charset="0"/>
              </a:rPr>
              <a:t>and a </a:t>
            </a:r>
            <a:r>
              <a:rPr lang="en-US" altLang="en-US" b="1" i="1" dirty="0">
                <a:solidFill>
                  <a:srgbClr val="002060"/>
                </a:solidFill>
                <a:latin typeface="Goudy Old Style" panose="02020502050305020303" pitchFamily="18" charset="0"/>
              </a:rPr>
              <a:t>unicameral</a:t>
            </a:r>
            <a:r>
              <a:rPr lang="en-US" altLang="en-US" dirty="0">
                <a:latin typeface="Goudy Old Style" panose="02020502050305020303" pitchFamily="18" charset="0"/>
              </a:rPr>
              <a:t> legislative body.</a:t>
            </a:r>
          </a:p>
          <a:p>
            <a:pPr marL="609600" indent="-609600">
              <a:buFont typeface="Arial" charset="0"/>
              <a:buNone/>
            </a:pPr>
            <a:endParaRPr lang="en-US" altLang="en-US" dirty="0">
              <a:latin typeface="Goudy Old Style" panose="02020502050305020303" pitchFamily="18" charset="0"/>
            </a:endParaRPr>
          </a:p>
          <a:p>
            <a:pPr marL="609600" indent="-609600">
              <a:buFont typeface="Arial" charset="0"/>
              <a:buNone/>
            </a:pPr>
            <a:r>
              <a:rPr lang="en-US" altLang="en-US" dirty="0">
                <a:latin typeface="Goudy Old Style" panose="02020502050305020303" pitchFamily="18" charset="0"/>
              </a:rPr>
              <a:t>5.) In what ways were the 13 colonies similar to one another? How did they differ?</a:t>
            </a:r>
          </a:p>
          <a:p>
            <a:endParaRPr lang="en-US" dirty="0"/>
          </a:p>
        </p:txBody>
      </p:sp>
    </p:spTree>
    <p:extLst>
      <p:ext uri="{BB962C8B-B14F-4D97-AF65-F5344CB8AC3E}">
        <p14:creationId xmlns:p14="http://schemas.microsoft.com/office/powerpoint/2010/main" val="226309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304800"/>
            <a:ext cx="8229600" cy="2362200"/>
          </a:xfrm>
        </p:spPr>
        <p:txBody>
          <a:bodyPr>
            <a:normAutofit fontScale="90000"/>
          </a:bodyPr>
          <a:lstStyle/>
          <a:p>
            <a:r>
              <a:rPr lang="en-US" b="1" u="sng" dirty="0" smtClean="0">
                <a:effectLst/>
                <a:latin typeface="Goudy Old Style" panose="02020502050305020303" pitchFamily="18" charset="0"/>
              </a:rPr>
              <a:t>Chapter 2-Section 2-The </a:t>
            </a:r>
            <a:r>
              <a:rPr lang="en-US" b="1" u="sng" dirty="0">
                <a:effectLst/>
                <a:latin typeface="Goudy Old Style" panose="02020502050305020303" pitchFamily="18" charset="0"/>
              </a:rPr>
              <a:t>Coming of Independence </a:t>
            </a:r>
            <a:r>
              <a:rPr lang="en-US" b="1" u="sng" dirty="0" smtClean="0">
                <a:effectLst/>
                <a:latin typeface="Goudy Old Style" panose="02020502050305020303" pitchFamily="18" charset="0"/>
              </a:rPr>
              <a:t/>
            </a:r>
            <a:br>
              <a:rPr lang="en-US" b="1" u="sng" dirty="0" smtClean="0">
                <a:effectLst/>
                <a:latin typeface="Goudy Old Style" panose="02020502050305020303" pitchFamily="18" charset="0"/>
              </a:rPr>
            </a:br>
            <a:r>
              <a:rPr lang="en-US" sz="4000" b="1" u="sng" dirty="0" smtClean="0">
                <a:latin typeface="Goudy Old Style" panose="02020502050305020303" pitchFamily="18" charset="0"/>
              </a:rPr>
              <a:t>Pg.36-42</a:t>
            </a:r>
            <a:r>
              <a:rPr lang="en-US" sz="4000" dirty="0">
                <a:latin typeface="Goudy Old Style" panose="02020502050305020303" pitchFamily="18" charset="0"/>
              </a:rPr>
              <a:t/>
            </a:r>
            <a:br>
              <a:rPr lang="en-US" sz="4000" dirty="0">
                <a:latin typeface="Goudy Old Style" panose="02020502050305020303" pitchFamily="18" charset="0"/>
              </a:rPr>
            </a:br>
            <a:endParaRPr lang="en-US" sz="4000" dirty="0">
              <a:latin typeface="Goudy Old Style" panose="02020502050305020303" pitchFamily="18" charset="0"/>
            </a:endParaRPr>
          </a:p>
        </p:txBody>
      </p:sp>
      <p:pic>
        <p:nvPicPr>
          <p:cNvPr id="4" name="Picture 2" descr="http://www.historycentral.com/Revolt/nimages/reve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438400"/>
            <a:ext cx="6477000" cy="39023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307127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rrowheads="1"/>
          </p:cNvSpPr>
          <p:nvPr>
            <p:ph type="title"/>
          </p:nvPr>
        </p:nvSpPr>
        <p:spPr/>
        <p:txBody>
          <a:bodyPr/>
          <a:lstStyle/>
          <a:p>
            <a:pPr eaLnBrk="1" hangingPunct="1">
              <a:defRPr/>
            </a:pPr>
            <a:r>
              <a:rPr lang="en-US" sz="3600" b="1" u="sng" dirty="0" smtClean="0">
                <a:latin typeface="Goudy Old Style" panose="02020502050305020303" pitchFamily="18" charset="0"/>
              </a:rPr>
              <a:t>The Coming of Independence</a:t>
            </a:r>
          </a:p>
        </p:txBody>
      </p:sp>
      <p:sp>
        <p:nvSpPr>
          <p:cNvPr id="59395" name="Rectangle 3"/>
          <p:cNvSpPr>
            <a:spLocks noGrp="1" noChangeArrowheads="1"/>
          </p:cNvSpPr>
          <p:nvPr>
            <p:ph type="body" idx="1"/>
          </p:nvPr>
        </p:nvSpPr>
        <p:spPr>
          <a:xfrm>
            <a:off x="228600" y="1447800"/>
            <a:ext cx="5486400" cy="4876800"/>
          </a:xfrm>
        </p:spPr>
        <p:txBody>
          <a:bodyPr>
            <a:noAutofit/>
          </a:bodyPr>
          <a:lstStyle/>
          <a:p>
            <a:pPr eaLnBrk="1" hangingPunct="1">
              <a:buFont typeface="Courier New" panose="02070309020205020404" pitchFamily="49" charset="0"/>
              <a:buChar char="o"/>
              <a:defRPr/>
            </a:pPr>
            <a:r>
              <a:rPr lang="en-US" sz="2800" dirty="0" smtClean="0">
                <a:latin typeface="Goudy Old Style" panose="02020502050305020303" pitchFamily="18" charset="0"/>
              </a:rPr>
              <a:t>In the beginning, colonists were given a decent amount of freedom and self-government.  </a:t>
            </a:r>
            <a:endParaRPr lang="en-US" sz="2800" dirty="0">
              <a:latin typeface="Goudy Old Style" panose="02020502050305020303" pitchFamily="18" charset="0"/>
            </a:endParaRPr>
          </a:p>
          <a:p>
            <a:pPr lvl="1">
              <a:buFont typeface="Courier New" panose="02070309020205020404" pitchFamily="49" charset="0"/>
              <a:buChar char="o"/>
              <a:defRPr/>
            </a:pPr>
            <a:r>
              <a:rPr lang="en-US" sz="2800" dirty="0" smtClean="0">
                <a:latin typeface="Goudy Old Style" panose="02020502050305020303" pitchFamily="18" charset="0"/>
              </a:rPr>
              <a:t>Over time, England especially under the rule of King George III began to restrict the freedoms of the colonists.  </a:t>
            </a:r>
            <a:endParaRPr lang="en-US" sz="2800" dirty="0">
              <a:latin typeface="Goudy Old Style" panose="02020502050305020303" pitchFamily="18" charset="0"/>
            </a:endParaRPr>
          </a:p>
          <a:p>
            <a:pPr lvl="2">
              <a:buFont typeface="Courier New" panose="02070309020205020404" pitchFamily="49" charset="0"/>
              <a:buChar char="o"/>
              <a:defRPr/>
            </a:pPr>
            <a:r>
              <a:rPr lang="en-US" sz="2800" i="1" dirty="0" smtClean="0">
                <a:solidFill>
                  <a:srgbClr val="FF0000"/>
                </a:solidFill>
                <a:latin typeface="Goudy Old Style" panose="02020502050305020303" pitchFamily="18" charset="0"/>
              </a:rPr>
              <a:t>Another problem was that the colonists had no representatives in English Parliament, which they greatly resented.</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905000"/>
            <a:ext cx="2694432" cy="3962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482199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animEffect transition="in" filter="fade">
                                      <p:cBhvr>
                                        <p:cTn id="7" dur="1000"/>
                                        <p:tgtEl>
                                          <p:spTgt spid="59395">
                                            <p:txEl>
                                              <p:pRg st="0" end="0"/>
                                            </p:txEl>
                                          </p:spTgt>
                                        </p:tgtEl>
                                      </p:cBhvr>
                                    </p:animEffect>
                                    <p:anim calcmode="lin" valueType="num">
                                      <p:cBhvr>
                                        <p:cTn id="8" dur="1000" fill="hold"/>
                                        <p:tgtEl>
                                          <p:spTgt spid="5939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939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9395">
                                            <p:txEl>
                                              <p:pRg st="1" end="1"/>
                                            </p:txEl>
                                          </p:spTgt>
                                        </p:tgtEl>
                                        <p:attrNameLst>
                                          <p:attrName>style.visibility</p:attrName>
                                        </p:attrNameLst>
                                      </p:cBhvr>
                                      <p:to>
                                        <p:strVal val="visible"/>
                                      </p:to>
                                    </p:set>
                                    <p:animEffect transition="in" filter="fade">
                                      <p:cBhvr>
                                        <p:cTn id="12" dur="1000"/>
                                        <p:tgtEl>
                                          <p:spTgt spid="59395">
                                            <p:txEl>
                                              <p:pRg st="1" end="1"/>
                                            </p:txEl>
                                          </p:spTgt>
                                        </p:tgtEl>
                                      </p:cBhvr>
                                    </p:animEffect>
                                    <p:anim calcmode="lin" valueType="num">
                                      <p:cBhvr>
                                        <p:cTn id="13" dur="1000" fill="hold"/>
                                        <p:tgtEl>
                                          <p:spTgt spid="5939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9395">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9395">
                                            <p:txEl>
                                              <p:pRg st="2" end="2"/>
                                            </p:txEl>
                                          </p:spTgt>
                                        </p:tgtEl>
                                        <p:attrNameLst>
                                          <p:attrName>style.visibility</p:attrName>
                                        </p:attrNameLst>
                                      </p:cBhvr>
                                      <p:to>
                                        <p:strVal val="visible"/>
                                      </p:to>
                                    </p:set>
                                    <p:animEffect transition="in" filter="fade">
                                      <p:cBhvr>
                                        <p:cTn id="17" dur="1000"/>
                                        <p:tgtEl>
                                          <p:spTgt spid="59395">
                                            <p:txEl>
                                              <p:pRg st="2" end="2"/>
                                            </p:txEl>
                                          </p:spTgt>
                                        </p:tgtEl>
                                      </p:cBhvr>
                                    </p:animEffect>
                                    <p:anim calcmode="lin" valueType="num">
                                      <p:cBhvr>
                                        <p:cTn id="18" dur="1000" fill="hold"/>
                                        <p:tgtEl>
                                          <p:spTgt spid="59395">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5939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u="sng" dirty="0">
                <a:latin typeface="Goudy Old Style" panose="02020502050305020303" pitchFamily="18" charset="0"/>
              </a:rPr>
              <a:t>The Coming of Independence</a:t>
            </a:r>
            <a:endParaRPr lang="en-US" b="1" u="sng" dirty="0">
              <a:latin typeface="Goudy Old Style" panose="02020502050305020303" pitchFamily="18" charset="0"/>
            </a:endParaRPr>
          </a:p>
        </p:txBody>
      </p:sp>
      <p:sp>
        <p:nvSpPr>
          <p:cNvPr id="3" name="Content Placeholder 2"/>
          <p:cNvSpPr>
            <a:spLocks noGrp="1"/>
          </p:cNvSpPr>
          <p:nvPr>
            <p:ph sz="half" idx="1"/>
          </p:nvPr>
        </p:nvSpPr>
        <p:spPr>
          <a:xfrm>
            <a:off x="4800600" y="1524000"/>
            <a:ext cx="4038600" cy="5029200"/>
          </a:xfrm>
        </p:spPr>
        <p:txBody>
          <a:bodyPr>
            <a:noAutofit/>
          </a:bodyPr>
          <a:lstStyle/>
          <a:p>
            <a:pPr marL="365760" indent="-283464">
              <a:buFont typeface="Wingdings 2"/>
              <a:buChar char=""/>
              <a:defRPr/>
            </a:pPr>
            <a:r>
              <a:rPr lang="en-US" sz="2300" dirty="0">
                <a:solidFill>
                  <a:srgbClr val="002060"/>
                </a:solidFill>
                <a:latin typeface="Goudy Old Style" panose="02020502050305020303" pitchFamily="18" charset="0"/>
              </a:rPr>
              <a:t>Colonist became </a:t>
            </a:r>
            <a:r>
              <a:rPr lang="en-US" sz="2300" dirty="0" smtClean="0">
                <a:solidFill>
                  <a:srgbClr val="002060"/>
                </a:solidFill>
                <a:latin typeface="Goudy Old Style" panose="02020502050305020303" pitchFamily="18" charset="0"/>
              </a:rPr>
              <a:t>use </a:t>
            </a:r>
            <a:r>
              <a:rPr lang="en-US" sz="2300" dirty="0">
                <a:solidFill>
                  <a:srgbClr val="002060"/>
                </a:solidFill>
                <a:latin typeface="Goudy Old Style" panose="02020502050305020303" pitchFamily="18" charset="0"/>
              </a:rPr>
              <a:t>to self-government</a:t>
            </a:r>
          </a:p>
          <a:p>
            <a:pPr lvl="1" indent="-237744">
              <a:buFont typeface="Verdana"/>
              <a:buChar char="◦"/>
              <a:defRPr/>
            </a:pPr>
            <a:r>
              <a:rPr lang="en-US" sz="2300" dirty="0">
                <a:latin typeface="Goudy Old Style" panose="02020502050305020303" pitchFamily="18" charset="0"/>
              </a:rPr>
              <a:t>Great Britain was 3,000 miles away; </a:t>
            </a:r>
            <a:r>
              <a:rPr lang="en-US" sz="2300" dirty="0" smtClean="0">
                <a:latin typeface="Goudy Old Style" panose="02020502050305020303" pitchFamily="18" charset="0"/>
              </a:rPr>
              <a:t>and it took two months </a:t>
            </a:r>
            <a:r>
              <a:rPr lang="en-US" sz="2300" dirty="0">
                <a:latin typeface="Goudy Old Style" panose="02020502050305020303" pitchFamily="18" charset="0"/>
              </a:rPr>
              <a:t>to sail to receive </a:t>
            </a:r>
            <a:r>
              <a:rPr lang="en-US" sz="2300" dirty="0" smtClean="0">
                <a:latin typeface="Goudy Old Style" panose="02020502050305020303" pitchFamily="18" charset="0"/>
              </a:rPr>
              <a:t>correspondence so they were able to act independently of the English crown</a:t>
            </a:r>
          </a:p>
          <a:p>
            <a:pPr lvl="1" indent="-237744">
              <a:buFont typeface="Verdana"/>
              <a:buChar char="◦"/>
              <a:defRPr/>
            </a:pPr>
            <a:endParaRPr lang="en-US" sz="2300" dirty="0">
              <a:latin typeface="Goudy Old Style" panose="02020502050305020303" pitchFamily="18" charset="0"/>
            </a:endParaRPr>
          </a:p>
          <a:p>
            <a:pPr indent="-237744">
              <a:buFont typeface="Verdana"/>
              <a:buChar char="◦"/>
              <a:defRPr/>
            </a:pPr>
            <a:r>
              <a:rPr lang="en-US" sz="2300" dirty="0">
                <a:latin typeface="Goudy Old Style" panose="02020502050305020303" pitchFamily="18" charset="0"/>
              </a:rPr>
              <a:t>When England began passing restrictive laws, the colonists </a:t>
            </a:r>
            <a:r>
              <a:rPr lang="en-US" sz="2300" dirty="0" smtClean="0">
                <a:latin typeface="Goudy Old Style" panose="02020502050305020303" pitchFamily="18" charset="0"/>
              </a:rPr>
              <a:t>began to consider revolution</a:t>
            </a:r>
            <a:endParaRPr lang="en-US" sz="2300" dirty="0">
              <a:latin typeface="Goudy Old Style" panose="02020502050305020303" pitchFamily="18" charset="0"/>
            </a:endParaRPr>
          </a:p>
          <a:p>
            <a:pPr indent="-237744">
              <a:buFont typeface="Verdana"/>
              <a:buChar char="◦"/>
              <a:defRPr/>
            </a:pPr>
            <a:endParaRPr lang="en-US" sz="2400" dirty="0"/>
          </a:p>
          <a:p>
            <a:endParaRPr lang="en-US" sz="2400" dirty="0"/>
          </a:p>
        </p:txBody>
      </p:sp>
      <p:sp>
        <p:nvSpPr>
          <p:cNvPr id="4" name="Content Placeholder 3"/>
          <p:cNvSpPr>
            <a:spLocks noGrp="1"/>
          </p:cNvSpPr>
          <p:nvPr>
            <p:ph sz="half" idx="2"/>
          </p:nvPr>
        </p:nvSpPr>
        <p:spPr>
          <a:xfrm>
            <a:off x="609600" y="1600200"/>
            <a:ext cx="4038600" cy="4953000"/>
          </a:xfrm>
        </p:spPr>
        <p:txBody>
          <a:bodyPr>
            <a:normAutofit fontScale="25000" lnSpcReduction="20000"/>
          </a:bodyPr>
          <a:lstStyle/>
          <a:p>
            <a:pPr marL="365760" indent="-283464">
              <a:buFont typeface="Wingdings 2"/>
              <a:buChar char=""/>
              <a:defRPr/>
            </a:pPr>
            <a:r>
              <a:rPr lang="en-US" sz="9600" dirty="0">
                <a:solidFill>
                  <a:srgbClr val="FF0000"/>
                </a:solidFill>
                <a:latin typeface="Goudy Old Style" panose="02020502050305020303" pitchFamily="18" charset="0"/>
              </a:rPr>
              <a:t>Great Britain </a:t>
            </a:r>
            <a:r>
              <a:rPr lang="en-US" sz="9600" dirty="0" smtClean="0">
                <a:solidFill>
                  <a:srgbClr val="FF0000"/>
                </a:solidFill>
                <a:latin typeface="Goudy Old Style" panose="02020502050305020303" pitchFamily="18" charset="0"/>
              </a:rPr>
              <a:t>under the colonial system was responsible </a:t>
            </a:r>
            <a:r>
              <a:rPr lang="en-US" sz="9600" dirty="0">
                <a:solidFill>
                  <a:srgbClr val="FF0000"/>
                </a:solidFill>
                <a:latin typeface="Goudy Old Style" panose="02020502050305020303" pitchFamily="18" charset="0"/>
              </a:rPr>
              <a:t>for:</a:t>
            </a:r>
          </a:p>
          <a:p>
            <a:pPr lvl="1" indent="-237744">
              <a:buFont typeface="Verdana"/>
              <a:buChar char="◦"/>
              <a:defRPr/>
            </a:pPr>
            <a:r>
              <a:rPr lang="en-US" sz="9600" dirty="0" smtClean="0">
                <a:latin typeface="Goudy Old Style" panose="02020502050305020303" pitchFamily="18" charset="0"/>
              </a:rPr>
              <a:t>Defending the colonies </a:t>
            </a:r>
          </a:p>
          <a:p>
            <a:pPr lvl="1" indent="-237744">
              <a:buFont typeface="Verdana"/>
              <a:buChar char="◦"/>
              <a:defRPr/>
            </a:pPr>
            <a:r>
              <a:rPr lang="en-US" sz="9600" dirty="0" smtClean="0">
                <a:latin typeface="Goudy Old Style" panose="02020502050305020303" pitchFamily="18" charset="0"/>
              </a:rPr>
              <a:t>Representing them in foreign </a:t>
            </a:r>
            <a:r>
              <a:rPr lang="en-US" sz="9600" dirty="0">
                <a:latin typeface="Goudy Old Style" panose="02020502050305020303" pitchFamily="18" charset="0"/>
              </a:rPr>
              <a:t>affairs</a:t>
            </a:r>
          </a:p>
          <a:p>
            <a:pPr lvl="1" indent="-237744">
              <a:buFont typeface="Verdana"/>
              <a:buChar char="◦"/>
              <a:defRPr/>
            </a:pPr>
            <a:r>
              <a:rPr lang="en-US" sz="9600" dirty="0" smtClean="0">
                <a:latin typeface="Goudy Old Style" panose="02020502050305020303" pitchFamily="18" charset="0"/>
              </a:rPr>
              <a:t>Maintaining a uniform monetary </a:t>
            </a:r>
            <a:r>
              <a:rPr lang="en-US" sz="9600" dirty="0">
                <a:latin typeface="Goudy Old Style" panose="02020502050305020303" pitchFamily="18" charset="0"/>
              </a:rPr>
              <a:t>system</a:t>
            </a:r>
          </a:p>
          <a:p>
            <a:pPr lvl="1" indent="-237744">
              <a:buFont typeface="Verdana"/>
              <a:buChar char="◦"/>
              <a:defRPr/>
            </a:pPr>
            <a:r>
              <a:rPr lang="en-US" sz="9600" dirty="0" smtClean="0">
                <a:latin typeface="Goudy Old Style" panose="02020502050305020303" pitchFamily="18" charset="0"/>
              </a:rPr>
              <a:t>Fostering a market </a:t>
            </a:r>
            <a:r>
              <a:rPr lang="en-US" sz="9600" dirty="0">
                <a:latin typeface="Goudy Old Style" panose="02020502050305020303" pitchFamily="18" charset="0"/>
              </a:rPr>
              <a:t>for colonial trade</a:t>
            </a:r>
          </a:p>
          <a:p>
            <a:pPr marL="365760" indent="-283464">
              <a:buFont typeface="Wingdings 2"/>
              <a:buChar char=""/>
              <a:defRPr/>
            </a:pPr>
            <a:endParaRPr lang="en-US" sz="9600" dirty="0" smtClean="0">
              <a:latin typeface="Goudy Old Style" panose="02020502050305020303" pitchFamily="18" charset="0"/>
            </a:endParaRPr>
          </a:p>
          <a:p>
            <a:pPr marL="365760" indent="-283464">
              <a:buFont typeface="Wingdings 2"/>
              <a:buChar char=""/>
              <a:defRPr/>
            </a:pPr>
            <a:r>
              <a:rPr lang="en-US" sz="9600" dirty="0" smtClean="0">
                <a:latin typeface="Goudy Old Style" panose="02020502050305020303" pitchFamily="18" charset="0"/>
              </a:rPr>
              <a:t>For a long time there were very little </a:t>
            </a:r>
            <a:r>
              <a:rPr lang="en-US" sz="9600" dirty="0">
                <a:latin typeface="Goudy Old Style" panose="02020502050305020303" pitchFamily="18" charset="0"/>
              </a:rPr>
              <a:t>taxes were taken from the colonies</a:t>
            </a:r>
          </a:p>
          <a:p>
            <a:endParaRPr lang="en-US" dirty="0">
              <a:latin typeface="Goudy Old Style" panose="02020502050305020303" pitchFamily="18" charset="0"/>
            </a:endParaRPr>
          </a:p>
        </p:txBody>
      </p:sp>
    </p:spTree>
    <p:extLst>
      <p:ext uri="{BB962C8B-B14F-4D97-AF65-F5344CB8AC3E}">
        <p14:creationId xmlns:p14="http://schemas.microsoft.com/office/powerpoint/2010/main" val="1310348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2185182"/>
          </a:xfrm>
        </p:spPr>
        <p:txBody>
          <a:bodyPr>
            <a:normAutofit fontScale="90000"/>
          </a:bodyPr>
          <a:lstStyle/>
          <a:p>
            <a:r>
              <a:rPr lang="en-US" b="1" u="sng" dirty="0" smtClean="0">
                <a:latin typeface="Goudy Old Style" panose="02020502050305020303" pitchFamily="18" charset="0"/>
              </a:rPr>
              <a:t>Chapter 2-Section </a:t>
            </a:r>
            <a:r>
              <a:rPr lang="en-US" b="1" u="sng" dirty="0">
                <a:latin typeface="Goudy Old Style" panose="02020502050305020303" pitchFamily="18" charset="0"/>
              </a:rPr>
              <a:t>1-Our </a:t>
            </a:r>
            <a:r>
              <a:rPr lang="en-US" b="1" u="sng" dirty="0" smtClean="0">
                <a:latin typeface="Goudy Old Style" panose="02020502050305020303" pitchFamily="18" charset="0"/>
              </a:rPr>
              <a:t>Political Beginnings</a:t>
            </a:r>
            <a:r>
              <a:rPr lang="en-US" b="1" dirty="0">
                <a:latin typeface="Goudy Old Style" panose="02020502050305020303" pitchFamily="18" charset="0"/>
              </a:rPr>
              <a:t/>
            </a:r>
            <a:br>
              <a:rPr lang="en-US" b="1" dirty="0">
                <a:latin typeface="Goudy Old Style" panose="02020502050305020303" pitchFamily="18" charset="0"/>
              </a:rPr>
            </a:br>
            <a:r>
              <a:rPr lang="en-US" sz="4000" b="1" dirty="0">
                <a:latin typeface="Goudy Old Style" panose="02020502050305020303" pitchFamily="18" charset="0"/>
              </a:rPr>
              <a:t>Pg.30-35</a:t>
            </a:r>
            <a:r>
              <a:rPr lang="en-US" sz="4000" dirty="0">
                <a:latin typeface="Goudy Old Style" panose="02020502050305020303" pitchFamily="18" charset="0"/>
              </a:rPr>
              <a:t/>
            </a:r>
            <a:br>
              <a:rPr lang="en-US" sz="4000" dirty="0">
                <a:latin typeface="Goudy Old Style" panose="02020502050305020303" pitchFamily="18" charset="0"/>
              </a:rPr>
            </a:br>
            <a:endParaRPr lang="en-US" sz="4000" dirty="0">
              <a:latin typeface="Goudy Old Style" panose="02020502050305020303" pitchFamily="18" charset="0"/>
            </a:endParaRPr>
          </a:p>
        </p:txBody>
      </p:sp>
      <p:pic>
        <p:nvPicPr>
          <p:cNvPr id="1026" name="Picture 2" descr="http://media-3.web.britannica.com/eb-media/03/129303-004-05E4FA7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438400"/>
            <a:ext cx="5238750" cy="371475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4290075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100" y="274638"/>
            <a:ext cx="7499350" cy="1143000"/>
          </a:xfrm>
        </p:spPr>
        <p:txBody>
          <a:bodyPr>
            <a:normAutofit/>
          </a:bodyPr>
          <a:lstStyle/>
          <a:p>
            <a:pPr algn="ctr" eaLnBrk="1" fontAlgn="auto" hangingPunct="1">
              <a:spcAft>
                <a:spcPts val="0"/>
              </a:spcAft>
              <a:defRPr/>
            </a:pPr>
            <a:r>
              <a:rPr lang="en-US" b="1" u="sng" dirty="0" smtClean="0">
                <a:solidFill>
                  <a:schemeClr val="tx2">
                    <a:satMod val="130000"/>
                  </a:schemeClr>
                </a:solidFill>
                <a:latin typeface="Goudy Old Style" panose="02020502050305020303" pitchFamily="18" charset="0"/>
              </a:rPr>
              <a:t>Britain's Colonial Policies</a:t>
            </a:r>
            <a:endParaRPr lang="en-US" b="1" u="sng" dirty="0">
              <a:solidFill>
                <a:schemeClr val="tx2">
                  <a:satMod val="130000"/>
                </a:schemeClr>
              </a:solidFill>
              <a:latin typeface="Goudy Old Style" panose="02020502050305020303" pitchFamily="18" charset="0"/>
            </a:endParaRPr>
          </a:p>
        </p:txBody>
      </p:sp>
      <p:sp>
        <p:nvSpPr>
          <p:cNvPr id="20483" name="Content Placeholder 2"/>
          <p:cNvSpPr>
            <a:spLocks noGrp="1"/>
          </p:cNvSpPr>
          <p:nvPr>
            <p:ph sz="half" idx="1"/>
          </p:nvPr>
        </p:nvSpPr>
        <p:spPr>
          <a:xfrm>
            <a:off x="685800" y="1676400"/>
            <a:ext cx="4572000" cy="4664075"/>
          </a:xfrm>
        </p:spPr>
        <p:txBody>
          <a:bodyPr>
            <a:normAutofit/>
          </a:bodyPr>
          <a:lstStyle/>
          <a:p>
            <a:pPr eaLnBrk="1" hangingPunct="1"/>
            <a:r>
              <a:rPr lang="en-US" u="sng" dirty="0" smtClean="0">
                <a:solidFill>
                  <a:srgbClr val="FF0000"/>
                </a:solidFill>
                <a:latin typeface="Goudy Old Style" panose="02020502050305020303" pitchFamily="18" charset="0"/>
              </a:rPr>
              <a:t>King George III</a:t>
            </a:r>
            <a:r>
              <a:rPr lang="en-US" dirty="0" smtClean="0">
                <a:latin typeface="Goudy Old Style" panose="02020502050305020303" pitchFamily="18" charset="0"/>
              </a:rPr>
              <a:t>-</a:t>
            </a:r>
            <a:endParaRPr lang="en-US" u="sng" dirty="0" smtClean="0">
              <a:latin typeface="Goudy Old Style" panose="02020502050305020303" pitchFamily="18" charset="0"/>
            </a:endParaRPr>
          </a:p>
          <a:p>
            <a:pPr lvl="1" eaLnBrk="1" hangingPunct="1"/>
            <a:r>
              <a:rPr lang="en-US" dirty="0" smtClean="0">
                <a:latin typeface="Goudy Old Style" panose="02020502050305020303" pitchFamily="18" charset="0"/>
              </a:rPr>
              <a:t>When he came to the throne in 1760  he started to deal with the colonists more “firmly”</a:t>
            </a:r>
          </a:p>
          <a:p>
            <a:pPr marL="411480" lvl="1" indent="0" eaLnBrk="1" hangingPunct="1">
              <a:buNone/>
            </a:pPr>
            <a:endParaRPr lang="en-US" dirty="0" smtClean="0">
              <a:latin typeface="Goudy Old Style" panose="02020502050305020303" pitchFamily="18" charset="0"/>
            </a:endParaRPr>
          </a:p>
          <a:p>
            <a:pPr lvl="1" eaLnBrk="1" hangingPunct="1"/>
            <a:r>
              <a:rPr lang="en-US" dirty="0" smtClean="0">
                <a:latin typeface="Goudy Old Style" panose="02020502050305020303" pitchFamily="18" charset="0"/>
              </a:rPr>
              <a:t>He restricted trade with nations other than England and enforced taxes to support British troops in North America</a:t>
            </a:r>
          </a:p>
        </p:txBody>
      </p:sp>
      <p:pic>
        <p:nvPicPr>
          <p:cNvPr id="20484"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562600" y="1905000"/>
            <a:ext cx="2743200" cy="41735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767798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3"/>
          <p:cNvSpPr>
            <a:spLocks noGrp="1"/>
          </p:cNvSpPr>
          <p:nvPr>
            <p:ph type="title"/>
          </p:nvPr>
        </p:nvSpPr>
        <p:spPr>
          <a:xfrm>
            <a:off x="1435100" y="274638"/>
            <a:ext cx="7499350" cy="1143000"/>
          </a:xfrm>
        </p:spPr>
        <p:txBody>
          <a:bodyPr/>
          <a:lstStyle/>
          <a:p>
            <a:pPr algn="ctr" eaLnBrk="1" hangingPunct="1">
              <a:defRPr/>
            </a:pPr>
            <a:r>
              <a:rPr lang="en-US" b="1" u="sng" dirty="0" smtClean="0">
                <a:latin typeface="Goudy Old Style" panose="02020502050305020303" pitchFamily="18" charset="0"/>
              </a:rPr>
              <a:t>The Stamp Act Congress</a:t>
            </a:r>
          </a:p>
        </p:txBody>
      </p:sp>
      <p:sp>
        <p:nvSpPr>
          <p:cNvPr id="21507" name="Content Placeholder 5"/>
          <p:cNvSpPr>
            <a:spLocks noGrp="1"/>
          </p:cNvSpPr>
          <p:nvPr>
            <p:ph sz="half" idx="4294967295"/>
          </p:nvPr>
        </p:nvSpPr>
        <p:spPr>
          <a:xfrm>
            <a:off x="4191000" y="1524000"/>
            <a:ext cx="4778375" cy="5105400"/>
          </a:xfrm>
        </p:spPr>
        <p:txBody>
          <a:bodyPr>
            <a:normAutofit/>
          </a:bodyPr>
          <a:lstStyle/>
          <a:p>
            <a:pPr marL="82550" indent="0" eaLnBrk="1" hangingPunct="1">
              <a:buFont typeface="Wingdings 2" pitchFamily="18" charset="2"/>
              <a:buNone/>
            </a:pPr>
            <a:r>
              <a:rPr lang="en-US" sz="1800" u="sng" dirty="0" smtClean="0">
                <a:solidFill>
                  <a:srgbClr val="002060"/>
                </a:solidFill>
                <a:latin typeface="Goudy Old Style" panose="02020502050305020303" pitchFamily="18" charset="0"/>
              </a:rPr>
              <a:t>Stamp Act</a:t>
            </a:r>
            <a:r>
              <a:rPr lang="en-US" sz="1800" u="sng" dirty="0" smtClean="0">
                <a:latin typeface="Goudy Old Style" panose="02020502050305020303" pitchFamily="18" charset="0"/>
              </a:rPr>
              <a:t>-</a:t>
            </a:r>
          </a:p>
          <a:p>
            <a:pPr lvl="1" eaLnBrk="1" hangingPunct="1"/>
            <a:r>
              <a:rPr lang="en-US" sz="1800" dirty="0" smtClean="0">
                <a:latin typeface="Goudy Old Style" panose="02020502050305020303" pitchFamily="18" charset="0"/>
              </a:rPr>
              <a:t>Required the use of tax stamps on all legal documents, certain business agreements, and on newspapers</a:t>
            </a:r>
          </a:p>
          <a:p>
            <a:pPr lvl="2"/>
            <a:r>
              <a:rPr lang="en-US" sz="1800" dirty="0" smtClean="0">
                <a:latin typeface="Goudy Old Style" panose="02020502050305020303" pitchFamily="18" charset="0"/>
              </a:rPr>
              <a:t>The Act was denounced by the colonies because they thought the taxes were too high and that they were without representation in Parliament </a:t>
            </a:r>
          </a:p>
          <a:p>
            <a:pPr lvl="1" eaLnBrk="1" hangingPunct="1"/>
            <a:r>
              <a:rPr lang="en-US" sz="1800" dirty="0" smtClean="0">
                <a:latin typeface="Goudy Old Style" panose="02020502050305020303" pitchFamily="18" charset="0"/>
              </a:rPr>
              <a:t>This tax brought the colonies together; they formed the Stamp Act Congress</a:t>
            </a:r>
          </a:p>
          <a:p>
            <a:pPr lvl="2"/>
            <a:r>
              <a:rPr lang="en-US" sz="1800" dirty="0" smtClean="0">
                <a:latin typeface="Goudy Old Style" panose="02020502050305020303" pitchFamily="18" charset="0"/>
              </a:rPr>
              <a:t>Nine of the thirteen colonies sent delegates</a:t>
            </a:r>
          </a:p>
          <a:p>
            <a:pPr lvl="1" eaLnBrk="1" hangingPunct="1"/>
            <a:r>
              <a:rPr lang="en-US" sz="1800" dirty="0" smtClean="0">
                <a:latin typeface="Goudy Old Style" panose="02020502050305020303" pitchFamily="18" charset="0"/>
              </a:rPr>
              <a:t>Sent a letter to the King called the Declarations of Rights and Grievances </a:t>
            </a:r>
          </a:p>
          <a:p>
            <a:pPr lvl="2"/>
            <a:r>
              <a:rPr lang="en-US" sz="1800" dirty="0" smtClean="0">
                <a:latin typeface="Goudy Old Style" panose="02020502050305020303" pitchFamily="18" charset="0"/>
              </a:rPr>
              <a:t>Parliament repealed the Stamp Act;  frictions still mounted</a:t>
            </a:r>
          </a:p>
          <a:p>
            <a:pPr lvl="1" eaLnBrk="1" hangingPunct="1"/>
            <a:endParaRPr lang="en-US" sz="1800" dirty="0" smtClean="0"/>
          </a:p>
        </p:txBody>
      </p:sp>
      <p:pic>
        <p:nvPicPr>
          <p:cNvPr id="21508" name="Content Placeholder 4" descr="stamp act 2.jpg"/>
          <p:cNvPicPr>
            <a:picLocks noGrp="1" noChangeAspect="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762000" y="1700747"/>
            <a:ext cx="3079750" cy="4014788"/>
          </a:xfrm>
        </p:spPr>
      </p:pic>
      <p:sp>
        <p:nvSpPr>
          <p:cNvPr id="21509" name="TextBox 1"/>
          <p:cNvSpPr txBox="1">
            <a:spLocks noChangeArrowheads="1"/>
          </p:cNvSpPr>
          <p:nvPr/>
        </p:nvSpPr>
        <p:spPr bwMode="auto">
          <a:xfrm>
            <a:off x="533400" y="5752748"/>
            <a:ext cx="3657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ill Sans MT" pitchFamily="34" charset="0"/>
                <a:cs typeface="Arial" charset="0"/>
              </a:defRPr>
            </a:lvl1pPr>
            <a:lvl2pPr marL="742950" indent="-285750" eaLnBrk="0" hangingPunct="0">
              <a:defRPr>
                <a:solidFill>
                  <a:schemeClr val="tx1"/>
                </a:solidFill>
                <a:latin typeface="Gill Sans MT" pitchFamily="34" charset="0"/>
                <a:cs typeface="Arial" charset="0"/>
              </a:defRPr>
            </a:lvl2pPr>
            <a:lvl3pPr marL="1143000" indent="-228600" eaLnBrk="0" hangingPunct="0">
              <a:defRPr>
                <a:solidFill>
                  <a:schemeClr val="tx1"/>
                </a:solidFill>
                <a:latin typeface="Gill Sans MT" pitchFamily="34" charset="0"/>
                <a:cs typeface="Arial" charset="0"/>
              </a:defRPr>
            </a:lvl3pPr>
            <a:lvl4pPr marL="1600200" indent="-228600" eaLnBrk="0" hangingPunct="0">
              <a:defRPr>
                <a:solidFill>
                  <a:schemeClr val="tx1"/>
                </a:solidFill>
                <a:latin typeface="Gill Sans MT" pitchFamily="34" charset="0"/>
                <a:cs typeface="Arial" charset="0"/>
              </a:defRPr>
            </a:lvl4pPr>
            <a:lvl5pPr marL="2057400" indent="-228600" eaLnBrk="0" hangingPunct="0">
              <a:defRPr>
                <a:solidFill>
                  <a:schemeClr val="tx1"/>
                </a:solidFill>
                <a:latin typeface="Gill Sans MT" pitchFamily="34" charset="0"/>
                <a:cs typeface="Arial" charset="0"/>
              </a:defRPr>
            </a:lvl5pPr>
            <a:lvl6pPr marL="2514600" indent="-228600" eaLnBrk="0" fontAlgn="base" hangingPunct="0">
              <a:spcBef>
                <a:spcPct val="0"/>
              </a:spcBef>
              <a:spcAft>
                <a:spcPct val="0"/>
              </a:spcAft>
              <a:defRPr>
                <a:solidFill>
                  <a:schemeClr val="tx1"/>
                </a:solidFill>
                <a:latin typeface="Gill Sans MT" pitchFamily="34" charset="0"/>
                <a:cs typeface="Arial" charset="0"/>
              </a:defRPr>
            </a:lvl6pPr>
            <a:lvl7pPr marL="2971800" indent="-228600" eaLnBrk="0" fontAlgn="base" hangingPunct="0">
              <a:spcBef>
                <a:spcPct val="0"/>
              </a:spcBef>
              <a:spcAft>
                <a:spcPct val="0"/>
              </a:spcAft>
              <a:defRPr>
                <a:solidFill>
                  <a:schemeClr val="tx1"/>
                </a:solidFill>
                <a:latin typeface="Gill Sans MT" pitchFamily="34" charset="0"/>
                <a:cs typeface="Arial" charset="0"/>
              </a:defRPr>
            </a:lvl7pPr>
            <a:lvl8pPr marL="3429000" indent="-228600" eaLnBrk="0" fontAlgn="base" hangingPunct="0">
              <a:spcBef>
                <a:spcPct val="0"/>
              </a:spcBef>
              <a:spcAft>
                <a:spcPct val="0"/>
              </a:spcAft>
              <a:defRPr>
                <a:solidFill>
                  <a:schemeClr val="tx1"/>
                </a:solidFill>
                <a:latin typeface="Gill Sans MT" pitchFamily="34" charset="0"/>
                <a:cs typeface="Arial" charset="0"/>
              </a:defRPr>
            </a:lvl8pPr>
            <a:lvl9pPr marL="3886200" indent="-228600" eaLnBrk="0" fontAlgn="base" hangingPunct="0">
              <a:spcBef>
                <a:spcPct val="0"/>
              </a:spcBef>
              <a:spcAft>
                <a:spcPct val="0"/>
              </a:spcAft>
              <a:defRPr>
                <a:solidFill>
                  <a:schemeClr val="tx1"/>
                </a:solidFill>
                <a:latin typeface="Gill Sans MT" pitchFamily="34" charset="0"/>
                <a:cs typeface="Arial" charset="0"/>
              </a:defRPr>
            </a:lvl9pPr>
          </a:lstStyle>
          <a:p>
            <a:pPr algn="ctr" eaLnBrk="1" hangingPunct="1"/>
            <a:r>
              <a:rPr lang="en-US" dirty="0">
                <a:solidFill>
                  <a:srgbClr val="FF0000"/>
                </a:solidFill>
                <a:latin typeface="Goudy Old Style" panose="02020502050305020303" pitchFamily="18" charset="0"/>
              </a:rPr>
              <a:t>Britain’s harsh tax and trade policies brought resentment to the colonies</a:t>
            </a:r>
            <a:r>
              <a:rPr lang="en-US" dirty="0"/>
              <a:t>.</a:t>
            </a:r>
          </a:p>
        </p:txBody>
      </p:sp>
    </p:spTree>
    <p:extLst>
      <p:ext uri="{BB962C8B-B14F-4D97-AF65-F5344CB8AC3E}">
        <p14:creationId xmlns:p14="http://schemas.microsoft.com/office/powerpoint/2010/main" val="4226488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35100" y="274638"/>
            <a:ext cx="7499350" cy="1143000"/>
          </a:xfrm>
        </p:spPr>
        <p:txBody>
          <a:bodyPr>
            <a:normAutofit/>
          </a:bodyPr>
          <a:lstStyle/>
          <a:p>
            <a:pPr algn="ctr" eaLnBrk="1" fontAlgn="auto" hangingPunct="1">
              <a:spcAft>
                <a:spcPts val="0"/>
              </a:spcAft>
              <a:defRPr/>
            </a:pPr>
            <a:r>
              <a:rPr lang="en-US" b="1" u="sng" dirty="0" smtClean="0">
                <a:solidFill>
                  <a:schemeClr val="tx2">
                    <a:satMod val="130000"/>
                  </a:schemeClr>
                </a:solidFill>
                <a:latin typeface="Goudy Old Style" panose="02020502050305020303" pitchFamily="18" charset="0"/>
              </a:rPr>
              <a:t>First Continental Congress</a:t>
            </a:r>
            <a:endParaRPr lang="en-US" b="1" u="sng" dirty="0">
              <a:solidFill>
                <a:schemeClr val="tx2">
                  <a:satMod val="130000"/>
                </a:schemeClr>
              </a:solidFill>
              <a:latin typeface="Goudy Old Style" panose="02020502050305020303" pitchFamily="18" charset="0"/>
            </a:endParaRPr>
          </a:p>
        </p:txBody>
      </p:sp>
      <p:sp>
        <p:nvSpPr>
          <p:cNvPr id="22531" name="Content Placeholder 4"/>
          <p:cNvSpPr>
            <a:spLocks noGrp="1"/>
          </p:cNvSpPr>
          <p:nvPr>
            <p:ph sz="half" idx="1"/>
          </p:nvPr>
        </p:nvSpPr>
        <p:spPr>
          <a:xfrm>
            <a:off x="609600" y="1524000"/>
            <a:ext cx="4343400" cy="5105400"/>
          </a:xfrm>
        </p:spPr>
        <p:txBody>
          <a:bodyPr>
            <a:normAutofit/>
          </a:bodyPr>
          <a:lstStyle/>
          <a:p>
            <a:pPr eaLnBrk="1" hangingPunct="1"/>
            <a:r>
              <a:rPr lang="en-US" sz="2400" b="1" u="sng" dirty="0" smtClean="0">
                <a:solidFill>
                  <a:srgbClr val="FF0000"/>
                </a:solidFill>
                <a:latin typeface="Goudy Old Style" panose="02020502050305020303" pitchFamily="18" charset="0"/>
              </a:rPr>
              <a:t>Intolerable Acts</a:t>
            </a:r>
          </a:p>
          <a:p>
            <a:pPr lvl="1" eaLnBrk="1" hangingPunct="1"/>
            <a:r>
              <a:rPr lang="en-US" dirty="0" smtClean="0">
                <a:latin typeface="Goudy Old Style" panose="02020502050305020303" pitchFamily="18" charset="0"/>
              </a:rPr>
              <a:t>Britain passed new laws to punish the colonists over the troubles in Boston </a:t>
            </a:r>
            <a:endParaRPr lang="en-US" dirty="0">
              <a:latin typeface="Goudy Old Style" panose="02020502050305020303" pitchFamily="18" charset="0"/>
            </a:endParaRPr>
          </a:p>
          <a:p>
            <a:pPr lvl="2"/>
            <a:r>
              <a:rPr lang="en-US" sz="2400" dirty="0" smtClean="0">
                <a:latin typeface="Goudy Old Style" panose="02020502050305020303" pitchFamily="18" charset="0"/>
              </a:rPr>
              <a:t>Ex. Boston Massacre and the Tea Party</a:t>
            </a:r>
          </a:p>
          <a:p>
            <a:pPr lvl="1" eaLnBrk="1" hangingPunct="1"/>
            <a:r>
              <a:rPr lang="en-US" dirty="0" smtClean="0">
                <a:latin typeface="Goudy Old Style" panose="02020502050305020303" pitchFamily="18" charset="0"/>
              </a:rPr>
              <a:t>The colonists wrote the Declaration of Rights</a:t>
            </a:r>
          </a:p>
          <a:p>
            <a:pPr lvl="2" eaLnBrk="1" hangingPunct="1"/>
            <a:r>
              <a:rPr lang="en-US" sz="2400" dirty="0" smtClean="0">
                <a:latin typeface="Goudy Old Style" panose="02020502050305020303" pitchFamily="18" charset="0"/>
              </a:rPr>
              <a:t>They urged other colonist to boycott (refusal to buy) all trade with England </a:t>
            </a:r>
          </a:p>
        </p:txBody>
      </p:sp>
      <p:pic>
        <p:nvPicPr>
          <p:cNvPr id="6"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6457" y="2209800"/>
            <a:ext cx="3480343" cy="31289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536553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solidFill>
                  <a:schemeClr val="tx2">
                    <a:satMod val="130000"/>
                  </a:schemeClr>
                </a:solidFill>
                <a:latin typeface="Goudy Old Style" panose="02020502050305020303" pitchFamily="18" charset="0"/>
              </a:rPr>
              <a:t>First Continental Congress</a:t>
            </a:r>
            <a:endParaRPr lang="en-US" dirty="0">
              <a:latin typeface="Goudy Old Style" panose="02020502050305020303" pitchFamily="18" charset="0"/>
            </a:endParaRPr>
          </a:p>
        </p:txBody>
      </p:sp>
      <p:sp>
        <p:nvSpPr>
          <p:cNvPr id="3" name="Content Placeholder 2"/>
          <p:cNvSpPr>
            <a:spLocks noGrp="1"/>
          </p:cNvSpPr>
          <p:nvPr>
            <p:ph idx="1"/>
          </p:nvPr>
        </p:nvSpPr>
        <p:spPr>
          <a:xfrm>
            <a:off x="457200" y="1646237"/>
            <a:ext cx="5105400" cy="4526280"/>
          </a:xfrm>
        </p:spPr>
        <p:txBody>
          <a:bodyPr>
            <a:normAutofit fontScale="92500" lnSpcReduction="20000"/>
          </a:bodyPr>
          <a:lstStyle/>
          <a:p>
            <a:pPr lvl="0"/>
            <a:r>
              <a:rPr lang="en-US" dirty="0" smtClean="0">
                <a:latin typeface="Goudy Old Style" panose="02020502050305020303" pitchFamily="18" charset="0"/>
              </a:rPr>
              <a:t>Delegates from twelve colonies (Georgia failed to send a delegate) met </a:t>
            </a:r>
            <a:r>
              <a:rPr lang="en-US" dirty="0">
                <a:latin typeface="Goudy Old Style" panose="02020502050305020303" pitchFamily="18" charset="0"/>
              </a:rPr>
              <a:t>in Philadelphia on Sept 5</a:t>
            </a:r>
            <a:r>
              <a:rPr lang="en-US" baseline="30000" dirty="0">
                <a:latin typeface="Goudy Old Style" panose="02020502050305020303" pitchFamily="18" charset="0"/>
              </a:rPr>
              <a:t>th</a:t>
            </a:r>
            <a:r>
              <a:rPr lang="en-US" dirty="0">
                <a:latin typeface="Goudy Old Style" panose="02020502050305020303" pitchFamily="18" charset="0"/>
              </a:rPr>
              <a:t>, </a:t>
            </a:r>
            <a:r>
              <a:rPr lang="en-US" dirty="0" smtClean="0">
                <a:latin typeface="Goudy Old Style" panose="02020502050305020303" pitchFamily="18" charset="0"/>
              </a:rPr>
              <a:t>1774</a:t>
            </a:r>
            <a:endParaRPr lang="en-US" dirty="0">
              <a:latin typeface="Goudy Old Style" panose="02020502050305020303" pitchFamily="18" charset="0"/>
            </a:endParaRPr>
          </a:p>
          <a:p>
            <a:pPr lvl="0"/>
            <a:r>
              <a:rPr lang="en-US" dirty="0">
                <a:latin typeface="Goudy Old Style" panose="02020502050305020303" pitchFamily="18" charset="0"/>
              </a:rPr>
              <a:t>For two months </a:t>
            </a:r>
            <a:r>
              <a:rPr lang="en-US" dirty="0" smtClean="0">
                <a:latin typeface="Goudy Old Style" panose="02020502050305020303" pitchFamily="18" charset="0"/>
              </a:rPr>
              <a:t>the </a:t>
            </a:r>
            <a:r>
              <a:rPr lang="en-US" dirty="0">
                <a:latin typeface="Goudy Old Style" panose="02020502050305020303" pitchFamily="18" charset="0"/>
              </a:rPr>
              <a:t>delegates of the First Continental Congress met to discuss the </a:t>
            </a:r>
            <a:r>
              <a:rPr lang="en-US" dirty="0" smtClean="0">
                <a:latin typeface="Goudy Old Style" panose="02020502050305020303" pitchFamily="18" charset="0"/>
              </a:rPr>
              <a:t>crumbling relations with England.</a:t>
            </a:r>
            <a:endParaRPr lang="en-US" dirty="0">
              <a:latin typeface="Goudy Old Style" panose="02020502050305020303" pitchFamily="18" charset="0"/>
            </a:endParaRPr>
          </a:p>
          <a:p>
            <a:pPr lvl="1"/>
            <a:r>
              <a:rPr lang="en-US" dirty="0">
                <a:latin typeface="Goudy Old Style" panose="02020502050305020303" pitchFamily="18" charset="0"/>
              </a:rPr>
              <a:t>Delegates deliberated </a:t>
            </a:r>
            <a:r>
              <a:rPr lang="en-US" dirty="0" smtClean="0">
                <a:latin typeface="Goudy Old Style" panose="02020502050305020303" pitchFamily="18" charset="0"/>
              </a:rPr>
              <a:t>potential plans of action until the meeting adjourned </a:t>
            </a:r>
            <a:r>
              <a:rPr lang="en-US" dirty="0">
                <a:latin typeface="Goudy Old Style" panose="02020502050305020303" pitchFamily="18" charset="0"/>
              </a:rPr>
              <a:t>on October 26</a:t>
            </a:r>
            <a:r>
              <a:rPr lang="en-US" baseline="30000" dirty="0">
                <a:latin typeface="Goudy Old Style" panose="02020502050305020303" pitchFamily="18" charset="0"/>
              </a:rPr>
              <a:t>th</a:t>
            </a:r>
            <a:endParaRPr lang="en-US" dirty="0">
              <a:latin typeface="Goudy Old Style" panose="02020502050305020303" pitchFamily="18" charset="0"/>
            </a:endParaRPr>
          </a:p>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7019" y="2286000"/>
            <a:ext cx="2819400" cy="33616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653933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u="sng" dirty="0">
                <a:solidFill>
                  <a:schemeClr val="tx2">
                    <a:satMod val="130000"/>
                  </a:schemeClr>
                </a:solidFill>
                <a:latin typeface="Goudy Old Style" panose="02020502050305020303" pitchFamily="18" charset="0"/>
              </a:rPr>
              <a:t>Second Continental Congress</a:t>
            </a:r>
            <a:endParaRPr lang="en-US" dirty="0">
              <a:latin typeface="Goudy Old Style" panose="02020502050305020303" pitchFamily="18" charset="0"/>
            </a:endParaRPr>
          </a:p>
        </p:txBody>
      </p:sp>
      <p:sp>
        <p:nvSpPr>
          <p:cNvPr id="3" name="Content Placeholder 2"/>
          <p:cNvSpPr>
            <a:spLocks noGrp="1"/>
          </p:cNvSpPr>
          <p:nvPr>
            <p:ph idx="1"/>
          </p:nvPr>
        </p:nvSpPr>
        <p:spPr>
          <a:xfrm>
            <a:off x="457200" y="1646236"/>
            <a:ext cx="5486400" cy="4906964"/>
          </a:xfrm>
        </p:spPr>
        <p:txBody>
          <a:bodyPr>
            <a:noAutofit/>
          </a:bodyPr>
          <a:lstStyle/>
          <a:p>
            <a:r>
              <a:rPr lang="en-US" sz="2400" dirty="0">
                <a:latin typeface="Goudy Old Style" panose="02020502050305020303" pitchFamily="18" charset="0"/>
              </a:rPr>
              <a:t>The </a:t>
            </a:r>
            <a:r>
              <a:rPr lang="en-US" sz="2400" b="1" dirty="0">
                <a:solidFill>
                  <a:srgbClr val="FF0000"/>
                </a:solidFill>
                <a:latin typeface="Goudy Old Style" panose="02020502050305020303" pitchFamily="18" charset="0"/>
              </a:rPr>
              <a:t>Second Continental Congress</a:t>
            </a:r>
            <a:r>
              <a:rPr lang="en-US" sz="2400" dirty="0">
                <a:solidFill>
                  <a:srgbClr val="FF0000"/>
                </a:solidFill>
                <a:latin typeface="Goudy Old Style" panose="02020502050305020303" pitchFamily="18" charset="0"/>
              </a:rPr>
              <a:t> </a:t>
            </a:r>
            <a:r>
              <a:rPr lang="en-US" sz="2400" dirty="0">
                <a:latin typeface="Goudy Old Style" panose="02020502050305020303" pitchFamily="18" charset="0"/>
              </a:rPr>
              <a:t>was a convention of delegates from the Thirteen Colonies </a:t>
            </a:r>
            <a:r>
              <a:rPr lang="en-US" sz="2400" dirty="0" smtClean="0">
                <a:latin typeface="Goudy Old Style" panose="02020502050305020303" pitchFamily="18" charset="0"/>
              </a:rPr>
              <a:t>that began meeting </a:t>
            </a:r>
            <a:r>
              <a:rPr lang="en-US" sz="2400" dirty="0">
                <a:latin typeface="Goudy Old Style" panose="02020502050305020303" pitchFamily="18" charset="0"/>
              </a:rPr>
              <a:t>in the spring of 1775 in Philadelphia, Pennsylvania. </a:t>
            </a:r>
            <a:endParaRPr lang="en-US" sz="2400" dirty="0" smtClean="0">
              <a:latin typeface="Goudy Old Style" panose="02020502050305020303" pitchFamily="18" charset="0"/>
            </a:endParaRPr>
          </a:p>
          <a:p>
            <a:pPr marL="474980" lvl="2" indent="-292100">
              <a:spcBef>
                <a:spcPts val="0"/>
              </a:spcBef>
              <a:buClr>
                <a:schemeClr val="accent1"/>
              </a:buClr>
              <a:buSzPct val="70000"/>
              <a:buFont typeface="Wingdings 2"/>
              <a:buChar char=""/>
            </a:pPr>
            <a:r>
              <a:rPr lang="en-US" sz="2400" dirty="0">
                <a:latin typeface="Goudy Old Style" panose="02020502050305020303" pitchFamily="18" charset="0"/>
              </a:rPr>
              <a:t>The reason for these meetings was the British government continued to refuse reversal of their </a:t>
            </a:r>
            <a:r>
              <a:rPr lang="en-US" sz="2400" dirty="0" smtClean="0">
                <a:latin typeface="Goudy Old Style" panose="02020502050305020303" pitchFamily="18" charset="0"/>
              </a:rPr>
              <a:t>policies following the adjournment of the First Congenital Congress and declared these gatherings an act of treason</a:t>
            </a:r>
            <a:endParaRPr lang="en-US" sz="2400" dirty="0">
              <a:latin typeface="Goudy Old Style" panose="02020502050305020303" pitchFamily="18" charset="0"/>
            </a:endParaRPr>
          </a:p>
          <a:p>
            <a:endParaRPr lang="en-US" sz="1600" dirty="0" smtClean="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2099930"/>
            <a:ext cx="2456379" cy="33829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507028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u="sng" dirty="0">
                <a:solidFill>
                  <a:schemeClr val="tx2">
                    <a:satMod val="130000"/>
                  </a:schemeClr>
                </a:solidFill>
                <a:latin typeface="Goudy Old Style" panose="02020502050305020303" pitchFamily="18" charset="0"/>
              </a:rPr>
              <a:t>Second Continental Congress</a:t>
            </a:r>
            <a:endParaRPr lang="en-US" dirty="0">
              <a:latin typeface="Goudy Old Style" panose="02020502050305020303" pitchFamily="18" charset="0"/>
            </a:endParaRPr>
          </a:p>
        </p:txBody>
      </p:sp>
      <p:sp>
        <p:nvSpPr>
          <p:cNvPr id="3" name="Content Placeholder 2"/>
          <p:cNvSpPr>
            <a:spLocks noGrp="1"/>
          </p:cNvSpPr>
          <p:nvPr>
            <p:ph idx="1"/>
          </p:nvPr>
        </p:nvSpPr>
        <p:spPr>
          <a:xfrm>
            <a:off x="457200" y="1646237"/>
            <a:ext cx="5181600" cy="4526280"/>
          </a:xfrm>
        </p:spPr>
        <p:txBody>
          <a:bodyPr/>
          <a:lstStyle/>
          <a:p>
            <a:r>
              <a:rPr lang="en-US" sz="2000" dirty="0">
                <a:latin typeface="Goudy Old Style" panose="02020502050305020303" pitchFamily="18" charset="0"/>
              </a:rPr>
              <a:t>The Second Congress managed the Colonial war effort and moved incrementally towards independence, adopting the </a:t>
            </a:r>
            <a:r>
              <a:rPr lang="en-US" sz="2000" dirty="0">
                <a:solidFill>
                  <a:srgbClr val="002060"/>
                </a:solidFill>
                <a:latin typeface="Goudy Old Style" panose="02020502050305020303" pitchFamily="18" charset="0"/>
              </a:rPr>
              <a:t>United States Declaration of Independence </a:t>
            </a:r>
            <a:r>
              <a:rPr lang="en-US" sz="2000" dirty="0">
                <a:latin typeface="Goudy Old Style" panose="02020502050305020303" pitchFamily="18" charset="0"/>
              </a:rPr>
              <a:t>on July 4, 1776.</a:t>
            </a:r>
          </a:p>
          <a:p>
            <a:pPr lvl="1"/>
            <a:r>
              <a:rPr lang="en-US" sz="2000" dirty="0">
                <a:latin typeface="Goudy Old Style" panose="02020502050305020303" pitchFamily="18" charset="0"/>
              </a:rPr>
              <a:t>The Congress acted as the </a:t>
            </a:r>
            <a:r>
              <a:rPr lang="en-US" sz="2000" i="1" dirty="0">
                <a:latin typeface="Goudy Old Style" panose="02020502050305020303" pitchFamily="18" charset="0"/>
              </a:rPr>
              <a:t>de facto</a:t>
            </a:r>
            <a:r>
              <a:rPr lang="en-US" sz="2000" dirty="0">
                <a:latin typeface="Goudy Old Style" panose="02020502050305020303" pitchFamily="18" charset="0"/>
              </a:rPr>
              <a:t> national government of what became the United States by raising armies, directing strategy, appointing diplomats.</a:t>
            </a:r>
          </a:p>
          <a:p>
            <a:pPr lvl="1"/>
            <a:r>
              <a:rPr lang="en-US" sz="2000" dirty="0">
                <a:latin typeface="Goudy Old Style" panose="02020502050305020303" pitchFamily="18" charset="0"/>
              </a:rPr>
              <a:t>John Hancock was elected President of the Congress and George Washington became the commander in chief </a:t>
            </a:r>
          </a:p>
          <a:p>
            <a:endParaRPr lang="en-US" dirty="0"/>
          </a:p>
        </p:txBody>
      </p:sp>
      <p:pic>
        <p:nvPicPr>
          <p:cNvPr id="614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1200" y="1981200"/>
            <a:ext cx="2681244" cy="34258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588955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858250" cy="1143000"/>
          </a:xfrm>
        </p:spPr>
        <p:txBody>
          <a:bodyPr>
            <a:normAutofit/>
          </a:bodyPr>
          <a:lstStyle/>
          <a:p>
            <a:pPr algn="ctr" eaLnBrk="1" fontAlgn="auto" hangingPunct="1">
              <a:spcAft>
                <a:spcPts val="0"/>
              </a:spcAft>
              <a:defRPr/>
            </a:pPr>
            <a:r>
              <a:rPr lang="en-US" b="1" u="sng" dirty="0" smtClean="0">
                <a:solidFill>
                  <a:schemeClr val="tx2">
                    <a:satMod val="130000"/>
                  </a:schemeClr>
                </a:solidFill>
                <a:latin typeface="Goudy Old Style" panose="02020502050305020303" pitchFamily="18" charset="0"/>
              </a:rPr>
              <a:t>The Declaration of Independence</a:t>
            </a:r>
            <a:endParaRPr lang="en-US" b="1" u="sng" dirty="0">
              <a:solidFill>
                <a:schemeClr val="tx2">
                  <a:satMod val="130000"/>
                </a:schemeClr>
              </a:solidFill>
              <a:latin typeface="Goudy Old Style" panose="02020502050305020303" pitchFamily="18" charset="0"/>
            </a:endParaRPr>
          </a:p>
        </p:txBody>
      </p:sp>
      <p:sp>
        <p:nvSpPr>
          <p:cNvPr id="3" name="Content Placeholder 2"/>
          <p:cNvSpPr>
            <a:spLocks noGrp="1"/>
          </p:cNvSpPr>
          <p:nvPr>
            <p:ph sz="half" idx="1"/>
          </p:nvPr>
        </p:nvSpPr>
        <p:spPr>
          <a:xfrm>
            <a:off x="304800" y="1600200"/>
            <a:ext cx="4876800" cy="4953000"/>
          </a:xfrm>
        </p:spPr>
        <p:txBody>
          <a:bodyPr>
            <a:normAutofit fontScale="92500"/>
          </a:bodyPr>
          <a:lstStyle/>
          <a:p>
            <a:pPr lvl="0"/>
            <a:r>
              <a:rPr lang="en-US" dirty="0" smtClean="0">
                <a:latin typeface="Goudy Old Style" panose="02020502050305020303" pitchFamily="18" charset="0"/>
              </a:rPr>
              <a:t>Ratified on July, 4</a:t>
            </a:r>
            <a:r>
              <a:rPr lang="en-US" baseline="30000" dirty="0" smtClean="0">
                <a:latin typeface="Goudy Old Style" panose="02020502050305020303" pitchFamily="18" charset="0"/>
              </a:rPr>
              <a:t>th</a:t>
            </a:r>
            <a:r>
              <a:rPr lang="en-US" dirty="0" smtClean="0">
                <a:latin typeface="Goudy Old Style" panose="02020502050305020303" pitchFamily="18" charset="0"/>
              </a:rPr>
              <a:t> 1776</a:t>
            </a:r>
          </a:p>
          <a:p>
            <a:pPr lvl="1"/>
            <a:r>
              <a:rPr lang="en-US" dirty="0" smtClean="0">
                <a:latin typeface="Goudy Old Style" panose="02020502050305020303" pitchFamily="18" charset="0"/>
              </a:rPr>
              <a:t>Largely </a:t>
            </a:r>
            <a:r>
              <a:rPr lang="en-US" dirty="0">
                <a:latin typeface="Goudy Old Style" panose="02020502050305020303" pitchFamily="18" charset="0"/>
              </a:rPr>
              <a:t>the work of Thomas </a:t>
            </a:r>
            <a:r>
              <a:rPr lang="en-US" dirty="0" smtClean="0">
                <a:latin typeface="Goudy Old Style" panose="02020502050305020303" pitchFamily="18" charset="0"/>
              </a:rPr>
              <a:t>Jefferson this document boldly announced </a:t>
            </a:r>
            <a:r>
              <a:rPr lang="en-US" dirty="0">
                <a:latin typeface="Goudy Old Style" panose="02020502050305020303" pitchFamily="18" charset="0"/>
              </a:rPr>
              <a:t>the United States independence in the first paragraph</a:t>
            </a:r>
          </a:p>
          <a:p>
            <a:endParaRPr lang="en-US" dirty="0" smtClean="0">
              <a:latin typeface="Goudy Old Style" panose="02020502050305020303" pitchFamily="18" charset="0"/>
            </a:endParaRPr>
          </a:p>
          <a:p>
            <a:r>
              <a:rPr lang="en-US" dirty="0" smtClean="0">
                <a:latin typeface="Goudy Old Style" panose="02020502050305020303" pitchFamily="18" charset="0"/>
              </a:rPr>
              <a:t>Two-thirds </a:t>
            </a:r>
            <a:r>
              <a:rPr lang="en-US" dirty="0">
                <a:latin typeface="Goudy Old Style" panose="02020502050305020303" pitchFamily="18" charset="0"/>
              </a:rPr>
              <a:t>of the document spoke of repeated injuries the British put on the colonists which led to revolt</a:t>
            </a:r>
          </a:p>
          <a:p>
            <a:pPr lvl="1"/>
            <a:r>
              <a:rPr lang="en-US" dirty="0" smtClean="0">
                <a:latin typeface="Goudy Old Style" panose="02020502050305020303" pitchFamily="18" charset="0"/>
              </a:rPr>
              <a:t>Upon it’s ratification the thirteen </a:t>
            </a:r>
            <a:r>
              <a:rPr lang="en-US" dirty="0">
                <a:latin typeface="Goudy Old Style" panose="02020502050305020303" pitchFamily="18" charset="0"/>
              </a:rPr>
              <a:t>colonies become </a:t>
            </a:r>
            <a:r>
              <a:rPr lang="en-US" dirty="0" smtClean="0">
                <a:latin typeface="Goudy Old Style" panose="02020502050305020303" pitchFamily="18" charset="0"/>
              </a:rPr>
              <a:t>of collection of </a:t>
            </a:r>
            <a:r>
              <a:rPr lang="en-US" dirty="0">
                <a:latin typeface="Goudy Old Style" panose="02020502050305020303" pitchFamily="18" charset="0"/>
              </a:rPr>
              <a:t>f</a:t>
            </a:r>
            <a:r>
              <a:rPr lang="en-US" dirty="0" smtClean="0">
                <a:latin typeface="Goudy Old Style" panose="02020502050305020303" pitchFamily="18" charset="0"/>
              </a:rPr>
              <a:t>ree </a:t>
            </a:r>
            <a:r>
              <a:rPr lang="en-US" dirty="0">
                <a:latin typeface="Goudy Old Style" panose="02020502050305020303" pitchFamily="18" charset="0"/>
              </a:rPr>
              <a:t>and independent </a:t>
            </a:r>
            <a:r>
              <a:rPr lang="en-US" dirty="0" smtClean="0">
                <a:latin typeface="Goudy Old Style" panose="02020502050305020303" pitchFamily="18" charset="0"/>
              </a:rPr>
              <a:t>states</a:t>
            </a:r>
          </a:p>
          <a:p>
            <a:pPr lvl="0"/>
            <a:endParaRPr lang="en-US" dirty="0"/>
          </a:p>
          <a:p>
            <a:pPr marL="82296" indent="0" eaLnBrk="1" fontAlgn="auto" hangingPunct="1">
              <a:spcAft>
                <a:spcPts val="0"/>
              </a:spcAft>
              <a:buFont typeface="Wingdings 2"/>
              <a:buNone/>
              <a:defRPr/>
            </a:pPr>
            <a:endParaRPr lang="en-US" dirty="0"/>
          </a:p>
          <a:p>
            <a:pPr marL="82296" indent="0" eaLnBrk="1" fontAlgn="auto" hangingPunct="1">
              <a:spcAft>
                <a:spcPts val="0"/>
              </a:spcAft>
              <a:buFont typeface="Wingdings 2"/>
              <a:buNone/>
              <a:defRPr/>
            </a:pPr>
            <a:endParaRPr lang="en-US" dirty="0" smtClean="0"/>
          </a:p>
        </p:txBody>
      </p:sp>
      <p:pic>
        <p:nvPicPr>
          <p:cNvPr id="24581" name="Content Placeholder 8"/>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334000" y="2057400"/>
            <a:ext cx="3121204" cy="41306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79138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53218"/>
            <a:ext cx="8915400" cy="1804182"/>
          </a:xfrm>
        </p:spPr>
        <p:txBody>
          <a:bodyPr>
            <a:normAutofit fontScale="90000"/>
          </a:bodyPr>
          <a:lstStyle/>
          <a:p>
            <a:pPr>
              <a:defRPr/>
            </a:pPr>
            <a:r>
              <a:rPr lang="en-US" b="1" u="sng" dirty="0" smtClean="0">
                <a:latin typeface="Goudy Old Style" panose="02020502050305020303" pitchFamily="18" charset="0"/>
              </a:rPr>
              <a:t>Chapter 2-Section 3</a:t>
            </a:r>
            <a:br>
              <a:rPr lang="en-US" b="1" u="sng" dirty="0" smtClean="0">
                <a:latin typeface="Goudy Old Style" panose="02020502050305020303" pitchFamily="18" charset="0"/>
              </a:rPr>
            </a:br>
            <a:r>
              <a:rPr lang="en-US" b="1" u="sng" dirty="0" smtClean="0">
                <a:latin typeface="Goudy Old Style" panose="02020502050305020303" pitchFamily="18" charset="0"/>
              </a:rPr>
              <a:t>The Critical Period</a:t>
            </a:r>
            <a:br>
              <a:rPr lang="en-US" b="1" u="sng" dirty="0" smtClean="0">
                <a:latin typeface="Goudy Old Style" panose="02020502050305020303" pitchFamily="18" charset="0"/>
              </a:rPr>
            </a:br>
            <a:r>
              <a:rPr lang="en-US" dirty="0">
                <a:latin typeface="Goudy Old Style" panose="02020502050305020303" pitchFamily="18" charset="0"/>
              </a:rPr>
              <a:t>	</a:t>
            </a:r>
            <a:r>
              <a:rPr lang="en-US" sz="3600" b="1" dirty="0" smtClean="0">
                <a:latin typeface="Goudy Old Style" panose="02020502050305020303" pitchFamily="18" charset="0"/>
              </a:rPr>
              <a:t>Pg. 49-51</a:t>
            </a:r>
            <a:r>
              <a:rPr lang="en-US" b="1" dirty="0" smtClean="0">
                <a:latin typeface="Goudy Old Style" panose="02020502050305020303" pitchFamily="18" charset="0"/>
              </a:rPr>
              <a:t> </a:t>
            </a:r>
            <a:endParaRPr lang="en-US" b="1" dirty="0">
              <a:latin typeface="Goudy Old Style" panose="02020502050305020303" pitchFamily="18" charset="0"/>
            </a:endParaRPr>
          </a:p>
        </p:txBody>
      </p:sp>
      <p:pic>
        <p:nvPicPr>
          <p:cNvPr id="55298" name="Picture 2" descr="http://mrclark.aretesys.com/constitutional%20convention%20postcar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2502195"/>
            <a:ext cx="5943600" cy="33655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714000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6" name="Rectangle 2"/>
          <p:cNvSpPr>
            <a:spLocks noGrp="1" noRot="1" noChangeArrowheads="1"/>
          </p:cNvSpPr>
          <p:nvPr>
            <p:ph type="title"/>
          </p:nvPr>
        </p:nvSpPr>
        <p:spPr/>
        <p:txBody>
          <a:bodyPr/>
          <a:lstStyle/>
          <a:p>
            <a:pPr algn="l" eaLnBrk="1" hangingPunct="1">
              <a:defRPr/>
            </a:pPr>
            <a:r>
              <a:rPr lang="en-US" sz="3600" b="1" u="sng" dirty="0" smtClean="0"/>
              <a:t>The Critical Period</a:t>
            </a:r>
            <a:r>
              <a:rPr lang="en-US" b="1" u="sng" dirty="0" smtClean="0"/>
              <a:t> </a:t>
            </a:r>
          </a:p>
        </p:txBody>
      </p:sp>
      <p:sp>
        <p:nvSpPr>
          <p:cNvPr id="62467" name="Rectangle 3"/>
          <p:cNvSpPr>
            <a:spLocks noGrp="1" noChangeArrowheads="1"/>
          </p:cNvSpPr>
          <p:nvPr>
            <p:ph type="body" idx="1"/>
          </p:nvPr>
        </p:nvSpPr>
        <p:spPr>
          <a:xfrm>
            <a:off x="304800" y="1828800"/>
            <a:ext cx="5334000" cy="4297363"/>
          </a:xfrm>
        </p:spPr>
        <p:txBody>
          <a:bodyPr>
            <a:normAutofit fontScale="92500" lnSpcReduction="10000"/>
          </a:bodyPr>
          <a:lstStyle/>
          <a:p>
            <a:pPr>
              <a:defRPr/>
            </a:pPr>
            <a:r>
              <a:rPr lang="en-US" b="1" dirty="0" smtClean="0">
                <a:solidFill>
                  <a:srgbClr val="FF0000"/>
                </a:solidFill>
              </a:rPr>
              <a:t>The Articles of Confederation</a:t>
            </a:r>
            <a:r>
              <a:rPr lang="en-US" dirty="0" smtClean="0"/>
              <a:t> was the foundation document of the United States. </a:t>
            </a:r>
          </a:p>
          <a:p>
            <a:pPr eaLnBrk="1" hangingPunct="1">
              <a:buFont typeface="Wingdings" pitchFamily="2" charset="2"/>
              <a:buNone/>
              <a:defRPr/>
            </a:pPr>
            <a:r>
              <a:rPr lang="en-US" dirty="0" smtClean="0"/>
              <a:t> </a:t>
            </a:r>
          </a:p>
          <a:p>
            <a:pPr>
              <a:defRPr/>
            </a:pPr>
            <a:r>
              <a:rPr lang="en-US" dirty="0" smtClean="0"/>
              <a:t>It established a </a:t>
            </a:r>
            <a:r>
              <a:rPr lang="en-US" b="1" dirty="0" smtClean="0">
                <a:solidFill>
                  <a:srgbClr val="002060"/>
                </a:solidFill>
              </a:rPr>
              <a:t>“firm league of friendship</a:t>
            </a:r>
            <a:r>
              <a:rPr lang="en-US" dirty="0" smtClean="0">
                <a:solidFill>
                  <a:srgbClr val="002060"/>
                </a:solidFill>
              </a:rPr>
              <a:t>” </a:t>
            </a:r>
            <a:r>
              <a:rPr lang="en-US" dirty="0" smtClean="0"/>
              <a:t>between the 13 states and was </a:t>
            </a:r>
            <a:r>
              <a:rPr lang="en-US" b="1" dirty="0" smtClean="0">
                <a:solidFill>
                  <a:srgbClr val="FF0000"/>
                </a:solidFill>
              </a:rPr>
              <a:t>“ratified”</a:t>
            </a:r>
            <a:r>
              <a:rPr lang="en-US" dirty="0" smtClean="0"/>
              <a:t>(meaning </a:t>
            </a:r>
            <a:r>
              <a:rPr lang="en-US" dirty="0"/>
              <a:t>f</a:t>
            </a:r>
            <a:r>
              <a:rPr lang="en-US" dirty="0" smtClean="0"/>
              <a:t>ormally approved) in 1781.</a:t>
            </a:r>
          </a:p>
        </p:txBody>
      </p:sp>
      <p:pic>
        <p:nvPicPr>
          <p:cNvPr id="16388" name="Picture 5" descr="http://www.jordanpagemusic.com/images/Articles%20of%20Confeder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1752600"/>
            <a:ext cx="2590800" cy="4495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1669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24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246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rrowheads="1"/>
          </p:cNvSpPr>
          <p:nvPr>
            <p:ph type="title"/>
          </p:nvPr>
        </p:nvSpPr>
        <p:spPr/>
        <p:txBody>
          <a:bodyPr>
            <a:normAutofit fontScale="90000"/>
          </a:bodyPr>
          <a:lstStyle/>
          <a:p>
            <a:pPr eaLnBrk="1" hangingPunct="1">
              <a:defRPr/>
            </a:pPr>
            <a:r>
              <a:rPr lang="en-US" b="1" u="sng" dirty="0" smtClean="0"/>
              <a:t>Government Structure Under the Articles of Confederation </a:t>
            </a:r>
          </a:p>
        </p:txBody>
      </p:sp>
      <p:sp>
        <p:nvSpPr>
          <p:cNvPr id="63491" name="Rectangle 3"/>
          <p:cNvSpPr>
            <a:spLocks noGrp="1" noChangeArrowheads="1"/>
          </p:cNvSpPr>
          <p:nvPr>
            <p:ph type="body" idx="1"/>
          </p:nvPr>
        </p:nvSpPr>
        <p:spPr>
          <a:xfrm>
            <a:off x="533400" y="1447800"/>
            <a:ext cx="8153400" cy="5181600"/>
          </a:xfrm>
        </p:spPr>
        <p:txBody>
          <a:bodyPr>
            <a:normAutofit lnSpcReduction="10000"/>
          </a:bodyPr>
          <a:lstStyle/>
          <a:p>
            <a:pPr>
              <a:defRPr/>
            </a:pPr>
            <a:r>
              <a:rPr lang="en-US" b="1" i="1" u="sng" dirty="0" smtClean="0">
                <a:solidFill>
                  <a:srgbClr val="002060"/>
                </a:solidFill>
              </a:rPr>
              <a:t>Congress</a:t>
            </a:r>
            <a:r>
              <a:rPr lang="en-US" b="1" i="1" dirty="0" smtClean="0"/>
              <a:t>:</a:t>
            </a:r>
            <a:r>
              <a:rPr lang="en-US" dirty="0" smtClean="0"/>
              <a:t> Was unicameral–its powers were very limited and each state had one vote (regardless of its population).</a:t>
            </a:r>
          </a:p>
          <a:p>
            <a:pPr eaLnBrk="1" hangingPunct="1">
              <a:buFont typeface="Wingdings" pitchFamily="2" charset="2"/>
              <a:buNone/>
              <a:defRPr/>
            </a:pPr>
            <a:endParaRPr lang="en-US" sz="1600" i="1" dirty="0" smtClean="0"/>
          </a:p>
          <a:p>
            <a:pPr eaLnBrk="1" hangingPunct="1">
              <a:buFont typeface="Wingdings" pitchFamily="2" charset="2"/>
              <a:buNone/>
              <a:defRPr/>
            </a:pPr>
            <a:endParaRPr lang="en-US" sz="1600" i="1" dirty="0" smtClean="0"/>
          </a:p>
          <a:p>
            <a:pPr eaLnBrk="1" hangingPunct="1">
              <a:buFont typeface="Wingdings" pitchFamily="2" charset="2"/>
              <a:buNone/>
              <a:defRPr/>
            </a:pPr>
            <a:endParaRPr lang="en-US" sz="1600" i="1" dirty="0" smtClean="0"/>
          </a:p>
          <a:p>
            <a:pPr>
              <a:defRPr/>
            </a:pPr>
            <a:r>
              <a:rPr lang="en-US" b="1" i="1" u="sng" dirty="0" smtClean="0">
                <a:solidFill>
                  <a:srgbClr val="FF0000"/>
                </a:solidFill>
              </a:rPr>
              <a:t>The States</a:t>
            </a:r>
            <a:r>
              <a:rPr lang="en-US" b="1" i="1" dirty="0" smtClean="0"/>
              <a:t>:</a:t>
            </a:r>
            <a:r>
              <a:rPr lang="en-US" b="1" dirty="0" smtClean="0">
                <a:solidFill>
                  <a:srgbClr val="00B0F0"/>
                </a:solidFill>
              </a:rPr>
              <a:t> </a:t>
            </a:r>
            <a:r>
              <a:rPr lang="en-US" dirty="0"/>
              <a:t>A</a:t>
            </a:r>
            <a:r>
              <a:rPr lang="en-US" dirty="0" smtClean="0"/>
              <a:t>greed to follow the acts of Congress, provide funds and troops requested by Congress, treat citizens of other state fairly and equally, and allow open travel and trade between states (among other things).</a:t>
            </a:r>
          </a:p>
          <a:p>
            <a:pPr eaLnBrk="1" hangingPunct="1">
              <a:buFont typeface="Wingdings" pitchFamily="2" charset="2"/>
              <a:buNone/>
              <a:defRPr/>
            </a:pPr>
            <a:endParaRPr lang="en-US" sz="1600" i="1" dirty="0" smtClean="0"/>
          </a:p>
        </p:txBody>
      </p:sp>
    </p:spTree>
    <p:extLst>
      <p:ext uri="{BB962C8B-B14F-4D97-AF65-F5344CB8AC3E}">
        <p14:creationId xmlns:p14="http://schemas.microsoft.com/office/powerpoint/2010/main" val="3531651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63491">
                                            <p:txEl>
                                              <p:pRg st="0" end="0"/>
                                            </p:txEl>
                                          </p:spTgt>
                                        </p:tgtEl>
                                        <p:attrNameLst>
                                          <p:attrName>style.visibility</p:attrName>
                                        </p:attrNameLst>
                                      </p:cBhvr>
                                      <p:to>
                                        <p:strVal val="visible"/>
                                      </p:to>
                                    </p:set>
                                    <p:animEffect transition="in" filter="fade">
                                      <p:cBhvr>
                                        <p:cTn id="7" dur="1000"/>
                                        <p:tgtEl>
                                          <p:spTgt spid="63491">
                                            <p:txEl>
                                              <p:pRg st="0" end="0"/>
                                            </p:txEl>
                                          </p:spTgt>
                                        </p:tgtEl>
                                      </p:cBhvr>
                                    </p:animEffect>
                                    <p:anim calcmode="lin" valueType="num">
                                      <p:cBhvr>
                                        <p:cTn id="8" dur="1000" fill="hold"/>
                                        <p:tgtEl>
                                          <p:spTgt spid="6349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349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63491">
                                            <p:txEl>
                                              <p:pRg st="4" end="4"/>
                                            </p:txEl>
                                          </p:spTgt>
                                        </p:tgtEl>
                                        <p:attrNameLst>
                                          <p:attrName>style.visibility</p:attrName>
                                        </p:attrNameLst>
                                      </p:cBhvr>
                                      <p:to>
                                        <p:strVal val="visible"/>
                                      </p:to>
                                    </p:set>
                                    <p:animEffect transition="in" filter="fade">
                                      <p:cBhvr>
                                        <p:cTn id="14" dur="1000"/>
                                        <p:tgtEl>
                                          <p:spTgt spid="63491">
                                            <p:txEl>
                                              <p:pRg st="4" end="4"/>
                                            </p:txEl>
                                          </p:spTgt>
                                        </p:tgtEl>
                                      </p:cBhvr>
                                    </p:animEffect>
                                    <p:anim calcmode="lin" valueType="num">
                                      <p:cBhvr>
                                        <p:cTn id="15" dur="1000" fill="hold"/>
                                        <p:tgtEl>
                                          <p:spTgt spid="63491">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6349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1346664"/>
          </a:xfrm>
        </p:spPr>
        <p:txBody>
          <a:bodyPr>
            <a:normAutofit fontScale="90000"/>
          </a:bodyPr>
          <a:lstStyle/>
          <a:p>
            <a:r>
              <a:rPr lang="en-US" dirty="0" smtClean="0">
                <a:latin typeface="Goudy Old Style" panose="02020502050305020303" pitchFamily="18" charset="0"/>
              </a:rPr>
              <a:t>BASIC CONCEPTS OF GOVERNMENT</a:t>
            </a:r>
            <a:endParaRPr lang="en-US" dirty="0">
              <a:latin typeface="Goudy Old Style" panose="02020502050305020303" pitchFamily="18" charset="0"/>
            </a:endParaRPr>
          </a:p>
        </p:txBody>
      </p:sp>
      <p:sp>
        <p:nvSpPr>
          <p:cNvPr id="3" name="Content Placeholder 2"/>
          <p:cNvSpPr>
            <a:spLocks noGrp="1"/>
          </p:cNvSpPr>
          <p:nvPr>
            <p:ph idx="1"/>
          </p:nvPr>
        </p:nvSpPr>
        <p:spPr/>
        <p:txBody>
          <a:bodyPr>
            <a:normAutofit lnSpcReduction="10000"/>
          </a:bodyPr>
          <a:lstStyle/>
          <a:p>
            <a:r>
              <a:rPr lang="en-US" dirty="0" smtClean="0">
                <a:latin typeface="Goudy Old Style" panose="02020502050305020303" pitchFamily="18" charset="0"/>
              </a:rPr>
              <a:t>Earliest settlers had knowledge of political systems</a:t>
            </a:r>
          </a:p>
          <a:p>
            <a:endParaRPr lang="en-US" dirty="0" smtClean="0">
              <a:latin typeface="Goudy Old Style" panose="02020502050305020303" pitchFamily="18" charset="0"/>
            </a:endParaRPr>
          </a:p>
          <a:p>
            <a:r>
              <a:rPr lang="en-US" dirty="0" smtClean="0">
                <a:latin typeface="Goudy Old Style" panose="02020502050305020303" pitchFamily="18" charset="0"/>
              </a:rPr>
              <a:t>Political system was based on practices in England</a:t>
            </a:r>
          </a:p>
          <a:p>
            <a:endParaRPr lang="en-US" dirty="0" smtClean="0">
              <a:latin typeface="Goudy Old Style" panose="02020502050305020303" pitchFamily="18" charset="0"/>
            </a:endParaRPr>
          </a:p>
          <a:p>
            <a:r>
              <a:rPr lang="en-US" u="sng" dirty="0" smtClean="0">
                <a:solidFill>
                  <a:srgbClr val="FF0000"/>
                </a:solidFill>
                <a:latin typeface="Goudy Old Style" panose="02020502050305020303" pitchFamily="18" charset="0"/>
              </a:rPr>
              <a:t>ORDERED GOVERNMENT</a:t>
            </a:r>
          </a:p>
          <a:p>
            <a:pPr lvl="1"/>
            <a:r>
              <a:rPr lang="en-US" dirty="0" smtClean="0">
                <a:latin typeface="Goudy Old Style" panose="02020502050305020303" pitchFamily="18" charset="0"/>
              </a:rPr>
              <a:t>Orderly regulation of relationships with one another</a:t>
            </a:r>
          </a:p>
          <a:p>
            <a:pPr lvl="1"/>
            <a:r>
              <a:rPr lang="en-US" dirty="0" smtClean="0">
                <a:latin typeface="Goudy Old Style" panose="02020502050305020303" pitchFamily="18" charset="0"/>
              </a:rPr>
              <a:t>Many offices created then are available today:  sheriff, coroner, assessor, grand jury</a:t>
            </a:r>
            <a:endParaRPr lang="en-US" dirty="0">
              <a:latin typeface="Goudy Old Style" panose="02020502050305020303"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linds(horizontal)">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linds(horizontal)">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t>Weaknesses of the Articles of Confederation</a:t>
            </a:r>
            <a:endParaRPr lang="en-US" b="1" u="sng" dirty="0"/>
          </a:p>
        </p:txBody>
      </p:sp>
      <p:sp>
        <p:nvSpPr>
          <p:cNvPr id="3" name="Content Placeholder 2"/>
          <p:cNvSpPr>
            <a:spLocks noGrp="1"/>
          </p:cNvSpPr>
          <p:nvPr>
            <p:ph idx="1"/>
          </p:nvPr>
        </p:nvSpPr>
        <p:spPr>
          <a:xfrm>
            <a:off x="228600" y="1600200"/>
            <a:ext cx="5638800" cy="5029200"/>
          </a:xfrm>
        </p:spPr>
        <p:txBody>
          <a:bodyPr>
            <a:normAutofit fontScale="85000" lnSpcReduction="20000"/>
          </a:bodyPr>
          <a:lstStyle/>
          <a:p>
            <a:pPr>
              <a:defRPr/>
            </a:pPr>
            <a:r>
              <a:rPr lang="en-US" sz="2600" b="1" dirty="0">
                <a:solidFill>
                  <a:srgbClr val="FF0000"/>
                </a:solidFill>
              </a:rPr>
              <a:t>Its Weaknesses: </a:t>
            </a:r>
            <a:r>
              <a:rPr lang="en-US" sz="2600" dirty="0" smtClean="0"/>
              <a:t>The </a:t>
            </a:r>
            <a:r>
              <a:rPr lang="en-US" sz="2600" dirty="0"/>
              <a:t>powers of government were </a:t>
            </a:r>
            <a:r>
              <a:rPr lang="en-US" sz="2600" dirty="0" smtClean="0"/>
              <a:t>incredibly limited: </a:t>
            </a:r>
          </a:p>
          <a:p>
            <a:pPr lvl="1">
              <a:defRPr/>
            </a:pPr>
            <a:r>
              <a:rPr lang="en-US" dirty="0" smtClean="0"/>
              <a:t>The central government could </a:t>
            </a:r>
            <a:r>
              <a:rPr lang="en-US" dirty="0"/>
              <a:t>not </a:t>
            </a:r>
            <a:r>
              <a:rPr lang="en-US" dirty="0" smtClean="0"/>
              <a:t>directly tax the population they could </a:t>
            </a:r>
            <a:r>
              <a:rPr lang="en-US" dirty="0"/>
              <a:t>only borrow or request </a:t>
            </a:r>
            <a:r>
              <a:rPr lang="en-US" dirty="0" smtClean="0"/>
              <a:t>money from the states </a:t>
            </a:r>
          </a:p>
          <a:p>
            <a:pPr lvl="1">
              <a:defRPr/>
            </a:pPr>
            <a:r>
              <a:rPr lang="en-US" dirty="0" smtClean="0"/>
              <a:t>They could </a:t>
            </a:r>
            <a:r>
              <a:rPr lang="en-US" dirty="0"/>
              <a:t>not regulate trade between the </a:t>
            </a:r>
            <a:r>
              <a:rPr lang="en-US" dirty="0" smtClean="0"/>
              <a:t>states</a:t>
            </a:r>
          </a:p>
          <a:p>
            <a:pPr lvl="1">
              <a:defRPr/>
            </a:pPr>
            <a:r>
              <a:rPr lang="en-US" dirty="0" smtClean="0"/>
              <a:t>They also could </a:t>
            </a:r>
            <a:r>
              <a:rPr lang="en-US" dirty="0"/>
              <a:t>not make states obey </a:t>
            </a:r>
            <a:r>
              <a:rPr lang="en-US" dirty="0" smtClean="0"/>
              <a:t>the Articles of </a:t>
            </a:r>
            <a:r>
              <a:rPr lang="en-US" dirty="0"/>
              <a:t>Confederation </a:t>
            </a:r>
            <a:r>
              <a:rPr lang="en-US" dirty="0" smtClean="0"/>
              <a:t>or the </a:t>
            </a:r>
            <a:r>
              <a:rPr lang="en-US" dirty="0"/>
              <a:t>laws contained </a:t>
            </a:r>
            <a:r>
              <a:rPr lang="en-US" dirty="0" smtClean="0"/>
              <a:t>within it</a:t>
            </a:r>
          </a:p>
          <a:p>
            <a:pPr lvl="1">
              <a:defRPr/>
            </a:pPr>
            <a:r>
              <a:rPr lang="en-US" dirty="0" smtClean="0"/>
              <a:t>Congress could only assert their power with the consent of nine out of thirteen states approving</a:t>
            </a:r>
          </a:p>
          <a:p>
            <a:pPr lvl="1">
              <a:defRPr/>
            </a:pPr>
            <a:r>
              <a:rPr lang="en-US" dirty="0" smtClean="0"/>
              <a:t>To amend the articles there had to be </a:t>
            </a:r>
            <a:r>
              <a:rPr lang="en-US" dirty="0" smtClean="0">
                <a:solidFill>
                  <a:srgbClr val="002060"/>
                </a:solidFill>
              </a:rPr>
              <a:t>unanimous</a:t>
            </a:r>
            <a:r>
              <a:rPr lang="en-US" dirty="0" smtClean="0"/>
              <a:t> approval</a:t>
            </a:r>
          </a:p>
          <a:p>
            <a:pPr lvl="2">
              <a:defRPr/>
            </a:pPr>
            <a:r>
              <a:rPr lang="en-US" sz="2600" dirty="0" smtClean="0"/>
              <a:t>So all thirteen states had to agree  </a:t>
            </a:r>
          </a:p>
          <a:p>
            <a:pPr lvl="1">
              <a:defRPr/>
            </a:pPr>
            <a:endParaRPr lang="en-US" sz="1600" dirty="0"/>
          </a:p>
          <a:p>
            <a:pPr>
              <a:buNone/>
              <a:defRPr/>
            </a:pPr>
            <a:endParaRPr lang="en-US" sz="1600" dirty="0"/>
          </a:p>
          <a:p>
            <a:pPr>
              <a:buNone/>
              <a:defRPr/>
            </a:pPr>
            <a:endParaRPr lang="en-US" sz="1600" dirty="0"/>
          </a:p>
          <a:p>
            <a:pPr>
              <a:buNone/>
              <a:defRPr/>
            </a:pPr>
            <a:endParaRPr lang="en-US" sz="1600" dirty="0"/>
          </a:p>
          <a:p>
            <a:pPr>
              <a:buNone/>
              <a:defRPr/>
            </a:pPr>
            <a:endParaRPr lang="en-US" sz="1600" dirty="0"/>
          </a:p>
          <a:p>
            <a:pPr>
              <a:buNone/>
              <a:defRPr/>
            </a:pPr>
            <a:endParaRPr lang="en-US" sz="1600" dirty="0"/>
          </a:p>
          <a:p>
            <a:pPr>
              <a:buNone/>
              <a:defRPr/>
            </a:pPr>
            <a:endParaRPr lang="en-US" sz="1600" dirty="0"/>
          </a:p>
          <a:p>
            <a:pPr>
              <a:buNone/>
              <a:defRPr/>
            </a:pPr>
            <a:endParaRPr lang="en-US" sz="1600" dirty="0"/>
          </a:p>
          <a:p>
            <a:pPr>
              <a:buNone/>
              <a:defRPr/>
            </a:pPr>
            <a:endParaRPr lang="en-US" sz="1600" dirty="0"/>
          </a:p>
          <a:p>
            <a:pPr>
              <a:buNone/>
              <a:defRPr/>
            </a:pPr>
            <a:endParaRPr lang="en-US" sz="1600" dirty="0"/>
          </a:p>
          <a:p>
            <a:pPr>
              <a:buNone/>
              <a:defRPr/>
            </a:pPr>
            <a:endParaRPr lang="en-US" sz="1600" dirty="0"/>
          </a:p>
          <a:p>
            <a:pPr>
              <a:buNone/>
              <a:defRPr/>
            </a:pPr>
            <a:endParaRPr lang="en-US" i="1" dirty="0"/>
          </a:p>
          <a:p>
            <a:endParaRPr lang="en-US" dirty="0"/>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3212" y="2209800"/>
            <a:ext cx="2583603" cy="32385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487917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80" y="1"/>
            <a:ext cx="9117420" cy="68341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834436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t>The Need for a Stronger Government</a:t>
            </a:r>
            <a:endParaRPr lang="en-US" b="1" u="sng" dirty="0"/>
          </a:p>
        </p:txBody>
      </p:sp>
      <p:sp>
        <p:nvSpPr>
          <p:cNvPr id="3" name="Content Placeholder 2"/>
          <p:cNvSpPr>
            <a:spLocks noGrp="1"/>
          </p:cNvSpPr>
          <p:nvPr>
            <p:ph idx="1"/>
          </p:nvPr>
        </p:nvSpPr>
        <p:spPr>
          <a:xfrm>
            <a:off x="457200" y="1524000"/>
            <a:ext cx="5334000" cy="5181599"/>
          </a:xfrm>
        </p:spPr>
        <p:txBody>
          <a:bodyPr>
            <a:normAutofit fontScale="32500" lnSpcReduction="20000"/>
          </a:bodyPr>
          <a:lstStyle/>
          <a:p>
            <a:pPr>
              <a:defRPr/>
            </a:pPr>
            <a:r>
              <a:rPr lang="en-US" sz="6500" dirty="0"/>
              <a:t>States instantly became jealous and suspicious of one another </a:t>
            </a:r>
            <a:endParaRPr lang="en-US" sz="6500" dirty="0" smtClean="0"/>
          </a:p>
          <a:p>
            <a:pPr lvl="1">
              <a:defRPr/>
            </a:pPr>
            <a:r>
              <a:rPr lang="en-US" sz="5900" dirty="0" smtClean="0"/>
              <a:t>Congress was powerless do anything to remedy this.  </a:t>
            </a:r>
          </a:p>
          <a:p>
            <a:pPr>
              <a:defRPr/>
            </a:pPr>
            <a:endParaRPr lang="en-US" sz="6500" dirty="0"/>
          </a:p>
          <a:p>
            <a:pPr>
              <a:defRPr/>
            </a:pPr>
            <a:r>
              <a:rPr lang="en-US" sz="6500" dirty="0" smtClean="0"/>
              <a:t>States </a:t>
            </a:r>
            <a:r>
              <a:rPr lang="en-US" sz="6500" dirty="0"/>
              <a:t>refused to follow Congressional decisions, taxed each other’s goods, banned trade, and organized their own militaries and currencies.  Violence and economic chaos broke out.</a:t>
            </a:r>
          </a:p>
          <a:p>
            <a:pPr>
              <a:buNone/>
              <a:defRPr/>
            </a:pPr>
            <a:endParaRPr lang="en-US" sz="6500" dirty="0"/>
          </a:p>
          <a:p>
            <a:pPr>
              <a:buNone/>
              <a:defRPr/>
            </a:pPr>
            <a:endParaRPr lang="en-US" sz="6500" dirty="0"/>
          </a:p>
          <a:p>
            <a:pPr>
              <a:defRPr/>
            </a:pPr>
            <a:r>
              <a:rPr lang="en-US" sz="6500" dirty="0"/>
              <a:t>Very quickly, leaders realized that a new foundation of government was needed. In 1787, state delegates met in </a:t>
            </a:r>
            <a:r>
              <a:rPr lang="en-US" sz="6500" b="1" dirty="0">
                <a:solidFill>
                  <a:srgbClr val="FF0000"/>
                </a:solidFill>
              </a:rPr>
              <a:t>Philadelphia</a:t>
            </a:r>
            <a:r>
              <a:rPr lang="en-US" sz="6500" dirty="0">
                <a:solidFill>
                  <a:srgbClr val="FF0000"/>
                </a:solidFill>
              </a:rPr>
              <a:t> </a:t>
            </a:r>
            <a:r>
              <a:rPr lang="en-US" sz="6500" dirty="0"/>
              <a:t>in order to construct this new foundation.  This meeting became known as </a:t>
            </a:r>
            <a:r>
              <a:rPr lang="en-US" sz="6500" b="1" dirty="0"/>
              <a:t>the </a:t>
            </a:r>
            <a:r>
              <a:rPr lang="en-US" sz="6500" b="1" dirty="0">
                <a:solidFill>
                  <a:srgbClr val="002060"/>
                </a:solidFill>
              </a:rPr>
              <a:t>Constitutional Convention</a:t>
            </a:r>
            <a:r>
              <a:rPr lang="en-US" sz="6500" b="1" dirty="0"/>
              <a:t>.</a:t>
            </a:r>
          </a:p>
          <a:p>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53097" y="2819400"/>
            <a:ext cx="2827624" cy="215370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912091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03982"/>
            <a:ext cx="8229600" cy="1777218"/>
          </a:xfrm>
        </p:spPr>
        <p:txBody>
          <a:bodyPr>
            <a:normAutofit fontScale="90000"/>
          </a:bodyPr>
          <a:lstStyle/>
          <a:p>
            <a:pPr>
              <a:defRPr/>
            </a:pPr>
            <a:r>
              <a:rPr lang="en-US" b="1" u="sng" dirty="0" smtClean="0">
                <a:latin typeface="Goudy Old Style" panose="02020502050305020303" pitchFamily="18" charset="0"/>
              </a:rPr>
              <a:t>Chapter 2-Section 4-Creating the Constitution</a:t>
            </a:r>
            <a:r>
              <a:rPr lang="en-US" b="1" dirty="0" smtClean="0">
                <a:latin typeface="Goudy Old Style" panose="02020502050305020303" pitchFamily="18" charset="0"/>
              </a:rPr>
              <a:t/>
            </a:r>
            <a:br>
              <a:rPr lang="en-US" b="1" dirty="0" smtClean="0">
                <a:latin typeface="Goudy Old Style" panose="02020502050305020303" pitchFamily="18" charset="0"/>
              </a:rPr>
            </a:br>
            <a:r>
              <a:rPr lang="en-US" sz="4000" b="1" dirty="0" smtClean="0">
                <a:latin typeface="Goudy Old Style" panose="02020502050305020303" pitchFamily="18" charset="0"/>
              </a:rPr>
              <a:t>Pg. 52 to 58 </a:t>
            </a:r>
            <a:endParaRPr lang="en-US" sz="4000" b="1" dirty="0">
              <a:latin typeface="Goudy Old Style" panose="02020502050305020303" pitchFamily="18" charset="0"/>
            </a:endParaRPr>
          </a:p>
        </p:txBody>
      </p:sp>
      <p:pic>
        <p:nvPicPr>
          <p:cNvPr id="53250" name="Picture 2" descr="Image result for the constitut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3116" y="2209800"/>
            <a:ext cx="5999887" cy="39719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676085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2"/>
          <p:cNvSpPr>
            <a:spLocks noGrp="1" noRot="1" noChangeArrowheads="1"/>
          </p:cNvSpPr>
          <p:nvPr>
            <p:ph type="title"/>
          </p:nvPr>
        </p:nvSpPr>
        <p:spPr>
          <a:xfrm>
            <a:off x="457200" y="457200"/>
            <a:ext cx="8229600" cy="762000"/>
          </a:xfrm>
        </p:spPr>
        <p:txBody>
          <a:bodyPr>
            <a:normAutofit/>
          </a:bodyPr>
          <a:lstStyle/>
          <a:p>
            <a:pPr eaLnBrk="1" hangingPunct="1">
              <a:defRPr/>
            </a:pPr>
            <a:r>
              <a:rPr lang="en-US" sz="4400" u="sng" dirty="0" smtClean="0">
                <a:latin typeface="Goudy Old Style" panose="02020502050305020303" pitchFamily="18" charset="0"/>
              </a:rPr>
              <a:t>The Framers</a:t>
            </a:r>
          </a:p>
        </p:txBody>
      </p:sp>
      <p:sp>
        <p:nvSpPr>
          <p:cNvPr id="65539" name="Rectangle 3"/>
          <p:cNvSpPr>
            <a:spLocks noGrp="1" noChangeArrowheads="1"/>
          </p:cNvSpPr>
          <p:nvPr>
            <p:ph type="body" idx="1"/>
          </p:nvPr>
        </p:nvSpPr>
        <p:spPr>
          <a:xfrm>
            <a:off x="76200" y="1600200"/>
            <a:ext cx="6019800" cy="4953000"/>
          </a:xfrm>
        </p:spPr>
        <p:txBody>
          <a:bodyPr>
            <a:normAutofit/>
          </a:bodyPr>
          <a:lstStyle/>
          <a:p>
            <a:pPr eaLnBrk="1" hangingPunct="1">
              <a:buFont typeface="Wingdings" pitchFamily="2" charset="2"/>
              <a:buChar char="§"/>
              <a:defRPr/>
            </a:pPr>
            <a:r>
              <a:rPr lang="en-US" sz="2200" dirty="0" smtClean="0">
                <a:latin typeface="Goudy Old Style" panose="02020502050305020303" pitchFamily="18" charset="0"/>
              </a:rPr>
              <a:t>Twelve of the Thirteen states (everyone except Rhode Island) sent a total of 55 delegates to Philadelphia in order to draft a new constitution.  </a:t>
            </a:r>
          </a:p>
          <a:p>
            <a:pPr eaLnBrk="1" hangingPunct="1">
              <a:buFont typeface="Wingdings" pitchFamily="2" charset="2"/>
              <a:buChar char="§"/>
              <a:defRPr/>
            </a:pPr>
            <a:endParaRPr lang="en-US" sz="2200" dirty="0" smtClean="0">
              <a:latin typeface="Goudy Old Style" panose="02020502050305020303" pitchFamily="18" charset="0"/>
            </a:endParaRPr>
          </a:p>
          <a:p>
            <a:pPr eaLnBrk="1" hangingPunct="1">
              <a:buFont typeface="Wingdings" pitchFamily="2" charset="2"/>
              <a:buChar char="§"/>
              <a:defRPr/>
            </a:pPr>
            <a:r>
              <a:rPr lang="en-US" sz="2200" dirty="0" smtClean="0">
                <a:latin typeface="Goudy Old Style" panose="02020502050305020303" pitchFamily="18" charset="0"/>
              </a:rPr>
              <a:t>These men became known as the </a:t>
            </a:r>
            <a:r>
              <a:rPr lang="en-US" sz="2200" b="1" dirty="0" smtClean="0">
                <a:solidFill>
                  <a:srgbClr val="FF0000"/>
                </a:solidFill>
                <a:latin typeface="Goudy Old Style" panose="02020502050305020303" pitchFamily="18" charset="0"/>
              </a:rPr>
              <a:t>“framers”</a:t>
            </a:r>
            <a:r>
              <a:rPr lang="en-US" sz="2200" dirty="0" smtClean="0">
                <a:solidFill>
                  <a:srgbClr val="FF0000"/>
                </a:solidFill>
                <a:latin typeface="Goudy Old Style" panose="02020502050305020303" pitchFamily="18" charset="0"/>
              </a:rPr>
              <a:t> </a:t>
            </a:r>
            <a:r>
              <a:rPr lang="en-US" sz="2200" dirty="0" smtClean="0">
                <a:latin typeface="Goudy Old Style" panose="02020502050305020303" pitchFamily="18" charset="0"/>
              </a:rPr>
              <a:t>of the constitution and included some of the most famous thinkers in American history.</a:t>
            </a:r>
          </a:p>
          <a:p>
            <a:pPr lvl="1" eaLnBrk="1" hangingPunct="1">
              <a:buFont typeface="Wingdings" pitchFamily="2" charset="2"/>
              <a:buChar char="§"/>
              <a:defRPr/>
            </a:pPr>
            <a:r>
              <a:rPr lang="en-US" sz="2200" i="1" dirty="0" smtClean="0">
                <a:latin typeface="Goudy Old Style" panose="02020502050305020303" pitchFamily="18" charset="0"/>
              </a:rPr>
              <a:t>Washington, Madison, Hamilton, Franklin</a:t>
            </a:r>
            <a:endParaRPr lang="en-US" sz="2200" dirty="0">
              <a:latin typeface="Goudy Old Style" panose="02020502050305020303" pitchFamily="18" charset="0"/>
            </a:endParaRPr>
          </a:p>
          <a:p>
            <a:pPr eaLnBrk="1" hangingPunct="1">
              <a:buFont typeface="Wingdings" pitchFamily="2" charset="2"/>
              <a:buChar char="§"/>
              <a:defRPr/>
            </a:pPr>
            <a:endParaRPr lang="en-US" sz="2200" dirty="0" smtClean="0">
              <a:latin typeface="Goudy Old Style" panose="02020502050305020303" pitchFamily="18" charset="0"/>
            </a:endParaRPr>
          </a:p>
          <a:p>
            <a:pPr eaLnBrk="1" hangingPunct="1">
              <a:buFont typeface="Wingdings" pitchFamily="2" charset="2"/>
              <a:buChar char="§"/>
              <a:defRPr/>
            </a:pPr>
            <a:r>
              <a:rPr lang="en-US" sz="2200" dirty="0" smtClean="0">
                <a:latin typeface="Goudy Old Style" panose="02020502050305020303" pitchFamily="18" charset="0"/>
              </a:rPr>
              <a:t>Each state had one vote in each matter – sometimes disagreements occurred.</a:t>
            </a:r>
          </a:p>
          <a:p>
            <a:pPr lvl="1" eaLnBrk="1" hangingPunct="1">
              <a:buFont typeface="Wingdings" pitchFamily="2" charset="2"/>
              <a:buChar char="§"/>
              <a:defRPr/>
            </a:pPr>
            <a:r>
              <a:rPr lang="en-US" sz="2200" dirty="0" smtClean="0">
                <a:latin typeface="Goudy Old Style" panose="02020502050305020303" pitchFamily="18" charset="0"/>
              </a:rPr>
              <a:t>They came up with two major plans the </a:t>
            </a:r>
            <a:r>
              <a:rPr lang="en-US" sz="2200" b="1" dirty="0" smtClean="0">
                <a:solidFill>
                  <a:srgbClr val="002060"/>
                </a:solidFill>
                <a:latin typeface="Goudy Old Style" panose="02020502050305020303" pitchFamily="18" charset="0"/>
              </a:rPr>
              <a:t>Virginia Plan</a:t>
            </a:r>
            <a:r>
              <a:rPr lang="en-US" sz="2200" dirty="0" smtClean="0">
                <a:latin typeface="Goudy Old Style" panose="02020502050305020303" pitchFamily="18" charset="0"/>
              </a:rPr>
              <a:t> and the </a:t>
            </a:r>
            <a:r>
              <a:rPr lang="en-US" sz="2200" b="1" dirty="0" smtClean="0">
                <a:solidFill>
                  <a:srgbClr val="FF0000"/>
                </a:solidFill>
                <a:latin typeface="Goudy Old Style" panose="02020502050305020303" pitchFamily="18" charset="0"/>
              </a:rPr>
              <a:t>New Jersey Plan  </a:t>
            </a:r>
          </a:p>
        </p:txBody>
      </p:sp>
      <p:pic>
        <p:nvPicPr>
          <p:cNvPr id="21508" name="Picture 6" descr="http://www.expat-today.com/photos/mini_constitution11_usa.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5999" y="2928247"/>
            <a:ext cx="2683009" cy="1886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046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55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553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65539">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65539">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6553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altLang="en-US" sz="4400" u="sng" dirty="0" smtClean="0">
                <a:latin typeface="Goudy Old Style" pitchFamily="18" charset="0"/>
                <a:cs typeface="Times New Roman" pitchFamily="18" charset="0"/>
              </a:rPr>
              <a:t>The Virginia Plan</a:t>
            </a:r>
            <a:endParaRPr lang="en-US" sz="4400" dirty="0"/>
          </a:p>
        </p:txBody>
      </p:sp>
      <p:sp>
        <p:nvSpPr>
          <p:cNvPr id="3" name="Content Placeholder 2"/>
          <p:cNvSpPr>
            <a:spLocks noGrp="1"/>
          </p:cNvSpPr>
          <p:nvPr>
            <p:ph idx="1"/>
          </p:nvPr>
        </p:nvSpPr>
        <p:spPr>
          <a:xfrm>
            <a:off x="457200" y="1646236"/>
            <a:ext cx="8229600" cy="4983163"/>
          </a:xfrm>
        </p:spPr>
        <p:txBody>
          <a:bodyPr>
            <a:normAutofit/>
          </a:bodyPr>
          <a:lstStyle/>
          <a:p>
            <a:pPr>
              <a:defRPr/>
            </a:pPr>
            <a:r>
              <a:rPr lang="en-US" altLang="en-US" sz="2200" dirty="0" smtClean="0">
                <a:latin typeface="Goudy Old Style" panose="02020502050305020303" pitchFamily="18" charset="0"/>
              </a:rPr>
              <a:t>Drafted by James Madison </a:t>
            </a:r>
          </a:p>
          <a:p>
            <a:pPr>
              <a:defRPr/>
            </a:pPr>
            <a:r>
              <a:rPr lang="en-US" altLang="en-US" sz="2200" dirty="0" smtClean="0">
                <a:latin typeface="Goudy Old Style" panose="02020502050305020303" pitchFamily="18" charset="0"/>
              </a:rPr>
              <a:t>The </a:t>
            </a:r>
            <a:r>
              <a:rPr lang="en-US" altLang="en-US" sz="2200" b="1" dirty="0" smtClean="0">
                <a:solidFill>
                  <a:srgbClr val="002060"/>
                </a:solidFill>
                <a:latin typeface="Goudy Old Style" panose="02020502050305020303" pitchFamily="18" charset="0"/>
              </a:rPr>
              <a:t>Virginia Plan </a:t>
            </a:r>
            <a:r>
              <a:rPr lang="en-US" altLang="en-US" sz="2200" dirty="0" smtClean="0">
                <a:latin typeface="Goudy Old Style" panose="02020502050305020303" pitchFamily="18" charset="0"/>
              </a:rPr>
              <a:t>was intended to have a strong central government with three powerful branches</a:t>
            </a:r>
          </a:p>
          <a:p>
            <a:pPr lvl="1">
              <a:defRPr/>
            </a:pPr>
            <a:r>
              <a:rPr lang="en-US" altLang="en-US" sz="2200" dirty="0" smtClean="0">
                <a:latin typeface="Goudy Old Style" panose="02020502050305020303" pitchFamily="18" charset="0"/>
              </a:rPr>
              <a:t>Legislative Branch (Congress) designed to make the laws</a:t>
            </a:r>
          </a:p>
          <a:p>
            <a:pPr lvl="1">
              <a:defRPr/>
            </a:pPr>
            <a:r>
              <a:rPr lang="en-US" altLang="en-US" sz="2200" dirty="0" smtClean="0">
                <a:latin typeface="Goudy Old Style" panose="02020502050305020303" pitchFamily="18" charset="0"/>
              </a:rPr>
              <a:t>Executive Branch (President) designed to carry out the laws</a:t>
            </a:r>
          </a:p>
          <a:p>
            <a:pPr lvl="1">
              <a:defRPr/>
            </a:pPr>
            <a:r>
              <a:rPr lang="en-US" altLang="en-US" sz="2200" dirty="0" smtClean="0">
                <a:latin typeface="Goudy Old Style" panose="02020502050305020303" pitchFamily="18" charset="0"/>
              </a:rPr>
              <a:t>Judicial Branch (Supreme Court) designed to interpret the laws </a:t>
            </a:r>
          </a:p>
          <a:p>
            <a:pPr eaLnBrk="1" hangingPunct="1">
              <a:lnSpc>
                <a:spcPct val="80000"/>
              </a:lnSpc>
              <a:defRPr/>
            </a:pPr>
            <a:endParaRPr lang="en-US" altLang="en-US" sz="2200" b="1" u="sng" dirty="0" smtClean="0">
              <a:solidFill>
                <a:srgbClr val="FF3300"/>
              </a:solidFill>
              <a:latin typeface="Goudy Old Style" panose="02020502050305020303" pitchFamily="18" charset="0"/>
              <a:cs typeface="Times New Roman" pitchFamily="18" charset="0"/>
            </a:endParaRPr>
          </a:p>
          <a:p>
            <a:pPr eaLnBrk="1" hangingPunct="1">
              <a:lnSpc>
                <a:spcPct val="80000"/>
              </a:lnSpc>
              <a:defRPr/>
            </a:pPr>
            <a:r>
              <a:rPr lang="en-US" altLang="en-US" sz="2200" b="1" dirty="0" smtClean="0">
                <a:latin typeface="Goudy Old Style" panose="02020502050305020303" pitchFamily="18" charset="0"/>
                <a:cs typeface="Times New Roman" pitchFamily="18" charset="0"/>
              </a:rPr>
              <a:t>It would also contain a </a:t>
            </a:r>
            <a:r>
              <a:rPr lang="en-US" altLang="en-US" sz="2200" b="1" dirty="0" smtClean="0">
                <a:solidFill>
                  <a:srgbClr val="FF0000"/>
                </a:solidFill>
                <a:latin typeface="Goudy Old Style" panose="02020502050305020303" pitchFamily="18" charset="0"/>
                <a:cs typeface="Times New Roman" pitchFamily="18" charset="0"/>
              </a:rPr>
              <a:t>Bicameral</a:t>
            </a:r>
            <a:r>
              <a:rPr lang="en-US" altLang="en-US" sz="2200" b="1" dirty="0">
                <a:solidFill>
                  <a:srgbClr val="FF0000"/>
                </a:solidFill>
                <a:latin typeface="Goudy Old Style" panose="02020502050305020303" pitchFamily="18" charset="0"/>
                <a:cs typeface="Times New Roman" pitchFamily="18" charset="0"/>
              </a:rPr>
              <a:t> </a:t>
            </a:r>
            <a:r>
              <a:rPr lang="en-US" altLang="en-US" sz="2200" b="1" dirty="0" smtClean="0">
                <a:solidFill>
                  <a:srgbClr val="FF0000"/>
                </a:solidFill>
                <a:latin typeface="Goudy Old Style" panose="02020502050305020303" pitchFamily="18" charset="0"/>
                <a:cs typeface="Times New Roman" pitchFamily="18" charset="0"/>
              </a:rPr>
              <a:t>Legislature</a:t>
            </a:r>
            <a:r>
              <a:rPr lang="en-US" altLang="en-US" sz="2200" b="1" dirty="0" smtClean="0">
                <a:latin typeface="Goudy Old Style" panose="02020502050305020303" pitchFamily="18" charset="0"/>
                <a:cs typeface="Times New Roman" pitchFamily="18" charset="0"/>
              </a:rPr>
              <a:t>(Meaning two Houses)</a:t>
            </a:r>
            <a:r>
              <a:rPr lang="en-US" altLang="en-US" sz="2200" b="1" dirty="0">
                <a:latin typeface="Goudy Old Style" panose="02020502050305020303" pitchFamily="18" charset="0"/>
                <a:cs typeface="Times New Roman" pitchFamily="18" charset="0"/>
              </a:rPr>
              <a:t> </a:t>
            </a:r>
            <a:endParaRPr lang="en-US" altLang="en-US" sz="2200" b="1" dirty="0" smtClean="0">
              <a:latin typeface="Goudy Old Style" panose="02020502050305020303" pitchFamily="18" charset="0"/>
              <a:cs typeface="Times New Roman" pitchFamily="18" charset="0"/>
            </a:endParaRPr>
          </a:p>
          <a:p>
            <a:pPr lvl="1" eaLnBrk="1" hangingPunct="1">
              <a:lnSpc>
                <a:spcPct val="80000"/>
              </a:lnSpc>
              <a:defRPr/>
            </a:pPr>
            <a:r>
              <a:rPr lang="en-US" altLang="en-US" sz="2200" dirty="0" smtClean="0">
                <a:latin typeface="Goudy Old Style" panose="02020502050305020303" pitchFamily="18" charset="0"/>
                <a:cs typeface="Times New Roman" pitchFamily="18" charset="0"/>
              </a:rPr>
              <a:t>The House of Representatives was elected by the people and the Senate was elected by the state legislatures. Both were represented proportionally.</a:t>
            </a:r>
          </a:p>
          <a:p>
            <a:pPr eaLnBrk="1" hangingPunct="1">
              <a:lnSpc>
                <a:spcPct val="80000"/>
              </a:lnSpc>
              <a:defRPr/>
            </a:pPr>
            <a:endParaRPr lang="en-US" altLang="en-US" sz="2200" b="1" u="sng" dirty="0" smtClean="0">
              <a:solidFill>
                <a:srgbClr val="002060"/>
              </a:solidFill>
              <a:latin typeface="Goudy Old Style" panose="02020502050305020303" pitchFamily="18" charset="0"/>
              <a:cs typeface="Times New Roman" pitchFamily="18" charset="0"/>
            </a:endParaRPr>
          </a:p>
          <a:p>
            <a:pPr eaLnBrk="1" hangingPunct="1">
              <a:lnSpc>
                <a:spcPct val="80000"/>
              </a:lnSpc>
              <a:defRPr/>
            </a:pPr>
            <a:r>
              <a:rPr lang="en-US" altLang="en-US" sz="2200" b="1" u="sng" dirty="0" smtClean="0">
                <a:solidFill>
                  <a:srgbClr val="002060"/>
                </a:solidFill>
                <a:latin typeface="Goudy Old Style" panose="02020502050305020303" pitchFamily="18" charset="0"/>
                <a:cs typeface="Times New Roman" pitchFamily="18" charset="0"/>
              </a:rPr>
              <a:t>Other Powers</a:t>
            </a:r>
            <a:r>
              <a:rPr lang="en-US" altLang="en-US" sz="2200" b="1" dirty="0" smtClean="0">
                <a:latin typeface="Goudy Old Style" panose="02020502050305020303" pitchFamily="18" charset="0"/>
                <a:cs typeface="Times New Roman" pitchFamily="18" charset="0"/>
              </a:rPr>
              <a:t>-</a:t>
            </a:r>
            <a:r>
              <a:rPr lang="en-US" altLang="en-US" sz="2200" dirty="0" smtClean="0">
                <a:latin typeface="Goudy Old Style" panose="02020502050305020303" pitchFamily="18" charset="0"/>
                <a:cs typeface="Times New Roman" pitchFamily="18" charset="0"/>
              </a:rPr>
              <a:t>The legislature could regulate interstate trade, strike down laws deemed unconstitutional and use armed forces to enforce laws.</a:t>
            </a:r>
          </a:p>
        </p:txBody>
      </p:sp>
    </p:spTree>
    <p:extLst>
      <p:ext uri="{BB962C8B-B14F-4D97-AF65-F5344CB8AC3E}">
        <p14:creationId xmlns:p14="http://schemas.microsoft.com/office/powerpoint/2010/main" val="3136823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a:bodyPr>
          <a:lstStyle/>
          <a:p>
            <a:pPr eaLnBrk="1" hangingPunct="1">
              <a:defRPr/>
            </a:pPr>
            <a:r>
              <a:rPr lang="en-US" altLang="en-US" sz="4400" u="sng" dirty="0" smtClean="0">
                <a:latin typeface="Times New Roman" pitchFamily="18" charset="0"/>
                <a:cs typeface="Times New Roman" pitchFamily="18" charset="0"/>
              </a:rPr>
              <a:t>The New Jersey Plan</a:t>
            </a:r>
          </a:p>
        </p:txBody>
      </p:sp>
      <p:sp>
        <p:nvSpPr>
          <p:cNvPr id="4099" name="Rectangle 3"/>
          <p:cNvSpPr>
            <a:spLocks noGrp="1" noChangeArrowheads="1"/>
          </p:cNvSpPr>
          <p:nvPr>
            <p:ph type="body" idx="1"/>
          </p:nvPr>
        </p:nvSpPr>
        <p:spPr>
          <a:xfrm>
            <a:off x="457200" y="1600200"/>
            <a:ext cx="5410200" cy="5029200"/>
          </a:xfrm>
        </p:spPr>
        <p:txBody>
          <a:bodyPr>
            <a:normAutofit/>
          </a:bodyPr>
          <a:lstStyle/>
          <a:p>
            <a:pPr eaLnBrk="1" hangingPunct="1">
              <a:defRPr/>
            </a:pPr>
            <a:r>
              <a:rPr lang="en-US" altLang="en-US" sz="2400" dirty="0" smtClean="0">
                <a:latin typeface="Goudy Old Style" panose="02020502050305020303" pitchFamily="18" charset="0"/>
                <a:cs typeface="Times New Roman" pitchFamily="18" charset="0"/>
              </a:rPr>
              <a:t>Like the Virginia Plan the </a:t>
            </a:r>
            <a:r>
              <a:rPr lang="en-US" altLang="en-US" sz="2400" b="1" dirty="0" smtClean="0">
                <a:solidFill>
                  <a:srgbClr val="FF0000"/>
                </a:solidFill>
                <a:latin typeface="Goudy Old Style" panose="02020502050305020303" pitchFamily="18" charset="0"/>
                <a:cs typeface="Times New Roman" pitchFamily="18" charset="0"/>
              </a:rPr>
              <a:t>New Jersey Plan</a:t>
            </a:r>
            <a:r>
              <a:rPr lang="en-US" altLang="en-US" sz="2400" dirty="0" smtClean="0">
                <a:latin typeface="Goudy Old Style" panose="02020502050305020303" pitchFamily="18" charset="0"/>
                <a:cs typeface="Times New Roman" pitchFamily="18" charset="0"/>
              </a:rPr>
              <a:t> would contain the same three legislative branches </a:t>
            </a:r>
          </a:p>
          <a:p>
            <a:pPr marL="0" indent="0" eaLnBrk="1" hangingPunct="1">
              <a:buFont typeface="Wingdings" pitchFamily="2" charset="2"/>
              <a:buNone/>
              <a:defRPr/>
            </a:pPr>
            <a:endParaRPr lang="en-US" altLang="en-US" sz="2400" b="1" dirty="0" smtClean="0">
              <a:solidFill>
                <a:srgbClr val="FF3300"/>
              </a:solidFill>
              <a:latin typeface="Goudy Old Style" panose="02020502050305020303" pitchFamily="18" charset="0"/>
              <a:cs typeface="Times New Roman" pitchFamily="18" charset="0"/>
            </a:endParaRPr>
          </a:p>
          <a:p>
            <a:pPr eaLnBrk="1" hangingPunct="1">
              <a:defRPr/>
            </a:pPr>
            <a:r>
              <a:rPr lang="en-US" altLang="en-US" sz="2400" b="1" dirty="0" smtClean="0">
                <a:latin typeface="Goudy Old Style" panose="02020502050305020303" pitchFamily="18" charset="0"/>
                <a:cs typeface="Times New Roman" pitchFamily="18" charset="0"/>
              </a:rPr>
              <a:t>It would contain a </a:t>
            </a:r>
            <a:r>
              <a:rPr lang="en-US" altLang="en-US" sz="2400" b="1" dirty="0" smtClean="0">
                <a:solidFill>
                  <a:srgbClr val="002060"/>
                </a:solidFill>
                <a:latin typeface="Goudy Old Style" panose="02020502050305020303" pitchFamily="18" charset="0"/>
                <a:cs typeface="Times New Roman" pitchFamily="18" charset="0"/>
              </a:rPr>
              <a:t>Unicameral Legislature</a:t>
            </a:r>
            <a:r>
              <a:rPr lang="en-US" altLang="en-US" sz="2400" b="1" dirty="0" smtClean="0">
                <a:latin typeface="Goudy Old Style" panose="02020502050305020303" pitchFamily="18" charset="0"/>
                <a:cs typeface="Times New Roman" pitchFamily="18" charset="0"/>
              </a:rPr>
              <a:t> (One House)</a:t>
            </a:r>
            <a:r>
              <a:rPr lang="en-US" altLang="en-US" sz="2400" b="1" dirty="0" smtClean="0">
                <a:solidFill>
                  <a:srgbClr val="FF3300"/>
                </a:solidFill>
                <a:latin typeface="Goudy Old Style" panose="02020502050305020303" pitchFamily="18" charset="0"/>
                <a:cs typeface="Times New Roman" pitchFamily="18" charset="0"/>
              </a:rPr>
              <a:t> </a:t>
            </a:r>
            <a:r>
              <a:rPr lang="en-US" altLang="en-US" sz="2400" dirty="0" smtClean="0">
                <a:latin typeface="Goudy Old Style" panose="02020502050305020303" pitchFamily="18" charset="0"/>
                <a:cs typeface="Times New Roman" pitchFamily="18" charset="0"/>
              </a:rPr>
              <a:t>where each state was </a:t>
            </a:r>
            <a:r>
              <a:rPr lang="en-US" altLang="en-US" sz="2400" b="1" dirty="0" smtClean="0">
                <a:latin typeface="Goudy Old Style" panose="02020502050305020303" pitchFamily="18" charset="0"/>
                <a:cs typeface="Times New Roman" pitchFamily="18" charset="0"/>
              </a:rPr>
              <a:t>represented equally</a:t>
            </a:r>
            <a:r>
              <a:rPr lang="en-US" altLang="en-US" sz="2400" dirty="0" smtClean="0">
                <a:latin typeface="Goudy Old Style" panose="02020502050305020303" pitchFamily="18" charset="0"/>
                <a:cs typeface="Times New Roman" pitchFamily="18" charset="0"/>
              </a:rPr>
              <a:t> in the house </a:t>
            </a:r>
          </a:p>
          <a:p>
            <a:pPr lvl="1" eaLnBrk="1" hangingPunct="1">
              <a:defRPr/>
            </a:pPr>
            <a:r>
              <a:rPr lang="en-US" altLang="en-US" sz="2400" b="1" u="sng" dirty="0" smtClean="0">
                <a:solidFill>
                  <a:srgbClr val="FF0000"/>
                </a:solidFill>
                <a:latin typeface="Goudy Old Style" panose="02020502050305020303" pitchFamily="18" charset="0"/>
                <a:cs typeface="Times New Roman" pitchFamily="18" charset="0"/>
              </a:rPr>
              <a:t>Other Powers</a:t>
            </a:r>
            <a:r>
              <a:rPr lang="en-US" altLang="en-US" sz="2400" b="1" dirty="0">
                <a:latin typeface="Goudy Old Style" panose="02020502050305020303" pitchFamily="18" charset="0"/>
                <a:cs typeface="Times New Roman" pitchFamily="18" charset="0"/>
              </a:rPr>
              <a:t>-</a:t>
            </a:r>
            <a:r>
              <a:rPr lang="en-US" altLang="en-US" sz="2400" dirty="0" smtClean="0">
                <a:latin typeface="Goudy Old Style" panose="02020502050305020303" pitchFamily="18" charset="0"/>
                <a:cs typeface="Times New Roman" pitchFamily="18" charset="0"/>
              </a:rPr>
              <a:t>The national government could levy taxes and import duties, regulate trade, and state laws would be subordinate to laws passed by the national legislature</a:t>
            </a:r>
          </a:p>
        </p:txBody>
      </p:sp>
      <p:pic>
        <p:nvPicPr>
          <p:cNvPr id="4" name="Picture 5" descr="http://nathansgibson.org/wp-content/uploads/2014/12/Mapy-of-New-Jerse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9800" y="2438400"/>
            <a:ext cx="2713512" cy="271351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5624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099">
                                            <p:txEl>
                                              <p:pRg st="2" end="2"/>
                                            </p:txEl>
                                          </p:spTgt>
                                        </p:tgtEl>
                                        <p:attrNameLst>
                                          <p:attrName>style.visibility</p:attrName>
                                        </p:attrNameLst>
                                      </p:cBhvr>
                                      <p:to>
                                        <p:strVal val="visible"/>
                                      </p:to>
                                    </p:set>
                                    <p:anim calcmode="lin" valueType="num">
                                      <p:cBhvr additive="base">
                                        <p:cTn id="13" dur="500" fill="hold"/>
                                        <p:tgtEl>
                                          <p:spTgt spid="409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09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099">
                                            <p:txEl>
                                              <p:pRg st="3" end="3"/>
                                            </p:txEl>
                                          </p:spTgt>
                                        </p:tgtEl>
                                        <p:attrNameLst>
                                          <p:attrName>style.visibility</p:attrName>
                                        </p:attrNameLst>
                                      </p:cBhvr>
                                      <p:to>
                                        <p:strVal val="visible"/>
                                      </p:to>
                                    </p:set>
                                    <p:anim calcmode="lin" valueType="num">
                                      <p:cBhvr additive="base">
                                        <p:cTn id="19" dur="500" fill="hold"/>
                                        <p:tgtEl>
                                          <p:spTgt spid="409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09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a:bodyPr>
          <a:lstStyle/>
          <a:p>
            <a:pPr eaLnBrk="1" hangingPunct="1">
              <a:defRPr/>
            </a:pPr>
            <a:r>
              <a:rPr lang="en-US" altLang="en-US" sz="4400" u="sng" dirty="0" smtClean="0">
                <a:latin typeface="Goudy Old Style" pitchFamily="18" charset="0"/>
                <a:cs typeface="Times New Roman" pitchFamily="18" charset="0"/>
              </a:rPr>
              <a:t>The Connecticut Plan</a:t>
            </a:r>
          </a:p>
        </p:txBody>
      </p:sp>
      <p:sp>
        <p:nvSpPr>
          <p:cNvPr id="5123" name="Rectangle 3"/>
          <p:cNvSpPr>
            <a:spLocks noGrp="1" noChangeArrowheads="1"/>
          </p:cNvSpPr>
          <p:nvPr>
            <p:ph type="body" idx="1"/>
          </p:nvPr>
        </p:nvSpPr>
        <p:spPr>
          <a:xfrm>
            <a:off x="304800" y="1600200"/>
            <a:ext cx="6019800" cy="5029200"/>
          </a:xfrm>
        </p:spPr>
        <p:txBody>
          <a:bodyPr>
            <a:noAutofit/>
          </a:bodyPr>
          <a:lstStyle/>
          <a:p>
            <a:pPr eaLnBrk="1" hangingPunct="1">
              <a:defRPr/>
            </a:pPr>
            <a:r>
              <a:rPr lang="en-US" altLang="en-US" sz="2300" b="1" dirty="0" smtClean="0">
                <a:solidFill>
                  <a:srgbClr val="FF0000"/>
                </a:solidFill>
                <a:latin typeface="Goudy Old Style" panose="02020502050305020303" pitchFamily="18" charset="0"/>
                <a:cs typeface="Times New Roman" pitchFamily="18" charset="0"/>
              </a:rPr>
              <a:t>The Great Compromise</a:t>
            </a:r>
            <a:r>
              <a:rPr lang="en-US" altLang="en-US" sz="2300" b="1" dirty="0" smtClean="0">
                <a:latin typeface="Goudy Old Style" panose="02020502050305020303" pitchFamily="18" charset="0"/>
                <a:cs typeface="Times New Roman" pitchFamily="18" charset="0"/>
              </a:rPr>
              <a:t> also known as the </a:t>
            </a:r>
            <a:r>
              <a:rPr lang="en-US" altLang="en-US" sz="2300" b="1" dirty="0" smtClean="0">
                <a:solidFill>
                  <a:srgbClr val="002060"/>
                </a:solidFill>
                <a:latin typeface="Goudy Old Style" panose="02020502050305020303" pitchFamily="18" charset="0"/>
                <a:cs typeface="Times New Roman" pitchFamily="18" charset="0"/>
              </a:rPr>
              <a:t>Connecticut Plan</a:t>
            </a:r>
            <a:r>
              <a:rPr lang="en-US" altLang="en-US" sz="2300" b="1" dirty="0" smtClean="0">
                <a:latin typeface="Goudy Old Style" panose="02020502050305020303" pitchFamily="18" charset="0"/>
                <a:cs typeface="Times New Roman" pitchFamily="18" charset="0"/>
              </a:rPr>
              <a:t> found the middle ground between the two plans.</a:t>
            </a:r>
          </a:p>
          <a:p>
            <a:pPr lvl="1" eaLnBrk="1" hangingPunct="1">
              <a:defRPr/>
            </a:pPr>
            <a:r>
              <a:rPr lang="en-US" altLang="en-US" sz="2300" b="1" dirty="0" smtClean="0">
                <a:latin typeface="Goudy Old Style" panose="02020502050305020303" pitchFamily="18" charset="0"/>
                <a:cs typeface="Times New Roman" pitchFamily="18" charset="0"/>
              </a:rPr>
              <a:t>It succeeded b/c it satisfied the larger states </a:t>
            </a:r>
          </a:p>
          <a:p>
            <a:pPr lvl="1" eaLnBrk="1" hangingPunct="1">
              <a:defRPr/>
            </a:pPr>
            <a:r>
              <a:rPr lang="en-US" altLang="en-US" sz="2300" b="1" dirty="0" smtClean="0">
                <a:latin typeface="Goudy Old Style" panose="02020502050305020303" pitchFamily="18" charset="0"/>
                <a:cs typeface="Times New Roman" pitchFamily="18" charset="0"/>
              </a:rPr>
              <a:t>It adopted the idea of a bicameral legislature </a:t>
            </a:r>
          </a:p>
          <a:p>
            <a:pPr eaLnBrk="1" hangingPunct="1">
              <a:defRPr/>
            </a:pPr>
            <a:endParaRPr lang="en-US" altLang="en-US" sz="2300" b="1" dirty="0" smtClean="0">
              <a:latin typeface="Goudy Old Style" panose="02020502050305020303" pitchFamily="18" charset="0"/>
              <a:cs typeface="Times New Roman" pitchFamily="18" charset="0"/>
            </a:endParaRPr>
          </a:p>
          <a:p>
            <a:pPr eaLnBrk="1" hangingPunct="1">
              <a:defRPr/>
            </a:pPr>
            <a:r>
              <a:rPr lang="en-US" altLang="en-US" sz="2300" b="1" dirty="0" smtClean="0">
                <a:latin typeface="Goudy Old Style" panose="02020502050305020303" pitchFamily="18" charset="0"/>
                <a:cs typeface="Times New Roman" pitchFamily="18" charset="0"/>
              </a:rPr>
              <a:t>Upper House’s (Senate) number of delegates would be based on equal representation</a:t>
            </a:r>
          </a:p>
          <a:p>
            <a:pPr eaLnBrk="1" hangingPunct="1">
              <a:defRPr/>
            </a:pPr>
            <a:endParaRPr lang="en-US" altLang="en-US" sz="2300" b="1" dirty="0" smtClean="0">
              <a:latin typeface="Goudy Old Style" panose="02020502050305020303" pitchFamily="18" charset="0"/>
              <a:cs typeface="Times New Roman" pitchFamily="18" charset="0"/>
            </a:endParaRPr>
          </a:p>
          <a:p>
            <a:pPr eaLnBrk="1" hangingPunct="1">
              <a:defRPr/>
            </a:pPr>
            <a:r>
              <a:rPr lang="en-US" altLang="en-US" sz="2300" b="1" dirty="0" smtClean="0">
                <a:latin typeface="Goudy Old Style" panose="02020502050305020303" pitchFamily="18" charset="0"/>
                <a:cs typeface="Times New Roman" pitchFamily="18" charset="0"/>
              </a:rPr>
              <a:t>Lower House’s (House of Representatives) number of delegates based on proportional representation</a:t>
            </a:r>
          </a:p>
          <a:p>
            <a:pPr eaLnBrk="1" hangingPunct="1">
              <a:buFontTx/>
              <a:buNone/>
              <a:defRPr/>
            </a:pPr>
            <a:r>
              <a:rPr lang="en-US" altLang="en-US" sz="2300" b="1" dirty="0" smtClean="0">
                <a:latin typeface="Goudy Old Style" panose="02020502050305020303" pitchFamily="18" charset="0"/>
                <a:cs typeface="Times New Roman" pitchFamily="18" charset="0"/>
              </a:rPr>
              <a:t>	</a:t>
            </a:r>
          </a:p>
        </p:txBody>
      </p:sp>
      <p:pic>
        <p:nvPicPr>
          <p:cNvPr id="5127" name="Picture 7" descr="http://www.onlineschoolscenter.com/wp-content/uploads/2015/11/c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1519" y="3124200"/>
            <a:ext cx="2209870" cy="185737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1972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a:bodyPr>
          <a:lstStyle/>
          <a:p>
            <a:pPr eaLnBrk="1" hangingPunct="1">
              <a:defRPr/>
            </a:pPr>
            <a:r>
              <a:rPr lang="en-US" altLang="en-US" sz="4400" u="sng" dirty="0" smtClean="0">
                <a:latin typeface="Goudy Old Style" pitchFamily="18" charset="0"/>
                <a:cs typeface="Times New Roman" pitchFamily="18" charset="0"/>
              </a:rPr>
              <a:t>Three-Fifths Compromise</a:t>
            </a:r>
          </a:p>
        </p:txBody>
      </p:sp>
      <p:sp>
        <p:nvSpPr>
          <p:cNvPr id="9219" name="Rectangle 3"/>
          <p:cNvSpPr>
            <a:spLocks noGrp="1" noChangeArrowheads="1"/>
          </p:cNvSpPr>
          <p:nvPr>
            <p:ph type="body" idx="1"/>
          </p:nvPr>
        </p:nvSpPr>
        <p:spPr>
          <a:xfrm>
            <a:off x="304800" y="1676400"/>
            <a:ext cx="5562600" cy="4906963"/>
          </a:xfrm>
        </p:spPr>
        <p:txBody>
          <a:bodyPr/>
          <a:lstStyle/>
          <a:p>
            <a:pPr eaLnBrk="1" hangingPunct="1">
              <a:defRPr/>
            </a:pPr>
            <a:r>
              <a:rPr lang="en-US" altLang="en-US" sz="3000" dirty="0" smtClean="0">
                <a:latin typeface="Goudy Old Style" panose="02020502050305020303" pitchFamily="18" charset="0"/>
                <a:cs typeface="Times New Roman" pitchFamily="18" charset="0"/>
              </a:rPr>
              <a:t>Under the </a:t>
            </a:r>
            <a:r>
              <a:rPr lang="en-US" altLang="en-US" sz="3000" b="1" dirty="0" smtClean="0">
                <a:solidFill>
                  <a:srgbClr val="002060"/>
                </a:solidFill>
                <a:latin typeface="Goudy Old Style" pitchFamily="18" charset="0"/>
                <a:cs typeface="Times New Roman" pitchFamily="18" charset="0"/>
              </a:rPr>
              <a:t>Three-Fifths Compromise</a:t>
            </a:r>
            <a:r>
              <a:rPr lang="en-US" altLang="en-US" sz="3000" dirty="0" smtClean="0">
                <a:solidFill>
                  <a:srgbClr val="002060"/>
                </a:solidFill>
                <a:latin typeface="Goudy Old Style" pitchFamily="18" charset="0"/>
                <a:cs typeface="Times New Roman" pitchFamily="18" charset="0"/>
              </a:rPr>
              <a:t> </a:t>
            </a:r>
            <a:r>
              <a:rPr lang="en-US" altLang="en-US" sz="3000" dirty="0" smtClean="0">
                <a:latin typeface="Goudy Old Style" pitchFamily="18" charset="0"/>
                <a:cs typeface="Times New Roman" pitchFamily="18" charset="0"/>
              </a:rPr>
              <a:t>the number of representatives in the House would be based on population</a:t>
            </a:r>
          </a:p>
          <a:p>
            <a:pPr lvl="1" eaLnBrk="1" hangingPunct="1">
              <a:defRPr/>
            </a:pPr>
            <a:r>
              <a:rPr lang="en-US" altLang="en-US" sz="3000" dirty="0" smtClean="0">
                <a:latin typeface="Goudy Old Style" pitchFamily="18" charset="0"/>
                <a:cs typeface="Times New Roman" pitchFamily="18" charset="0"/>
              </a:rPr>
              <a:t>So it was determined that all “</a:t>
            </a:r>
            <a:r>
              <a:rPr lang="en-US" altLang="en-US" sz="3000" b="1" dirty="0" smtClean="0">
                <a:solidFill>
                  <a:srgbClr val="FF0000"/>
                </a:solidFill>
                <a:latin typeface="Goudy Old Style" pitchFamily="18" charset="0"/>
                <a:cs typeface="Times New Roman" pitchFamily="18" charset="0"/>
              </a:rPr>
              <a:t>free persons</a:t>
            </a:r>
            <a:r>
              <a:rPr lang="en-US" altLang="en-US" sz="3000" dirty="0" smtClean="0">
                <a:latin typeface="Goudy Old Style" pitchFamily="18" charset="0"/>
                <a:cs typeface="Times New Roman" pitchFamily="18" charset="0"/>
              </a:rPr>
              <a:t>” would be fully counted for tax purposes and representation but slaves would be counted as “</a:t>
            </a:r>
            <a:r>
              <a:rPr lang="en-US" altLang="en-US" sz="3000" b="1" dirty="0" smtClean="0">
                <a:solidFill>
                  <a:srgbClr val="002060"/>
                </a:solidFill>
                <a:latin typeface="Goudy Old Style" pitchFamily="18" charset="0"/>
                <a:cs typeface="Times New Roman" pitchFamily="18" charset="0"/>
              </a:rPr>
              <a:t>three-fifths a free person</a:t>
            </a:r>
            <a:r>
              <a:rPr lang="en-US" altLang="en-US" sz="3000" dirty="0" smtClean="0">
                <a:latin typeface="Goudy Old Style" pitchFamily="18" charset="0"/>
                <a:cs typeface="Times New Roman" pitchFamily="18" charset="0"/>
              </a:rPr>
              <a:t>”</a:t>
            </a:r>
          </a:p>
        </p:txBody>
      </p:sp>
      <p:pic>
        <p:nvPicPr>
          <p:cNvPr id="614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07430" y="2438400"/>
            <a:ext cx="2580323" cy="3276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256961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wipe(down)">
                                      <p:cBhvr>
                                        <p:cTn id="7" dur="500"/>
                                        <p:tgtEl>
                                          <p:spTgt spid="92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wipe(down)">
                                      <p:cBhvr>
                                        <p:cTn id="12" dur="500"/>
                                        <p:tgtEl>
                                          <p:spTgt spid="92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rrowheads="1"/>
          </p:cNvSpPr>
          <p:nvPr>
            <p:ph type="title"/>
          </p:nvPr>
        </p:nvSpPr>
        <p:spPr/>
        <p:txBody>
          <a:bodyPr>
            <a:normAutofit/>
          </a:bodyPr>
          <a:lstStyle/>
          <a:p>
            <a:pPr eaLnBrk="1" hangingPunct="1">
              <a:defRPr/>
            </a:pPr>
            <a:r>
              <a:rPr lang="en-US" sz="4400" u="sng" dirty="0" smtClean="0">
                <a:latin typeface="Goudy Old Style" panose="02020502050305020303" pitchFamily="18" charset="0"/>
              </a:rPr>
              <a:t>A Bundle of Compromises:</a:t>
            </a:r>
          </a:p>
        </p:txBody>
      </p:sp>
      <p:sp>
        <p:nvSpPr>
          <p:cNvPr id="72707" name="Rectangle 3"/>
          <p:cNvSpPr>
            <a:spLocks noGrp="1" noChangeArrowheads="1"/>
          </p:cNvSpPr>
          <p:nvPr>
            <p:ph type="body" idx="1"/>
          </p:nvPr>
        </p:nvSpPr>
        <p:spPr>
          <a:xfrm>
            <a:off x="457200" y="1828800"/>
            <a:ext cx="4343400" cy="4876800"/>
          </a:xfrm>
        </p:spPr>
        <p:txBody>
          <a:bodyPr>
            <a:normAutofit/>
          </a:bodyPr>
          <a:lstStyle/>
          <a:p>
            <a:pPr eaLnBrk="1" hangingPunct="1">
              <a:defRPr/>
            </a:pPr>
            <a:r>
              <a:rPr lang="en-US" dirty="0" smtClean="0">
                <a:latin typeface="Goudy Old Style" panose="02020502050305020303" pitchFamily="18" charset="0"/>
              </a:rPr>
              <a:t>The </a:t>
            </a:r>
            <a:r>
              <a:rPr lang="en-US" b="1" dirty="0" smtClean="0">
                <a:solidFill>
                  <a:srgbClr val="002060"/>
                </a:solidFill>
                <a:latin typeface="Goudy Old Style" panose="02020502050305020303" pitchFamily="18" charset="0"/>
              </a:rPr>
              <a:t>U.S. Constitution </a:t>
            </a:r>
            <a:r>
              <a:rPr lang="en-US" dirty="0" smtClean="0">
                <a:latin typeface="Goudy Old Style" panose="02020502050305020303" pitchFamily="18" charset="0"/>
              </a:rPr>
              <a:t>became known as a “</a:t>
            </a:r>
            <a:r>
              <a:rPr lang="en-US" b="1" dirty="0" smtClean="0">
                <a:solidFill>
                  <a:srgbClr val="FF0000"/>
                </a:solidFill>
                <a:latin typeface="Goudy Old Style" panose="02020502050305020303" pitchFamily="18" charset="0"/>
              </a:rPr>
              <a:t>bundle of compromises</a:t>
            </a:r>
            <a:r>
              <a:rPr lang="en-US" dirty="0" smtClean="0">
                <a:latin typeface="Goudy Old Style" panose="02020502050305020303" pitchFamily="18" charset="0"/>
              </a:rPr>
              <a:t>”.</a:t>
            </a:r>
            <a:r>
              <a:rPr lang="en-US" dirty="0" smtClean="0">
                <a:solidFill>
                  <a:srgbClr val="FF0000"/>
                </a:solidFill>
                <a:latin typeface="Goudy Old Style" panose="02020502050305020303" pitchFamily="18" charset="0"/>
              </a:rPr>
              <a:t> </a:t>
            </a:r>
            <a:r>
              <a:rPr lang="en-US" dirty="0" smtClean="0">
                <a:latin typeface="Goudy Old Style" panose="02020502050305020303" pitchFamily="18" charset="0"/>
              </a:rPr>
              <a:t> </a:t>
            </a:r>
          </a:p>
          <a:p>
            <a:pPr lvl="1" eaLnBrk="1" hangingPunct="1">
              <a:defRPr/>
            </a:pPr>
            <a:r>
              <a:rPr lang="en-US" dirty="0" smtClean="0">
                <a:latin typeface="Goudy Old Style" panose="02020502050305020303" pitchFamily="18" charset="0"/>
              </a:rPr>
              <a:t>While details were often argued, the major principles were unanimous–limited government and popular sovereignty.</a:t>
            </a:r>
          </a:p>
        </p:txBody>
      </p:sp>
      <p:pic>
        <p:nvPicPr>
          <p:cNvPr id="2150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2438400"/>
            <a:ext cx="3468687" cy="28781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029218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2707">
                                            <p:txEl>
                                              <p:pRg st="0" end="0"/>
                                            </p:txEl>
                                          </p:spTgt>
                                        </p:tgtEl>
                                        <p:attrNameLst>
                                          <p:attrName>style.visibility</p:attrName>
                                        </p:attrNameLst>
                                      </p:cBhvr>
                                      <p:to>
                                        <p:strVal val="visible"/>
                                      </p:to>
                                    </p:set>
                                    <p:animEffect transition="in" filter="fade">
                                      <p:cBhvr>
                                        <p:cTn id="7" dur="1000"/>
                                        <p:tgtEl>
                                          <p:spTgt spid="72707">
                                            <p:txEl>
                                              <p:pRg st="0" end="0"/>
                                            </p:txEl>
                                          </p:spTgt>
                                        </p:tgtEl>
                                      </p:cBhvr>
                                    </p:animEffect>
                                    <p:anim calcmode="lin" valueType="num">
                                      <p:cBhvr>
                                        <p:cTn id="8" dur="1000" fill="hold"/>
                                        <p:tgtEl>
                                          <p:spTgt spid="7270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270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2707">
                                            <p:txEl>
                                              <p:pRg st="1" end="1"/>
                                            </p:txEl>
                                          </p:spTgt>
                                        </p:tgtEl>
                                        <p:attrNameLst>
                                          <p:attrName>style.visibility</p:attrName>
                                        </p:attrNameLst>
                                      </p:cBhvr>
                                      <p:to>
                                        <p:strVal val="visible"/>
                                      </p:to>
                                    </p:set>
                                    <p:animEffect transition="in" filter="fade">
                                      <p:cBhvr>
                                        <p:cTn id="12" dur="1000"/>
                                        <p:tgtEl>
                                          <p:spTgt spid="72707">
                                            <p:txEl>
                                              <p:pRg st="1" end="1"/>
                                            </p:txEl>
                                          </p:spTgt>
                                        </p:tgtEl>
                                      </p:cBhvr>
                                    </p:animEffect>
                                    <p:anim calcmode="lin" valueType="num">
                                      <p:cBhvr>
                                        <p:cTn id="13" dur="1000" fill="hold"/>
                                        <p:tgtEl>
                                          <p:spTgt spid="72707">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7270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Goudy Old Style" panose="02020502050305020303" pitchFamily="18" charset="0"/>
              </a:rPr>
              <a:t>BASIC CONCEPTS OF GOVERNMENT</a:t>
            </a:r>
          </a:p>
        </p:txBody>
      </p:sp>
      <p:sp>
        <p:nvSpPr>
          <p:cNvPr id="3" name="Content Placeholder 2"/>
          <p:cNvSpPr>
            <a:spLocks noGrp="1"/>
          </p:cNvSpPr>
          <p:nvPr>
            <p:ph idx="1"/>
          </p:nvPr>
        </p:nvSpPr>
        <p:spPr/>
        <p:txBody>
          <a:bodyPr>
            <a:normAutofit lnSpcReduction="10000"/>
          </a:bodyPr>
          <a:lstStyle/>
          <a:p>
            <a:r>
              <a:rPr lang="en-US" b="1" u="sng" dirty="0" smtClean="0">
                <a:solidFill>
                  <a:srgbClr val="002060"/>
                </a:solidFill>
                <a:latin typeface="Goudy Old Style" panose="02020502050305020303" pitchFamily="18" charset="0"/>
              </a:rPr>
              <a:t>LIMITED GOVERNMENT</a:t>
            </a:r>
          </a:p>
          <a:p>
            <a:pPr lvl="1"/>
            <a:r>
              <a:rPr lang="en-US" dirty="0" smtClean="0">
                <a:latin typeface="Goudy Old Style" panose="02020502050305020303" pitchFamily="18" charset="0"/>
              </a:rPr>
              <a:t>Government is not all powerful</a:t>
            </a:r>
          </a:p>
          <a:p>
            <a:pPr lvl="1"/>
            <a:r>
              <a:rPr lang="en-US" dirty="0" smtClean="0">
                <a:latin typeface="Goudy Old Style" panose="02020502050305020303" pitchFamily="18" charset="0"/>
              </a:rPr>
              <a:t>Government has restrictions</a:t>
            </a:r>
          </a:p>
          <a:p>
            <a:pPr lvl="1"/>
            <a:r>
              <a:rPr lang="en-US" dirty="0" smtClean="0">
                <a:latin typeface="Goudy Old Style" panose="02020502050305020303" pitchFamily="18" charset="0"/>
              </a:rPr>
              <a:t>Citizens have certain rights that governments cannot take away</a:t>
            </a:r>
          </a:p>
          <a:p>
            <a:endParaRPr lang="en-US" dirty="0" smtClean="0">
              <a:latin typeface="Goudy Old Style" panose="02020502050305020303" pitchFamily="18" charset="0"/>
            </a:endParaRPr>
          </a:p>
          <a:p>
            <a:r>
              <a:rPr lang="en-US" b="1" u="sng" dirty="0" smtClean="0">
                <a:solidFill>
                  <a:srgbClr val="FF0000"/>
                </a:solidFill>
                <a:latin typeface="Goudy Old Style" panose="02020502050305020303" pitchFamily="18" charset="0"/>
              </a:rPr>
              <a:t>REPRESENTATIVE GOVERNMENT</a:t>
            </a:r>
          </a:p>
          <a:p>
            <a:pPr lvl="1"/>
            <a:r>
              <a:rPr lang="en-US" dirty="0" smtClean="0">
                <a:latin typeface="Goudy Old Style" panose="02020502050305020303" pitchFamily="18" charset="0"/>
              </a:rPr>
              <a:t>People’s interests are represented in the government</a:t>
            </a:r>
          </a:p>
          <a:p>
            <a:pPr lvl="1"/>
            <a:r>
              <a:rPr lang="en-US" dirty="0" smtClean="0">
                <a:latin typeface="Goudy Old Style" panose="02020502050305020303" pitchFamily="18" charset="0"/>
              </a:rPr>
              <a:t>People should have a voice in deciding what government should and should not do</a:t>
            </a:r>
            <a:endParaRPr lang="en-US" dirty="0">
              <a:latin typeface="Goudy Old Style" panose="02020502050305020303"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ox(i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ox(i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ox(i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ox(in)">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ox(in)">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box(in)">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761067"/>
          </a:xfrm>
        </p:spPr>
        <p:txBody>
          <a:bodyPr>
            <a:normAutofit fontScale="90000"/>
          </a:bodyPr>
          <a:lstStyle/>
          <a:p>
            <a:pPr>
              <a:defRPr/>
            </a:pPr>
            <a:r>
              <a:rPr lang="en-US" b="1" u="sng" dirty="0" smtClean="0"/>
              <a:t>Chapter 2-Section 5</a:t>
            </a:r>
            <a:br>
              <a:rPr lang="en-US" b="1" u="sng" dirty="0" smtClean="0"/>
            </a:br>
            <a:r>
              <a:rPr lang="en-US" b="1" u="sng" dirty="0" smtClean="0"/>
              <a:t>Ratifying the Constitution</a:t>
            </a:r>
            <a:br>
              <a:rPr lang="en-US" b="1" u="sng" dirty="0" smtClean="0"/>
            </a:br>
            <a:r>
              <a:rPr lang="en-US" sz="4000" b="1" dirty="0" smtClean="0"/>
              <a:t>Pg. 59 to 62 </a:t>
            </a:r>
            <a:endParaRPr lang="en-US" sz="4000" b="1" dirty="0"/>
          </a:p>
        </p:txBody>
      </p:sp>
      <p:pic>
        <p:nvPicPr>
          <p:cNvPr id="39938" name="Picture 2" descr="http://www.federalobserver.com/wp-content/uploads/2009/05/sign_constitu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2133600"/>
            <a:ext cx="5638800" cy="373772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4283946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rrowheads="1"/>
          </p:cNvSpPr>
          <p:nvPr>
            <p:ph type="title"/>
          </p:nvPr>
        </p:nvSpPr>
        <p:spPr/>
        <p:txBody>
          <a:bodyPr/>
          <a:lstStyle/>
          <a:p>
            <a:pPr eaLnBrk="1" hangingPunct="1">
              <a:defRPr/>
            </a:pPr>
            <a:r>
              <a:rPr lang="en-US" sz="3600" u="sng" dirty="0" smtClean="0"/>
              <a:t>The Fight for Ratification</a:t>
            </a:r>
          </a:p>
        </p:txBody>
      </p:sp>
      <p:sp>
        <p:nvSpPr>
          <p:cNvPr id="73731" name="Rectangle 3"/>
          <p:cNvSpPr>
            <a:spLocks noGrp="1" noChangeArrowheads="1"/>
          </p:cNvSpPr>
          <p:nvPr>
            <p:ph type="body" idx="1"/>
          </p:nvPr>
        </p:nvSpPr>
        <p:spPr>
          <a:xfrm>
            <a:off x="457200" y="1600200"/>
            <a:ext cx="8229600" cy="4953000"/>
          </a:xfrm>
        </p:spPr>
        <p:txBody>
          <a:bodyPr>
            <a:normAutofit fontScale="92500" lnSpcReduction="10000"/>
          </a:bodyPr>
          <a:lstStyle/>
          <a:p>
            <a:pPr eaLnBrk="1" hangingPunct="1">
              <a:lnSpc>
                <a:spcPct val="90000"/>
              </a:lnSpc>
              <a:buFont typeface="Wingdings" pitchFamily="2" charset="2"/>
              <a:buNone/>
              <a:defRPr/>
            </a:pPr>
            <a:r>
              <a:rPr lang="en-US" dirty="0" smtClean="0"/>
              <a:t>Many people opposed the new constitution there were two opposing sides quickly emerged:</a:t>
            </a:r>
          </a:p>
          <a:p>
            <a:pPr eaLnBrk="1" hangingPunct="1">
              <a:lnSpc>
                <a:spcPct val="90000"/>
              </a:lnSpc>
              <a:buFont typeface="Wingdings" pitchFamily="2" charset="2"/>
              <a:buNone/>
              <a:defRPr/>
            </a:pPr>
            <a:endParaRPr lang="en-US" sz="1600" b="1" dirty="0" smtClean="0"/>
          </a:p>
          <a:p>
            <a:pPr eaLnBrk="1" hangingPunct="1">
              <a:lnSpc>
                <a:spcPct val="90000"/>
              </a:lnSpc>
              <a:buFont typeface="Wingdings" pitchFamily="2" charset="2"/>
              <a:buNone/>
              <a:defRPr/>
            </a:pPr>
            <a:r>
              <a:rPr lang="en-US" b="1" dirty="0" smtClean="0">
                <a:solidFill>
                  <a:srgbClr val="002060"/>
                </a:solidFill>
              </a:rPr>
              <a:t>“Federalists”</a:t>
            </a:r>
            <a:r>
              <a:rPr lang="en-US" b="1" dirty="0" smtClean="0"/>
              <a:t>:</a:t>
            </a:r>
            <a:r>
              <a:rPr lang="en-US" b="1" dirty="0" smtClean="0">
                <a:solidFill>
                  <a:srgbClr val="00B0F0"/>
                </a:solidFill>
              </a:rPr>
              <a:t> </a:t>
            </a:r>
            <a:r>
              <a:rPr lang="en-US" i="1" dirty="0">
                <a:solidFill>
                  <a:srgbClr val="FF0000"/>
                </a:solidFill>
              </a:rPr>
              <a:t>F</a:t>
            </a:r>
            <a:r>
              <a:rPr lang="en-US" i="1" dirty="0" smtClean="0">
                <a:solidFill>
                  <a:srgbClr val="FF0000"/>
                </a:solidFill>
              </a:rPr>
              <a:t>avored</a:t>
            </a:r>
            <a:r>
              <a:rPr lang="en-US" i="1" dirty="0" smtClean="0"/>
              <a:t> </a:t>
            </a:r>
            <a:r>
              <a:rPr lang="en-US" dirty="0" smtClean="0"/>
              <a:t>a new constitution they believed the Articles of Confederation were too weak and that a new government was necessary.</a:t>
            </a:r>
          </a:p>
          <a:p>
            <a:pPr eaLnBrk="1" hangingPunct="1">
              <a:lnSpc>
                <a:spcPct val="90000"/>
              </a:lnSpc>
              <a:buFont typeface="Wingdings" pitchFamily="2" charset="2"/>
              <a:buNone/>
              <a:defRPr/>
            </a:pPr>
            <a:endParaRPr lang="en-US" sz="1600" b="1" dirty="0" smtClean="0"/>
          </a:p>
          <a:p>
            <a:pPr eaLnBrk="1" hangingPunct="1">
              <a:lnSpc>
                <a:spcPct val="90000"/>
              </a:lnSpc>
              <a:buFont typeface="Wingdings" pitchFamily="2" charset="2"/>
              <a:buNone/>
              <a:defRPr/>
            </a:pPr>
            <a:r>
              <a:rPr lang="en-US" b="1" dirty="0" smtClean="0">
                <a:solidFill>
                  <a:srgbClr val="FF0000"/>
                </a:solidFill>
              </a:rPr>
              <a:t>“Anti-Federalists”</a:t>
            </a:r>
            <a:r>
              <a:rPr lang="en-US" b="1" dirty="0" smtClean="0"/>
              <a:t>:</a:t>
            </a:r>
            <a:r>
              <a:rPr lang="en-US" dirty="0" smtClean="0"/>
              <a:t> </a:t>
            </a:r>
            <a:r>
              <a:rPr lang="en-US" i="1" dirty="0">
                <a:solidFill>
                  <a:srgbClr val="002060"/>
                </a:solidFill>
              </a:rPr>
              <a:t>O</a:t>
            </a:r>
            <a:r>
              <a:rPr lang="en-US" i="1" dirty="0" smtClean="0">
                <a:solidFill>
                  <a:srgbClr val="002060"/>
                </a:solidFill>
              </a:rPr>
              <a:t>pposed </a:t>
            </a:r>
            <a:r>
              <a:rPr lang="en-US" dirty="0" smtClean="0"/>
              <a:t>the new constitution believed the new government had too much power and that there should be a bill of rights that guaranteed individual freedoms.</a:t>
            </a:r>
          </a:p>
        </p:txBody>
      </p:sp>
    </p:spTree>
    <p:extLst>
      <p:ext uri="{BB962C8B-B14F-4D97-AF65-F5344CB8AC3E}">
        <p14:creationId xmlns:p14="http://schemas.microsoft.com/office/powerpoint/2010/main" val="1823765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3731">
                                            <p:txEl>
                                              <p:pRg st="0" end="0"/>
                                            </p:txEl>
                                          </p:spTgt>
                                        </p:tgtEl>
                                        <p:attrNameLst>
                                          <p:attrName>style.visibility</p:attrName>
                                        </p:attrNameLst>
                                      </p:cBhvr>
                                      <p:to>
                                        <p:strVal val="visible"/>
                                      </p:to>
                                    </p:set>
                                    <p:animEffect transition="in" filter="fade">
                                      <p:cBhvr>
                                        <p:cTn id="7" dur="1000"/>
                                        <p:tgtEl>
                                          <p:spTgt spid="73731">
                                            <p:txEl>
                                              <p:pRg st="0" end="0"/>
                                            </p:txEl>
                                          </p:spTgt>
                                        </p:tgtEl>
                                      </p:cBhvr>
                                    </p:animEffect>
                                    <p:anim calcmode="lin" valueType="num">
                                      <p:cBhvr>
                                        <p:cTn id="8" dur="1000" fill="hold"/>
                                        <p:tgtEl>
                                          <p:spTgt spid="7373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373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3731">
                                            <p:txEl>
                                              <p:pRg st="2" end="2"/>
                                            </p:txEl>
                                          </p:spTgt>
                                        </p:tgtEl>
                                        <p:attrNameLst>
                                          <p:attrName>style.visibility</p:attrName>
                                        </p:attrNameLst>
                                      </p:cBhvr>
                                      <p:to>
                                        <p:strVal val="visible"/>
                                      </p:to>
                                    </p:set>
                                    <p:animEffect transition="in" filter="fade">
                                      <p:cBhvr>
                                        <p:cTn id="14" dur="1000"/>
                                        <p:tgtEl>
                                          <p:spTgt spid="73731">
                                            <p:txEl>
                                              <p:pRg st="2" end="2"/>
                                            </p:txEl>
                                          </p:spTgt>
                                        </p:tgtEl>
                                      </p:cBhvr>
                                    </p:animEffect>
                                    <p:anim calcmode="lin" valueType="num">
                                      <p:cBhvr>
                                        <p:cTn id="15" dur="1000" fill="hold"/>
                                        <p:tgtEl>
                                          <p:spTgt spid="73731">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7373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3731">
                                            <p:txEl>
                                              <p:pRg st="4" end="4"/>
                                            </p:txEl>
                                          </p:spTgt>
                                        </p:tgtEl>
                                        <p:attrNameLst>
                                          <p:attrName>style.visibility</p:attrName>
                                        </p:attrNameLst>
                                      </p:cBhvr>
                                      <p:to>
                                        <p:strVal val="visible"/>
                                      </p:to>
                                    </p:set>
                                    <p:animEffect transition="in" filter="fade">
                                      <p:cBhvr>
                                        <p:cTn id="21" dur="1000"/>
                                        <p:tgtEl>
                                          <p:spTgt spid="73731">
                                            <p:txEl>
                                              <p:pRg st="4" end="4"/>
                                            </p:txEl>
                                          </p:spTgt>
                                        </p:tgtEl>
                                      </p:cBhvr>
                                    </p:animEffect>
                                    <p:anim calcmode="lin" valueType="num">
                                      <p:cBhvr>
                                        <p:cTn id="22" dur="1000" fill="hold"/>
                                        <p:tgtEl>
                                          <p:spTgt spid="73731">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7373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1"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685800" y="838200"/>
            <a:ext cx="7924800" cy="5650089"/>
          </a:xfrm>
          <a:solidFill>
            <a:srgbClr val="FFFFFF">
              <a:shade val="85000"/>
            </a:srgbClr>
          </a:solidFill>
          <a:ln w="88900" cap="sq">
            <a:solidFill>
              <a:srgbClr val="FFFFFF"/>
            </a:solid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605593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5266" name="Rectangle 2"/>
          <p:cNvSpPr>
            <a:spLocks noGrp="1" noChangeArrowheads="1"/>
          </p:cNvSpPr>
          <p:nvPr>
            <p:ph type="title"/>
          </p:nvPr>
        </p:nvSpPr>
        <p:spPr>
          <a:xfrm>
            <a:off x="304800" y="76200"/>
            <a:ext cx="8382000" cy="838200"/>
          </a:xfrm>
        </p:spPr>
        <p:txBody>
          <a:bodyPr/>
          <a:lstStyle/>
          <a:p>
            <a:pPr>
              <a:defRPr/>
            </a:pPr>
            <a:r>
              <a:rPr lang="en-US" altLang="en-US" u="sng" dirty="0" smtClean="0"/>
              <a:t>The Constitution is Ratified</a:t>
            </a:r>
          </a:p>
        </p:txBody>
      </p:sp>
      <p:sp>
        <p:nvSpPr>
          <p:cNvPr id="395294" name="Rectangle 30"/>
          <p:cNvSpPr>
            <a:spLocks noGrp="1" noChangeArrowheads="1"/>
          </p:cNvSpPr>
          <p:nvPr>
            <p:ph type="body" sz="half" idx="1"/>
          </p:nvPr>
        </p:nvSpPr>
        <p:spPr>
          <a:xfrm>
            <a:off x="152400" y="1295400"/>
            <a:ext cx="4927600" cy="5410200"/>
          </a:xfrm>
        </p:spPr>
        <p:txBody>
          <a:bodyPr>
            <a:normAutofit/>
          </a:bodyPr>
          <a:lstStyle/>
          <a:p>
            <a:pPr>
              <a:lnSpc>
                <a:spcPct val="90000"/>
              </a:lnSpc>
              <a:defRPr/>
            </a:pPr>
            <a:r>
              <a:rPr lang="en-US" altLang="en-US" sz="1900" dirty="0" smtClean="0">
                <a:latin typeface="Goudy Old Style" panose="02020502050305020303" pitchFamily="18" charset="0"/>
              </a:rPr>
              <a:t>Nine States ratified the Constitution by June 21, 1788, but the new government needed the ratification of the large States of New York and Virginia.</a:t>
            </a:r>
          </a:p>
          <a:p>
            <a:pPr lvl="1">
              <a:lnSpc>
                <a:spcPct val="90000"/>
              </a:lnSpc>
              <a:defRPr/>
            </a:pPr>
            <a:r>
              <a:rPr lang="en-US" altLang="en-US" sz="1900" dirty="0" smtClean="0">
                <a:latin typeface="Goudy Old Style" panose="02020502050305020303" pitchFamily="18" charset="0"/>
              </a:rPr>
              <a:t>Without these two states, the biggest of the 13, government had no hope to succeed and needed their support</a:t>
            </a:r>
          </a:p>
          <a:p>
            <a:pPr>
              <a:lnSpc>
                <a:spcPct val="90000"/>
              </a:lnSpc>
              <a:defRPr/>
            </a:pPr>
            <a:endParaRPr lang="en-US" altLang="en-US" sz="1900" dirty="0" smtClean="0">
              <a:latin typeface="Goudy Old Style" panose="02020502050305020303" pitchFamily="18" charset="0"/>
            </a:endParaRPr>
          </a:p>
          <a:p>
            <a:pPr>
              <a:lnSpc>
                <a:spcPct val="90000"/>
              </a:lnSpc>
              <a:defRPr/>
            </a:pPr>
            <a:r>
              <a:rPr lang="en-US" altLang="en-US" sz="1900" dirty="0" smtClean="0">
                <a:latin typeface="Goudy Old Style" panose="02020502050305020303" pitchFamily="18" charset="0"/>
              </a:rPr>
              <a:t>Great debates were held in both States, with Virginia ratifying the Constitution June 25, 1788.</a:t>
            </a:r>
          </a:p>
          <a:p>
            <a:pPr>
              <a:lnSpc>
                <a:spcPct val="90000"/>
              </a:lnSpc>
              <a:defRPr/>
            </a:pPr>
            <a:endParaRPr lang="en-US" altLang="en-US" sz="1900" dirty="0" smtClean="0">
              <a:latin typeface="Goudy Old Style" panose="02020502050305020303" pitchFamily="18" charset="0"/>
            </a:endParaRPr>
          </a:p>
          <a:p>
            <a:pPr>
              <a:lnSpc>
                <a:spcPct val="90000"/>
              </a:lnSpc>
              <a:defRPr/>
            </a:pPr>
            <a:r>
              <a:rPr lang="en-US" altLang="en-US" sz="1900" dirty="0" smtClean="0">
                <a:latin typeface="Goudy Old Style" panose="02020502050305020303" pitchFamily="18" charset="0"/>
              </a:rPr>
              <a:t>New York’s ratification was hard fought. Supporters of the Constitution published a series of essays known as </a:t>
            </a:r>
            <a:r>
              <a:rPr lang="en-US" altLang="en-US" sz="1900" i="1" dirty="0" smtClean="0">
                <a:latin typeface="Goudy Old Style" panose="02020502050305020303" pitchFamily="18" charset="0"/>
              </a:rPr>
              <a:t>The Federalist Papers</a:t>
            </a:r>
            <a:r>
              <a:rPr lang="en-US" altLang="en-US" sz="1900" dirty="0" smtClean="0">
                <a:latin typeface="Goudy Old Style" panose="02020502050305020303" pitchFamily="18" charset="0"/>
              </a:rPr>
              <a:t>.</a:t>
            </a:r>
          </a:p>
          <a:p>
            <a:pPr>
              <a:lnSpc>
                <a:spcPct val="90000"/>
              </a:lnSpc>
              <a:defRPr/>
            </a:pPr>
            <a:endParaRPr lang="en-US" sz="1900" dirty="0" smtClean="0">
              <a:latin typeface="Goudy Old Style" panose="02020502050305020303" pitchFamily="18" charset="0"/>
            </a:endParaRPr>
          </a:p>
          <a:p>
            <a:pPr>
              <a:lnSpc>
                <a:spcPct val="90000"/>
              </a:lnSpc>
              <a:defRPr/>
            </a:pPr>
            <a:r>
              <a:rPr lang="en-US" sz="1900" dirty="0" smtClean="0">
                <a:latin typeface="Goudy Old Style" panose="02020502050305020303" pitchFamily="18" charset="0"/>
              </a:rPr>
              <a:t>New York was chosen as the nation’s temporary capital and George Washington was elected president by unanimous vote.</a:t>
            </a:r>
          </a:p>
          <a:p>
            <a:pPr>
              <a:lnSpc>
                <a:spcPct val="90000"/>
              </a:lnSpc>
              <a:defRPr/>
            </a:pPr>
            <a:endParaRPr lang="en-US" altLang="en-US" sz="1900" dirty="0" smtClean="0">
              <a:latin typeface="Goudy Old Style" panose="02020502050305020303" pitchFamily="18" charset="0"/>
            </a:endParaRPr>
          </a:p>
        </p:txBody>
      </p:sp>
      <p:pic>
        <p:nvPicPr>
          <p:cNvPr id="395297" name="Picture 3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9666" y="1905000"/>
            <a:ext cx="3645625" cy="37401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43393718"/>
      </p:ext>
    </p:extLst>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1000"/>
                                  </p:stCondLst>
                                  <p:childTnLst>
                                    <p:set>
                                      <p:cBhvr>
                                        <p:cTn id="6" dur="1" fill="hold">
                                          <p:stCondLst>
                                            <p:cond delay="0"/>
                                          </p:stCondLst>
                                        </p:cTn>
                                        <p:tgtEl>
                                          <p:spTgt spid="395266"/>
                                        </p:tgtEl>
                                        <p:attrNameLst>
                                          <p:attrName>style.visibility</p:attrName>
                                        </p:attrNameLst>
                                      </p:cBhvr>
                                      <p:to>
                                        <p:strVal val="visible"/>
                                      </p:to>
                                    </p:set>
                                    <p:anim calcmode="lin" valueType="num">
                                      <p:cBhvr additive="base">
                                        <p:cTn id="7" dur="500" fill="hold"/>
                                        <p:tgtEl>
                                          <p:spTgt spid="395266"/>
                                        </p:tgtEl>
                                        <p:attrNameLst>
                                          <p:attrName>ppt_x</p:attrName>
                                        </p:attrNameLst>
                                      </p:cBhvr>
                                      <p:tavLst>
                                        <p:tav tm="0">
                                          <p:val>
                                            <p:strVal val="#ppt_x"/>
                                          </p:val>
                                        </p:tav>
                                        <p:tav tm="100000">
                                          <p:val>
                                            <p:strVal val="#ppt_x"/>
                                          </p:val>
                                        </p:tav>
                                      </p:tavLst>
                                    </p:anim>
                                    <p:anim calcmode="lin" valueType="num">
                                      <p:cBhvr additive="base">
                                        <p:cTn id="8" dur="500" fill="hold"/>
                                        <p:tgtEl>
                                          <p:spTgt spid="395266"/>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2" fill="hold" nodeType="clickEffect">
                                  <p:stCondLst>
                                    <p:cond delay="0"/>
                                  </p:stCondLst>
                                  <p:childTnLst>
                                    <p:set>
                                      <p:cBhvr>
                                        <p:cTn id="12" dur="1" fill="hold">
                                          <p:stCondLst>
                                            <p:cond delay="0"/>
                                          </p:stCondLst>
                                        </p:cTn>
                                        <p:tgtEl>
                                          <p:spTgt spid="395297"/>
                                        </p:tgtEl>
                                        <p:attrNameLst>
                                          <p:attrName>style.visibility</p:attrName>
                                        </p:attrNameLst>
                                      </p:cBhvr>
                                      <p:to>
                                        <p:strVal val="visible"/>
                                      </p:to>
                                    </p:set>
                                    <p:animEffect transition="in" filter="wipe(right)">
                                      <p:cBhvr>
                                        <p:cTn id="13" dur="500"/>
                                        <p:tgtEl>
                                          <p:spTgt spid="395297"/>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32" fill="hold" grpId="0" nodeType="clickEffect">
                                  <p:stCondLst>
                                    <p:cond delay="0"/>
                                  </p:stCondLst>
                                  <p:childTnLst>
                                    <p:set>
                                      <p:cBhvr>
                                        <p:cTn id="17" dur="1" fill="hold">
                                          <p:stCondLst>
                                            <p:cond delay="0"/>
                                          </p:stCondLst>
                                        </p:cTn>
                                        <p:tgtEl>
                                          <p:spTgt spid="395294">
                                            <p:txEl>
                                              <p:pRg st="0" end="0"/>
                                            </p:txEl>
                                          </p:spTgt>
                                        </p:tgtEl>
                                        <p:attrNameLst>
                                          <p:attrName>style.visibility</p:attrName>
                                        </p:attrNameLst>
                                      </p:cBhvr>
                                      <p:to>
                                        <p:strVal val="visible"/>
                                      </p:to>
                                    </p:set>
                                    <p:animEffect transition="in" filter="box(out)">
                                      <p:cBhvr>
                                        <p:cTn id="18" dur="500"/>
                                        <p:tgtEl>
                                          <p:spTgt spid="395294">
                                            <p:txEl>
                                              <p:pRg st="0" end="0"/>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32" fill="hold" grpId="0" nodeType="clickEffect">
                                  <p:stCondLst>
                                    <p:cond delay="0"/>
                                  </p:stCondLst>
                                  <p:childTnLst>
                                    <p:set>
                                      <p:cBhvr>
                                        <p:cTn id="22" dur="1" fill="hold">
                                          <p:stCondLst>
                                            <p:cond delay="0"/>
                                          </p:stCondLst>
                                        </p:cTn>
                                        <p:tgtEl>
                                          <p:spTgt spid="395294">
                                            <p:txEl>
                                              <p:pRg st="1" end="1"/>
                                            </p:txEl>
                                          </p:spTgt>
                                        </p:tgtEl>
                                        <p:attrNameLst>
                                          <p:attrName>style.visibility</p:attrName>
                                        </p:attrNameLst>
                                      </p:cBhvr>
                                      <p:to>
                                        <p:strVal val="visible"/>
                                      </p:to>
                                    </p:set>
                                    <p:animEffect transition="in" filter="box(out)">
                                      <p:cBhvr>
                                        <p:cTn id="23" dur="500"/>
                                        <p:tgtEl>
                                          <p:spTgt spid="395294">
                                            <p:txEl>
                                              <p:pRg st="1" end="1"/>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32" fill="hold" grpId="0" nodeType="clickEffect">
                                  <p:stCondLst>
                                    <p:cond delay="0"/>
                                  </p:stCondLst>
                                  <p:childTnLst>
                                    <p:set>
                                      <p:cBhvr>
                                        <p:cTn id="27" dur="1" fill="hold">
                                          <p:stCondLst>
                                            <p:cond delay="0"/>
                                          </p:stCondLst>
                                        </p:cTn>
                                        <p:tgtEl>
                                          <p:spTgt spid="395294">
                                            <p:txEl>
                                              <p:pRg st="3" end="3"/>
                                            </p:txEl>
                                          </p:spTgt>
                                        </p:tgtEl>
                                        <p:attrNameLst>
                                          <p:attrName>style.visibility</p:attrName>
                                        </p:attrNameLst>
                                      </p:cBhvr>
                                      <p:to>
                                        <p:strVal val="visible"/>
                                      </p:to>
                                    </p:set>
                                    <p:animEffect transition="in" filter="box(out)">
                                      <p:cBhvr>
                                        <p:cTn id="28" dur="500"/>
                                        <p:tgtEl>
                                          <p:spTgt spid="395294">
                                            <p:txEl>
                                              <p:pRg st="3" end="3"/>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ntr" presetSubtype="32" fill="hold" grpId="0" nodeType="clickEffect">
                                  <p:stCondLst>
                                    <p:cond delay="0"/>
                                  </p:stCondLst>
                                  <p:childTnLst>
                                    <p:set>
                                      <p:cBhvr>
                                        <p:cTn id="32" dur="1" fill="hold">
                                          <p:stCondLst>
                                            <p:cond delay="0"/>
                                          </p:stCondLst>
                                        </p:cTn>
                                        <p:tgtEl>
                                          <p:spTgt spid="395294">
                                            <p:txEl>
                                              <p:pRg st="5" end="5"/>
                                            </p:txEl>
                                          </p:spTgt>
                                        </p:tgtEl>
                                        <p:attrNameLst>
                                          <p:attrName>style.visibility</p:attrName>
                                        </p:attrNameLst>
                                      </p:cBhvr>
                                      <p:to>
                                        <p:strVal val="visible"/>
                                      </p:to>
                                    </p:set>
                                    <p:animEffect transition="in" filter="box(out)">
                                      <p:cBhvr>
                                        <p:cTn id="33" dur="500"/>
                                        <p:tgtEl>
                                          <p:spTgt spid="395294">
                                            <p:txEl>
                                              <p:pRg st="5" end="5"/>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4" presetClass="entr" presetSubtype="32" fill="hold" grpId="0" nodeType="clickEffect">
                                  <p:stCondLst>
                                    <p:cond delay="0"/>
                                  </p:stCondLst>
                                  <p:childTnLst>
                                    <p:set>
                                      <p:cBhvr>
                                        <p:cTn id="37" dur="1" fill="hold">
                                          <p:stCondLst>
                                            <p:cond delay="0"/>
                                          </p:stCondLst>
                                        </p:cTn>
                                        <p:tgtEl>
                                          <p:spTgt spid="395294">
                                            <p:txEl>
                                              <p:pRg st="7" end="7"/>
                                            </p:txEl>
                                          </p:spTgt>
                                        </p:tgtEl>
                                        <p:attrNameLst>
                                          <p:attrName>style.visibility</p:attrName>
                                        </p:attrNameLst>
                                      </p:cBhvr>
                                      <p:to>
                                        <p:strVal val="visible"/>
                                      </p:to>
                                    </p:set>
                                    <p:animEffect transition="in" filter="box(out)">
                                      <p:cBhvr>
                                        <p:cTn id="38" dur="500"/>
                                        <p:tgtEl>
                                          <p:spTgt spid="39529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5266" grpId="0" autoUpdateAnimBg="0"/>
      <p:bldP spid="395294" grpId="0" build="p" bldLvl="2"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Goudy Old Style" panose="02020502050305020303" pitchFamily="18" charset="0"/>
              </a:rPr>
              <a:t>LANDMARK ENGLISH DOCUMENTS</a:t>
            </a:r>
            <a:endParaRPr lang="en-US" dirty="0">
              <a:latin typeface="Goudy Old Style" panose="02020502050305020303" pitchFamily="18" charset="0"/>
            </a:endParaRPr>
          </a:p>
        </p:txBody>
      </p:sp>
      <p:sp>
        <p:nvSpPr>
          <p:cNvPr id="3" name="Content Placeholder 2"/>
          <p:cNvSpPr>
            <a:spLocks noGrp="1"/>
          </p:cNvSpPr>
          <p:nvPr>
            <p:ph idx="1"/>
          </p:nvPr>
        </p:nvSpPr>
        <p:spPr>
          <a:xfrm>
            <a:off x="457200" y="1646236"/>
            <a:ext cx="8229600" cy="4906963"/>
          </a:xfrm>
        </p:spPr>
        <p:txBody>
          <a:bodyPr>
            <a:normAutofit lnSpcReduction="10000"/>
          </a:bodyPr>
          <a:lstStyle/>
          <a:p>
            <a:r>
              <a:rPr lang="en-US" b="1" u="sng" dirty="0" smtClean="0">
                <a:solidFill>
                  <a:srgbClr val="FF0000"/>
                </a:solidFill>
                <a:latin typeface="Goudy Old Style" panose="02020502050305020303" pitchFamily="18" charset="0"/>
              </a:rPr>
              <a:t>THE MAGNA CARTA (1215)</a:t>
            </a:r>
          </a:p>
          <a:p>
            <a:pPr lvl="1"/>
            <a:r>
              <a:rPr lang="en-US" dirty="0" smtClean="0">
                <a:latin typeface="Goudy Old Style" panose="02020502050305020303" pitchFamily="18" charset="0"/>
              </a:rPr>
              <a:t>Aka the Great Charter</a:t>
            </a:r>
          </a:p>
          <a:p>
            <a:r>
              <a:rPr lang="en-US" dirty="0" smtClean="0">
                <a:latin typeface="Goudy Old Style" panose="02020502050305020303" pitchFamily="18" charset="0"/>
              </a:rPr>
              <a:t>Barons forced King John to sign because of military campaigns and heavy taxes</a:t>
            </a:r>
          </a:p>
          <a:p>
            <a:r>
              <a:rPr lang="en-US" dirty="0" smtClean="0">
                <a:latin typeface="Goudy Old Style" panose="02020502050305020303" pitchFamily="18" charset="0"/>
              </a:rPr>
              <a:t>Fundamental rights:</a:t>
            </a:r>
          </a:p>
          <a:p>
            <a:pPr lvl="1"/>
            <a:r>
              <a:rPr lang="en-US" dirty="0">
                <a:latin typeface="Goudy Old Style" panose="02020502050305020303" pitchFamily="18" charset="0"/>
              </a:rPr>
              <a:t>T</a:t>
            </a:r>
            <a:r>
              <a:rPr lang="en-US" dirty="0" smtClean="0">
                <a:latin typeface="Goudy Old Style" panose="02020502050305020303" pitchFamily="18" charset="0"/>
              </a:rPr>
              <a:t>rial by jury and due process of law</a:t>
            </a:r>
          </a:p>
          <a:p>
            <a:pPr lvl="1"/>
            <a:r>
              <a:rPr lang="en-US" dirty="0">
                <a:latin typeface="Goudy Old Style" panose="02020502050305020303" pitchFamily="18" charset="0"/>
              </a:rPr>
              <a:t>P</a:t>
            </a:r>
            <a:r>
              <a:rPr lang="en-US" dirty="0" smtClean="0">
                <a:latin typeface="Goudy Old Style" panose="02020502050305020303" pitchFamily="18" charset="0"/>
              </a:rPr>
              <a:t>rotection against arbitrary taking of life, liberty, or property</a:t>
            </a:r>
          </a:p>
          <a:p>
            <a:pPr lvl="1"/>
            <a:r>
              <a:rPr lang="en-US" dirty="0" smtClean="0">
                <a:latin typeface="Goudy Old Style" panose="02020502050305020303" pitchFamily="18" charset="0"/>
              </a:rPr>
              <a:t>These protections originally were for the privileged classes but they spread to everyone</a:t>
            </a:r>
          </a:p>
          <a:p>
            <a:pPr lvl="2"/>
            <a:r>
              <a:rPr lang="en-US" dirty="0">
                <a:latin typeface="Goudy Old Style" panose="02020502050305020303" pitchFamily="18" charset="0"/>
              </a:rPr>
              <a:t>Magna Carta established the principle that the power of the monarchy was not absolute.</a:t>
            </a:r>
          </a:p>
          <a:p>
            <a:pPr marL="411480" lvl="1" indent="0">
              <a:buNone/>
            </a:pPr>
            <a:endParaRPr lang="en-US" dirty="0" smtClean="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heckerboard(across)">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heckerboard(across)">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heckerboard(across)">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heckerboard(across)">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checkerboard(across)">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checkerboard(across)">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Goudy Old Style" panose="02020502050305020303" pitchFamily="18" charset="0"/>
              </a:rPr>
              <a:t>LANDMARK ENGLISH DOCUMENTS</a:t>
            </a:r>
          </a:p>
        </p:txBody>
      </p:sp>
      <p:sp>
        <p:nvSpPr>
          <p:cNvPr id="3" name="Content Placeholder 2"/>
          <p:cNvSpPr>
            <a:spLocks noGrp="1"/>
          </p:cNvSpPr>
          <p:nvPr>
            <p:ph idx="1"/>
          </p:nvPr>
        </p:nvSpPr>
        <p:spPr>
          <a:xfrm>
            <a:off x="457200" y="1646236"/>
            <a:ext cx="8229600" cy="4830763"/>
          </a:xfrm>
        </p:spPr>
        <p:txBody>
          <a:bodyPr>
            <a:normAutofit lnSpcReduction="10000"/>
          </a:bodyPr>
          <a:lstStyle/>
          <a:p>
            <a:r>
              <a:rPr lang="en-US" u="sng" dirty="0" smtClean="0">
                <a:solidFill>
                  <a:srgbClr val="002060"/>
                </a:solidFill>
                <a:latin typeface="Goudy Old Style" panose="02020502050305020303" pitchFamily="18" charset="0"/>
              </a:rPr>
              <a:t>THE PETITION OF RIGHT</a:t>
            </a:r>
          </a:p>
          <a:p>
            <a:r>
              <a:rPr lang="en-US" dirty="0" smtClean="0">
                <a:latin typeface="Goudy Old Style" panose="02020502050305020303" pitchFamily="18" charset="0"/>
              </a:rPr>
              <a:t>1621-King Charles I asked Parliament for more tax money</a:t>
            </a:r>
          </a:p>
          <a:p>
            <a:r>
              <a:rPr lang="en-US" dirty="0" smtClean="0">
                <a:latin typeface="Goudy Old Style" panose="02020502050305020303" pitchFamily="18" charset="0"/>
              </a:rPr>
              <a:t>Parliament refused until he signed Petition</a:t>
            </a:r>
          </a:p>
          <a:p>
            <a:r>
              <a:rPr lang="en-US" dirty="0" smtClean="0">
                <a:latin typeface="Goudy Old Style" panose="02020502050305020303" pitchFamily="18" charset="0"/>
              </a:rPr>
              <a:t>The Petition of Right limited </a:t>
            </a:r>
            <a:r>
              <a:rPr lang="en-US" dirty="0">
                <a:latin typeface="Goudy Old Style" panose="02020502050305020303" pitchFamily="18" charset="0"/>
              </a:rPr>
              <a:t>King’s </a:t>
            </a:r>
            <a:r>
              <a:rPr lang="en-US" dirty="0" smtClean="0">
                <a:latin typeface="Goudy Old Style" panose="02020502050305020303" pitchFamily="18" charset="0"/>
              </a:rPr>
              <a:t>power:</a:t>
            </a:r>
            <a:endParaRPr lang="en-US" dirty="0">
              <a:latin typeface="Goudy Old Style" panose="02020502050305020303" pitchFamily="18" charset="0"/>
            </a:endParaRPr>
          </a:p>
          <a:p>
            <a:pPr lvl="1"/>
            <a:r>
              <a:rPr lang="en-US" dirty="0">
                <a:latin typeface="Goudy Old Style" panose="02020502050305020303" pitchFamily="18" charset="0"/>
              </a:rPr>
              <a:t>Could not imprison or otherwise punish any person but by lawful judgment of their peers</a:t>
            </a:r>
          </a:p>
          <a:p>
            <a:pPr lvl="1"/>
            <a:r>
              <a:rPr lang="en-US" dirty="0">
                <a:latin typeface="Goudy Old Style" panose="02020502050305020303" pitchFamily="18" charset="0"/>
              </a:rPr>
              <a:t>Could not impose martial law in time of peace</a:t>
            </a:r>
          </a:p>
          <a:p>
            <a:pPr lvl="1"/>
            <a:r>
              <a:rPr lang="en-US" dirty="0">
                <a:latin typeface="Goudy Old Style" panose="02020502050305020303" pitchFamily="18" charset="0"/>
              </a:rPr>
              <a:t>Could not require homeowners to shelter troops without consent</a:t>
            </a:r>
          </a:p>
          <a:p>
            <a:pPr lvl="1"/>
            <a:r>
              <a:rPr lang="en-US" dirty="0">
                <a:latin typeface="Goudy Old Style" panose="02020502050305020303" pitchFamily="18" charset="0"/>
              </a:rPr>
              <a:t>Could not require tax without consent of Parliament</a:t>
            </a:r>
          </a:p>
          <a:p>
            <a:endParaRPr lang="en-US" dirty="0">
              <a:latin typeface="Goudy Old Style" panose="02020502050305020303"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Goudy Old Style" panose="02020502050305020303" pitchFamily="18" charset="0"/>
              </a:rPr>
              <a:t>LANDMARK ENGLISH DOCUMENTS</a:t>
            </a:r>
          </a:p>
        </p:txBody>
      </p:sp>
      <p:sp>
        <p:nvSpPr>
          <p:cNvPr id="3" name="Content Placeholder 2"/>
          <p:cNvSpPr>
            <a:spLocks noGrp="1"/>
          </p:cNvSpPr>
          <p:nvPr>
            <p:ph idx="1"/>
          </p:nvPr>
        </p:nvSpPr>
        <p:spPr>
          <a:xfrm>
            <a:off x="457200" y="1646236"/>
            <a:ext cx="8229600" cy="4906963"/>
          </a:xfrm>
        </p:spPr>
        <p:txBody>
          <a:bodyPr>
            <a:normAutofit fontScale="92500" lnSpcReduction="20000"/>
          </a:bodyPr>
          <a:lstStyle/>
          <a:p>
            <a:r>
              <a:rPr lang="en-US" b="1" u="sng" dirty="0" smtClean="0">
                <a:solidFill>
                  <a:srgbClr val="FF0000"/>
                </a:solidFill>
                <a:latin typeface="Goudy Old Style" panose="02020502050305020303" pitchFamily="18" charset="0"/>
              </a:rPr>
              <a:t>THE BILL OF RIGHTS (ENGLAND)</a:t>
            </a:r>
            <a:r>
              <a:rPr lang="en-US" dirty="0" smtClean="0">
                <a:latin typeface="Goudy Old Style" panose="02020502050305020303" pitchFamily="18" charset="0"/>
              </a:rPr>
              <a:t>	</a:t>
            </a:r>
          </a:p>
          <a:p>
            <a:pPr lvl="1"/>
            <a:r>
              <a:rPr lang="en-US" dirty="0" smtClean="0">
                <a:latin typeface="Goudy Old Style" panose="02020502050305020303" pitchFamily="18" charset="0"/>
              </a:rPr>
              <a:t>1688-Crown offered to William and Mary of Orange</a:t>
            </a:r>
          </a:p>
          <a:p>
            <a:pPr lvl="1"/>
            <a:r>
              <a:rPr lang="en-US" dirty="0" smtClean="0">
                <a:latin typeface="Goudy Old Style" panose="02020502050305020303" pitchFamily="18" charset="0"/>
              </a:rPr>
              <a:t>1689-List of provisions Kings had to agree to were:</a:t>
            </a:r>
          </a:p>
          <a:p>
            <a:pPr lvl="2"/>
            <a:r>
              <a:rPr lang="en-US" dirty="0">
                <a:latin typeface="Goudy Old Style" panose="02020502050305020303" pitchFamily="18" charset="0"/>
              </a:rPr>
              <a:t>P</a:t>
            </a:r>
            <a:r>
              <a:rPr lang="en-US" dirty="0" smtClean="0">
                <a:latin typeface="Goudy Old Style" panose="02020502050305020303" pitchFamily="18" charset="0"/>
              </a:rPr>
              <a:t>rohibited standing army in peace time</a:t>
            </a:r>
          </a:p>
          <a:p>
            <a:pPr lvl="2"/>
            <a:r>
              <a:rPr lang="en-US" dirty="0">
                <a:latin typeface="Goudy Old Style" panose="02020502050305020303" pitchFamily="18" charset="0"/>
              </a:rPr>
              <a:t>R</a:t>
            </a:r>
            <a:r>
              <a:rPr lang="en-US" dirty="0" smtClean="0">
                <a:latin typeface="Goudy Old Style" panose="02020502050305020303" pitchFamily="18" charset="0"/>
              </a:rPr>
              <a:t>equired all parliamentary elections be free</a:t>
            </a:r>
          </a:p>
          <a:p>
            <a:pPr lvl="2"/>
            <a:r>
              <a:rPr lang="en-US" dirty="0" smtClean="0">
                <a:latin typeface="Goudy Old Style" panose="02020502050305020303" pitchFamily="18" charset="0"/>
              </a:rPr>
              <a:t>King could not suspend laws without consent of Parliament</a:t>
            </a:r>
          </a:p>
          <a:p>
            <a:pPr lvl="2"/>
            <a:r>
              <a:rPr lang="en-US" dirty="0" smtClean="0">
                <a:latin typeface="Goudy Old Style" panose="02020502050305020303" pitchFamily="18" charset="0"/>
              </a:rPr>
              <a:t>King could not tax citizens for the Crown’s use without Parliament’s consent</a:t>
            </a:r>
          </a:p>
          <a:p>
            <a:endParaRPr lang="en-US" dirty="0" smtClean="0">
              <a:latin typeface="Goudy Old Style" panose="02020502050305020303" pitchFamily="18" charset="0"/>
            </a:endParaRPr>
          </a:p>
          <a:p>
            <a:r>
              <a:rPr lang="en-US" dirty="0" smtClean="0">
                <a:latin typeface="Goudy Old Style" panose="02020502050305020303" pitchFamily="18" charset="0"/>
              </a:rPr>
              <a:t>The </a:t>
            </a:r>
            <a:r>
              <a:rPr lang="en-US" dirty="0">
                <a:latin typeface="Goudy Old Style" panose="02020502050305020303" pitchFamily="18" charset="0"/>
              </a:rPr>
              <a:t>Bill of Rights also included guarantees as the right to a fair trial, and freedom from excessive bail and from cruel and unusual punishment</a:t>
            </a:r>
          </a:p>
          <a:p>
            <a:pPr lvl="1"/>
            <a:r>
              <a:rPr lang="en-US" dirty="0">
                <a:latin typeface="Goudy Old Style" panose="02020502050305020303" pitchFamily="18" charset="0"/>
              </a:rPr>
              <a:t>Our nation is built on ideals brought to North America but English settlers.</a:t>
            </a:r>
          </a:p>
          <a:p>
            <a:pPr lvl="2"/>
            <a:endParaRPr lang="en-US" dirty="0">
              <a:latin typeface="Goudy Old Style" panose="02020502050305020303"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from="(-#ppt_w/2)" to="(#ppt_x)" calcmode="lin" valueType="num">
                                      <p:cBhvr>
                                        <p:cTn id="7" dur="600" fill="hold">
                                          <p:stCondLst>
                                            <p:cond delay="0"/>
                                          </p:stCondLst>
                                        </p:cTn>
                                        <p:tgtEl>
                                          <p:spTgt spid="3">
                                            <p:txEl>
                                              <p:pRg st="1" end="1"/>
                                            </p:txEl>
                                          </p:spTgt>
                                        </p:tgtEl>
                                        <p:attrNameLst>
                                          <p:attrName>ppt_x</p:attrName>
                                        </p:attrNameLst>
                                      </p:cBhvr>
                                    </p:anim>
                                    <p:anim from="0" to="-1.0" calcmode="lin" valueType="num">
                                      <p:cBhvr>
                                        <p:cTn id="8" dur="200" decel="50000" autoRev="1" fill="hold">
                                          <p:stCondLst>
                                            <p:cond delay="600"/>
                                          </p:stCondLst>
                                        </p:cTn>
                                        <p:tgtEl>
                                          <p:spTgt spid="3">
                                            <p:txEl>
                                              <p:pRg st="1" end="1"/>
                                            </p:txEl>
                                          </p:spTgt>
                                        </p:tgtEl>
                                        <p:attrNameLst>
                                          <p:attrName>xshear</p:attrName>
                                        </p:attrNameLst>
                                      </p:cBhvr>
                                    </p:anim>
                                    <p:animScale>
                                      <p:cBhvr>
                                        <p:cTn id="9" dur="200" decel="100000" autoRev="1" fill="hold">
                                          <p:stCondLst>
                                            <p:cond delay="600"/>
                                          </p:stCondLst>
                                        </p:cTn>
                                        <p:tgtEl>
                                          <p:spTgt spid="3">
                                            <p:txEl>
                                              <p:pRg st="1" end="1"/>
                                            </p:txEl>
                                          </p:spTgt>
                                        </p:tgtEl>
                                      </p:cBhvr>
                                      <p:from x="100000" y="100000"/>
                                      <p:to x="80000" y="100000"/>
                                    </p:animScale>
                                    <p:anim by="(#ppt_h/3+#ppt_w*0.1)" calcmode="lin" valueType="num">
                                      <p:cBhvr additive="sum">
                                        <p:cTn id="10" dur="200" decel="100000" autoRev="1" fill="hold">
                                          <p:stCondLst>
                                            <p:cond delay="600"/>
                                          </p:stCondLst>
                                        </p:cTn>
                                        <p:tgtEl>
                                          <p:spTgt spid="3">
                                            <p:txEl>
                                              <p:pRg st="1" end="1"/>
                                            </p:txEl>
                                          </p:spTgt>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from="(-#ppt_w/2)" to="(#ppt_x)" calcmode="lin" valueType="num">
                                      <p:cBhvr>
                                        <p:cTn id="15" dur="600" fill="hold">
                                          <p:stCondLst>
                                            <p:cond delay="0"/>
                                          </p:stCondLst>
                                        </p:cTn>
                                        <p:tgtEl>
                                          <p:spTgt spid="3">
                                            <p:txEl>
                                              <p:pRg st="2" end="2"/>
                                            </p:txEl>
                                          </p:spTgt>
                                        </p:tgtEl>
                                        <p:attrNameLst>
                                          <p:attrName>ppt_x</p:attrName>
                                        </p:attrNameLst>
                                      </p:cBhvr>
                                    </p:anim>
                                    <p:anim from="0" to="-1.0" calcmode="lin" valueType="num">
                                      <p:cBhvr>
                                        <p:cTn id="16" dur="200" decel="50000" autoRev="1" fill="hold">
                                          <p:stCondLst>
                                            <p:cond delay="600"/>
                                          </p:stCondLst>
                                        </p:cTn>
                                        <p:tgtEl>
                                          <p:spTgt spid="3">
                                            <p:txEl>
                                              <p:pRg st="2" end="2"/>
                                            </p:txEl>
                                          </p:spTgt>
                                        </p:tgtEl>
                                        <p:attrNameLst>
                                          <p:attrName>xshear</p:attrName>
                                        </p:attrNameLst>
                                      </p:cBhvr>
                                    </p:anim>
                                    <p:animScale>
                                      <p:cBhvr>
                                        <p:cTn id="17" dur="200" decel="100000" autoRev="1" fill="hold">
                                          <p:stCondLst>
                                            <p:cond delay="600"/>
                                          </p:stCondLst>
                                        </p:cTn>
                                        <p:tgtEl>
                                          <p:spTgt spid="3">
                                            <p:txEl>
                                              <p:pRg st="2" end="2"/>
                                            </p:txEl>
                                          </p:spTgt>
                                        </p:tgtEl>
                                      </p:cBhvr>
                                      <p:from x="100000" y="100000"/>
                                      <p:to x="80000" y="100000"/>
                                    </p:animScale>
                                    <p:anim by="(#ppt_h/3+#ppt_w*0.1)" calcmode="lin" valueType="num">
                                      <p:cBhvr additive="sum">
                                        <p:cTn id="18" dur="200" decel="100000" autoRev="1" fill="hold">
                                          <p:stCondLst>
                                            <p:cond delay="600"/>
                                          </p:stCondLst>
                                        </p:cTn>
                                        <p:tgtEl>
                                          <p:spTgt spid="3">
                                            <p:txEl>
                                              <p:pRg st="2" end="2"/>
                                            </p:txEl>
                                          </p:spTgt>
                                        </p:tgtEl>
                                        <p:attrNameLst>
                                          <p:attrName>ppt_x</p:attrName>
                                        </p:attrNameLst>
                                      </p:cBhvr>
                                    </p:anim>
                                  </p:childTnLst>
                                </p:cTn>
                              </p:par>
                            </p:childTnLst>
                          </p:cTn>
                        </p:par>
                      </p:childTnLst>
                    </p:cTn>
                  </p:par>
                  <p:par>
                    <p:cTn id="19" fill="hold">
                      <p:stCondLst>
                        <p:cond delay="indefinite"/>
                      </p:stCondLst>
                      <p:childTnLst>
                        <p:par>
                          <p:cTn id="20" fill="hold">
                            <p:stCondLst>
                              <p:cond delay="0"/>
                            </p:stCondLst>
                            <p:childTnLst>
                              <p:par>
                                <p:cTn id="21" presetID="34"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from="(-#ppt_w/2)" to="(#ppt_x)" calcmode="lin" valueType="num">
                                      <p:cBhvr>
                                        <p:cTn id="23" dur="600" fill="hold">
                                          <p:stCondLst>
                                            <p:cond delay="0"/>
                                          </p:stCondLst>
                                        </p:cTn>
                                        <p:tgtEl>
                                          <p:spTgt spid="3">
                                            <p:txEl>
                                              <p:pRg st="3" end="3"/>
                                            </p:txEl>
                                          </p:spTgt>
                                        </p:tgtEl>
                                        <p:attrNameLst>
                                          <p:attrName>ppt_x</p:attrName>
                                        </p:attrNameLst>
                                      </p:cBhvr>
                                    </p:anim>
                                    <p:anim from="0" to="-1.0" calcmode="lin" valueType="num">
                                      <p:cBhvr>
                                        <p:cTn id="24" dur="200" decel="50000" autoRev="1" fill="hold">
                                          <p:stCondLst>
                                            <p:cond delay="600"/>
                                          </p:stCondLst>
                                        </p:cTn>
                                        <p:tgtEl>
                                          <p:spTgt spid="3">
                                            <p:txEl>
                                              <p:pRg st="3" end="3"/>
                                            </p:txEl>
                                          </p:spTgt>
                                        </p:tgtEl>
                                        <p:attrNameLst>
                                          <p:attrName>xshear</p:attrName>
                                        </p:attrNameLst>
                                      </p:cBhvr>
                                    </p:anim>
                                    <p:animScale>
                                      <p:cBhvr>
                                        <p:cTn id="25" dur="200" decel="100000" autoRev="1" fill="hold">
                                          <p:stCondLst>
                                            <p:cond delay="600"/>
                                          </p:stCondLst>
                                        </p:cTn>
                                        <p:tgtEl>
                                          <p:spTgt spid="3">
                                            <p:txEl>
                                              <p:pRg st="3" end="3"/>
                                            </p:txEl>
                                          </p:spTgt>
                                        </p:tgtEl>
                                      </p:cBhvr>
                                      <p:from x="100000" y="100000"/>
                                      <p:to x="80000" y="100000"/>
                                    </p:animScale>
                                    <p:anim by="(#ppt_h/3+#ppt_w*0.1)" calcmode="lin" valueType="num">
                                      <p:cBhvr additive="sum">
                                        <p:cTn id="26" dur="200" decel="100000" autoRev="1" fill="hold">
                                          <p:stCondLst>
                                            <p:cond delay="600"/>
                                          </p:stCondLst>
                                        </p:cTn>
                                        <p:tgtEl>
                                          <p:spTgt spid="3">
                                            <p:txEl>
                                              <p:pRg st="3" end="3"/>
                                            </p:txEl>
                                          </p:spTgt>
                                        </p:tgtEl>
                                        <p:attrNameLst>
                                          <p:attrName>ppt_x</p:attrName>
                                        </p:attrNameLst>
                                      </p:cBhvr>
                                    </p:anim>
                                  </p:childTnLst>
                                </p:cTn>
                              </p:par>
                            </p:childTnLst>
                          </p:cTn>
                        </p:par>
                      </p:childTnLst>
                    </p:cTn>
                  </p:par>
                  <p:par>
                    <p:cTn id="27" fill="hold">
                      <p:stCondLst>
                        <p:cond delay="indefinite"/>
                      </p:stCondLst>
                      <p:childTnLst>
                        <p:par>
                          <p:cTn id="28" fill="hold">
                            <p:stCondLst>
                              <p:cond delay="0"/>
                            </p:stCondLst>
                            <p:childTnLst>
                              <p:par>
                                <p:cTn id="29" presetID="34"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from="(-#ppt_w/2)" to="(#ppt_x)" calcmode="lin" valueType="num">
                                      <p:cBhvr>
                                        <p:cTn id="31" dur="600" fill="hold">
                                          <p:stCondLst>
                                            <p:cond delay="0"/>
                                          </p:stCondLst>
                                        </p:cTn>
                                        <p:tgtEl>
                                          <p:spTgt spid="3">
                                            <p:txEl>
                                              <p:pRg st="4" end="4"/>
                                            </p:txEl>
                                          </p:spTgt>
                                        </p:tgtEl>
                                        <p:attrNameLst>
                                          <p:attrName>ppt_x</p:attrName>
                                        </p:attrNameLst>
                                      </p:cBhvr>
                                    </p:anim>
                                    <p:anim from="0" to="-1.0" calcmode="lin" valueType="num">
                                      <p:cBhvr>
                                        <p:cTn id="32" dur="200" decel="50000" autoRev="1" fill="hold">
                                          <p:stCondLst>
                                            <p:cond delay="600"/>
                                          </p:stCondLst>
                                        </p:cTn>
                                        <p:tgtEl>
                                          <p:spTgt spid="3">
                                            <p:txEl>
                                              <p:pRg st="4" end="4"/>
                                            </p:txEl>
                                          </p:spTgt>
                                        </p:tgtEl>
                                        <p:attrNameLst>
                                          <p:attrName>xshear</p:attrName>
                                        </p:attrNameLst>
                                      </p:cBhvr>
                                    </p:anim>
                                    <p:animScale>
                                      <p:cBhvr>
                                        <p:cTn id="33" dur="200" decel="100000" autoRev="1" fill="hold">
                                          <p:stCondLst>
                                            <p:cond delay="600"/>
                                          </p:stCondLst>
                                        </p:cTn>
                                        <p:tgtEl>
                                          <p:spTgt spid="3">
                                            <p:txEl>
                                              <p:pRg st="4" end="4"/>
                                            </p:txEl>
                                          </p:spTgt>
                                        </p:tgtEl>
                                      </p:cBhvr>
                                      <p:from x="100000" y="100000"/>
                                      <p:to x="80000" y="100000"/>
                                    </p:animScale>
                                    <p:anim by="(#ppt_h/3+#ppt_w*0.1)" calcmode="lin" valueType="num">
                                      <p:cBhvr additive="sum">
                                        <p:cTn id="34" dur="200" decel="100000" autoRev="1" fill="hold">
                                          <p:stCondLst>
                                            <p:cond delay="600"/>
                                          </p:stCondLst>
                                        </p:cTn>
                                        <p:tgtEl>
                                          <p:spTgt spid="3">
                                            <p:txEl>
                                              <p:pRg st="4" end="4"/>
                                            </p:txEl>
                                          </p:spTgt>
                                        </p:tgtEl>
                                        <p:attrNameLst>
                                          <p:attrName>ppt_x</p:attrName>
                                        </p:attrNameLst>
                                      </p:cBhvr>
                                    </p:anim>
                                  </p:childTnLst>
                                </p:cTn>
                              </p:par>
                            </p:childTnLst>
                          </p:cTn>
                        </p:par>
                      </p:childTnLst>
                    </p:cTn>
                  </p:par>
                  <p:par>
                    <p:cTn id="35" fill="hold">
                      <p:stCondLst>
                        <p:cond delay="indefinite"/>
                      </p:stCondLst>
                      <p:childTnLst>
                        <p:par>
                          <p:cTn id="36" fill="hold">
                            <p:stCondLst>
                              <p:cond delay="0"/>
                            </p:stCondLst>
                            <p:childTnLst>
                              <p:par>
                                <p:cTn id="37" presetID="34" presetClass="entr" presetSubtype="0"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 from="(-#ppt_w/2)" to="(#ppt_x)" calcmode="lin" valueType="num">
                                      <p:cBhvr>
                                        <p:cTn id="39" dur="600" fill="hold">
                                          <p:stCondLst>
                                            <p:cond delay="0"/>
                                          </p:stCondLst>
                                        </p:cTn>
                                        <p:tgtEl>
                                          <p:spTgt spid="3">
                                            <p:txEl>
                                              <p:pRg st="5" end="5"/>
                                            </p:txEl>
                                          </p:spTgt>
                                        </p:tgtEl>
                                        <p:attrNameLst>
                                          <p:attrName>ppt_x</p:attrName>
                                        </p:attrNameLst>
                                      </p:cBhvr>
                                    </p:anim>
                                    <p:anim from="0" to="-1.0" calcmode="lin" valueType="num">
                                      <p:cBhvr>
                                        <p:cTn id="40" dur="200" decel="50000" autoRev="1" fill="hold">
                                          <p:stCondLst>
                                            <p:cond delay="600"/>
                                          </p:stCondLst>
                                        </p:cTn>
                                        <p:tgtEl>
                                          <p:spTgt spid="3">
                                            <p:txEl>
                                              <p:pRg st="5" end="5"/>
                                            </p:txEl>
                                          </p:spTgt>
                                        </p:tgtEl>
                                        <p:attrNameLst>
                                          <p:attrName>xshear</p:attrName>
                                        </p:attrNameLst>
                                      </p:cBhvr>
                                    </p:anim>
                                    <p:animScale>
                                      <p:cBhvr>
                                        <p:cTn id="41" dur="200" decel="100000" autoRev="1" fill="hold">
                                          <p:stCondLst>
                                            <p:cond delay="600"/>
                                          </p:stCondLst>
                                        </p:cTn>
                                        <p:tgtEl>
                                          <p:spTgt spid="3">
                                            <p:txEl>
                                              <p:pRg st="5" end="5"/>
                                            </p:txEl>
                                          </p:spTgt>
                                        </p:tgtEl>
                                      </p:cBhvr>
                                      <p:from x="100000" y="100000"/>
                                      <p:to x="80000" y="100000"/>
                                    </p:animScale>
                                    <p:anim by="(#ppt_h/3+#ppt_w*0.1)" calcmode="lin" valueType="num">
                                      <p:cBhvr additive="sum">
                                        <p:cTn id="42" dur="200" decel="100000" autoRev="1" fill="hold">
                                          <p:stCondLst>
                                            <p:cond delay="600"/>
                                          </p:stCondLst>
                                        </p:cTn>
                                        <p:tgtEl>
                                          <p:spTgt spid="3">
                                            <p:txEl>
                                              <p:pRg st="5" end="5"/>
                                            </p:txEl>
                                          </p:spTgt>
                                        </p:tgtEl>
                                        <p:attrNameLst>
                                          <p:attrName>ppt_x</p:attrName>
                                        </p:attrNameLst>
                                      </p:cBhvr>
                                    </p:anim>
                                  </p:childTnLst>
                                </p:cTn>
                              </p:par>
                            </p:childTnLst>
                          </p:cTn>
                        </p:par>
                      </p:childTnLst>
                    </p:cTn>
                  </p:par>
                  <p:par>
                    <p:cTn id="43" fill="hold">
                      <p:stCondLst>
                        <p:cond delay="indefinite"/>
                      </p:stCondLst>
                      <p:childTnLst>
                        <p:par>
                          <p:cTn id="44" fill="hold">
                            <p:stCondLst>
                              <p:cond delay="0"/>
                            </p:stCondLst>
                            <p:childTnLst>
                              <p:par>
                                <p:cTn id="45" presetID="34" presetClass="entr" presetSubtype="0" fill="hold"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 from="(-#ppt_w/2)" to="(#ppt_x)" calcmode="lin" valueType="num">
                                      <p:cBhvr>
                                        <p:cTn id="47" dur="600" fill="hold">
                                          <p:stCondLst>
                                            <p:cond delay="0"/>
                                          </p:stCondLst>
                                        </p:cTn>
                                        <p:tgtEl>
                                          <p:spTgt spid="3">
                                            <p:txEl>
                                              <p:pRg st="6" end="6"/>
                                            </p:txEl>
                                          </p:spTgt>
                                        </p:tgtEl>
                                        <p:attrNameLst>
                                          <p:attrName>ppt_x</p:attrName>
                                        </p:attrNameLst>
                                      </p:cBhvr>
                                    </p:anim>
                                    <p:anim from="0" to="-1.0" calcmode="lin" valueType="num">
                                      <p:cBhvr>
                                        <p:cTn id="48" dur="200" decel="50000" autoRev="1" fill="hold">
                                          <p:stCondLst>
                                            <p:cond delay="600"/>
                                          </p:stCondLst>
                                        </p:cTn>
                                        <p:tgtEl>
                                          <p:spTgt spid="3">
                                            <p:txEl>
                                              <p:pRg st="6" end="6"/>
                                            </p:txEl>
                                          </p:spTgt>
                                        </p:tgtEl>
                                        <p:attrNameLst>
                                          <p:attrName>xshear</p:attrName>
                                        </p:attrNameLst>
                                      </p:cBhvr>
                                    </p:anim>
                                    <p:animScale>
                                      <p:cBhvr>
                                        <p:cTn id="49" dur="200" decel="100000" autoRev="1" fill="hold">
                                          <p:stCondLst>
                                            <p:cond delay="600"/>
                                          </p:stCondLst>
                                        </p:cTn>
                                        <p:tgtEl>
                                          <p:spTgt spid="3">
                                            <p:txEl>
                                              <p:pRg st="6" end="6"/>
                                            </p:txEl>
                                          </p:spTgt>
                                        </p:tgtEl>
                                      </p:cBhvr>
                                      <p:from x="100000" y="100000"/>
                                      <p:to x="80000" y="100000"/>
                                    </p:animScale>
                                    <p:anim by="(#ppt_h/3+#ppt_w*0.1)" calcmode="lin" valueType="num">
                                      <p:cBhvr additive="sum">
                                        <p:cTn id="50" dur="200" decel="100000" autoRev="1" fill="hold">
                                          <p:stCondLst>
                                            <p:cond delay="600"/>
                                          </p:stCondLst>
                                        </p:cTn>
                                        <p:tgtEl>
                                          <p:spTgt spid="3">
                                            <p:txEl>
                                              <p:pRg st="6" end="6"/>
                                            </p:txEl>
                                          </p:spTgt>
                                        </p:tgtEl>
                                        <p:attrNameLst>
                                          <p:attrName>ppt_x</p:attrName>
                                        </p:attrNameLst>
                                      </p:cBhvr>
                                    </p:anim>
                                  </p:childTnLst>
                                </p:cTn>
                              </p:par>
                            </p:childTnLst>
                          </p:cTn>
                        </p:par>
                      </p:childTnLst>
                    </p:cTn>
                  </p:par>
                  <p:par>
                    <p:cTn id="51" fill="hold">
                      <p:stCondLst>
                        <p:cond delay="indefinite"/>
                      </p:stCondLst>
                      <p:childTnLst>
                        <p:par>
                          <p:cTn id="52" fill="hold">
                            <p:stCondLst>
                              <p:cond delay="0"/>
                            </p:stCondLst>
                            <p:childTnLst>
                              <p:par>
                                <p:cTn id="53" presetID="34" presetClass="entr" presetSubtype="0"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from="(-#ppt_w/2)" to="(#ppt_x)" calcmode="lin" valueType="num">
                                      <p:cBhvr>
                                        <p:cTn id="55" dur="600" fill="hold">
                                          <p:stCondLst>
                                            <p:cond delay="0"/>
                                          </p:stCondLst>
                                        </p:cTn>
                                        <p:tgtEl>
                                          <p:spTgt spid="3">
                                            <p:txEl>
                                              <p:pRg st="8" end="8"/>
                                            </p:txEl>
                                          </p:spTgt>
                                        </p:tgtEl>
                                        <p:attrNameLst>
                                          <p:attrName>ppt_x</p:attrName>
                                        </p:attrNameLst>
                                      </p:cBhvr>
                                    </p:anim>
                                    <p:anim from="0" to="-1.0" calcmode="lin" valueType="num">
                                      <p:cBhvr>
                                        <p:cTn id="56" dur="200" decel="50000" autoRev="1" fill="hold">
                                          <p:stCondLst>
                                            <p:cond delay="600"/>
                                          </p:stCondLst>
                                        </p:cTn>
                                        <p:tgtEl>
                                          <p:spTgt spid="3">
                                            <p:txEl>
                                              <p:pRg st="8" end="8"/>
                                            </p:txEl>
                                          </p:spTgt>
                                        </p:tgtEl>
                                        <p:attrNameLst>
                                          <p:attrName>xshear</p:attrName>
                                        </p:attrNameLst>
                                      </p:cBhvr>
                                    </p:anim>
                                    <p:animScale>
                                      <p:cBhvr>
                                        <p:cTn id="57" dur="200" decel="100000" autoRev="1" fill="hold">
                                          <p:stCondLst>
                                            <p:cond delay="600"/>
                                          </p:stCondLst>
                                        </p:cTn>
                                        <p:tgtEl>
                                          <p:spTgt spid="3">
                                            <p:txEl>
                                              <p:pRg st="8" end="8"/>
                                            </p:txEl>
                                          </p:spTgt>
                                        </p:tgtEl>
                                      </p:cBhvr>
                                      <p:from x="100000" y="100000"/>
                                      <p:to x="80000" y="100000"/>
                                    </p:animScale>
                                    <p:anim by="(#ppt_h/3+#ppt_w*0.1)" calcmode="lin" valueType="num">
                                      <p:cBhvr additive="sum">
                                        <p:cTn id="58" dur="200" decel="100000" autoRev="1" fill="hold">
                                          <p:stCondLst>
                                            <p:cond delay="600"/>
                                          </p:stCondLst>
                                        </p:cTn>
                                        <p:tgtEl>
                                          <p:spTgt spid="3">
                                            <p:txEl>
                                              <p:pRg st="8" end="8"/>
                                            </p:txEl>
                                          </p:spTgt>
                                        </p:tgtEl>
                                        <p:attrNameLst>
                                          <p:attrName>ppt_x</p:attrName>
                                        </p:attrNameLst>
                                      </p:cBhvr>
                                    </p:anim>
                                  </p:childTnLst>
                                </p:cTn>
                              </p:par>
                            </p:childTnLst>
                          </p:cTn>
                        </p:par>
                      </p:childTnLst>
                    </p:cTn>
                  </p:par>
                  <p:par>
                    <p:cTn id="59" fill="hold">
                      <p:stCondLst>
                        <p:cond delay="indefinite"/>
                      </p:stCondLst>
                      <p:childTnLst>
                        <p:par>
                          <p:cTn id="60" fill="hold">
                            <p:stCondLst>
                              <p:cond delay="0"/>
                            </p:stCondLst>
                            <p:childTnLst>
                              <p:par>
                                <p:cTn id="61" presetID="34" presetClass="entr" presetSubtype="0" fill="hold" nodeType="clickEffect">
                                  <p:stCondLst>
                                    <p:cond delay="0"/>
                                  </p:stCondLst>
                                  <p:childTnLst>
                                    <p:set>
                                      <p:cBhvr>
                                        <p:cTn id="62" dur="1" fill="hold">
                                          <p:stCondLst>
                                            <p:cond delay="0"/>
                                          </p:stCondLst>
                                        </p:cTn>
                                        <p:tgtEl>
                                          <p:spTgt spid="3">
                                            <p:txEl>
                                              <p:pRg st="9" end="9"/>
                                            </p:txEl>
                                          </p:spTgt>
                                        </p:tgtEl>
                                        <p:attrNameLst>
                                          <p:attrName>style.visibility</p:attrName>
                                        </p:attrNameLst>
                                      </p:cBhvr>
                                      <p:to>
                                        <p:strVal val="visible"/>
                                      </p:to>
                                    </p:set>
                                    <p:anim from="(-#ppt_w/2)" to="(#ppt_x)" calcmode="lin" valueType="num">
                                      <p:cBhvr>
                                        <p:cTn id="63" dur="600" fill="hold">
                                          <p:stCondLst>
                                            <p:cond delay="0"/>
                                          </p:stCondLst>
                                        </p:cTn>
                                        <p:tgtEl>
                                          <p:spTgt spid="3">
                                            <p:txEl>
                                              <p:pRg st="9" end="9"/>
                                            </p:txEl>
                                          </p:spTgt>
                                        </p:tgtEl>
                                        <p:attrNameLst>
                                          <p:attrName>ppt_x</p:attrName>
                                        </p:attrNameLst>
                                      </p:cBhvr>
                                    </p:anim>
                                    <p:anim from="0" to="-1.0" calcmode="lin" valueType="num">
                                      <p:cBhvr>
                                        <p:cTn id="64" dur="200" decel="50000" autoRev="1" fill="hold">
                                          <p:stCondLst>
                                            <p:cond delay="600"/>
                                          </p:stCondLst>
                                        </p:cTn>
                                        <p:tgtEl>
                                          <p:spTgt spid="3">
                                            <p:txEl>
                                              <p:pRg st="9" end="9"/>
                                            </p:txEl>
                                          </p:spTgt>
                                        </p:tgtEl>
                                        <p:attrNameLst>
                                          <p:attrName>xshear</p:attrName>
                                        </p:attrNameLst>
                                      </p:cBhvr>
                                    </p:anim>
                                    <p:animScale>
                                      <p:cBhvr>
                                        <p:cTn id="65" dur="200" decel="100000" autoRev="1" fill="hold">
                                          <p:stCondLst>
                                            <p:cond delay="600"/>
                                          </p:stCondLst>
                                        </p:cTn>
                                        <p:tgtEl>
                                          <p:spTgt spid="3">
                                            <p:txEl>
                                              <p:pRg st="9" end="9"/>
                                            </p:txEl>
                                          </p:spTgt>
                                        </p:tgtEl>
                                      </p:cBhvr>
                                      <p:from x="100000" y="100000"/>
                                      <p:to x="80000" y="100000"/>
                                    </p:animScale>
                                    <p:anim by="(#ppt_h/3+#ppt_w*0.1)" calcmode="lin" valueType="num">
                                      <p:cBhvr additive="sum">
                                        <p:cTn id="66" dur="200" decel="100000" autoRev="1" fill="hold">
                                          <p:stCondLst>
                                            <p:cond delay="600"/>
                                          </p:stCondLst>
                                        </p:cTn>
                                        <p:tgtEl>
                                          <p:spTgt spid="3">
                                            <p:txEl>
                                              <p:pRg st="9" end="9"/>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4294967295"/>
            <p:extLst>
              <p:ext uri="{D42A27DB-BD31-4B8C-83A1-F6EECF244321}">
                <p14:modId xmlns:p14="http://schemas.microsoft.com/office/powerpoint/2010/main" val="3498338570"/>
              </p:ext>
            </p:extLst>
          </p:nvPr>
        </p:nvGraphicFramePr>
        <p:xfrm>
          <a:off x="685800" y="1600200"/>
          <a:ext cx="7772400" cy="4785426"/>
        </p:xfrm>
        <a:graphic>
          <a:graphicData uri="http://schemas.openxmlformats.org/drawingml/2006/table">
            <a:tbl>
              <a:tblPr firstRow="1" bandRow="1">
                <a:tableStyleId>{BDBED569-4797-4DF1-A0F4-6AAB3CD982D8}</a:tableStyleId>
              </a:tblPr>
              <a:tblGrid>
                <a:gridCol w="1669155"/>
                <a:gridCol w="6103245"/>
              </a:tblGrid>
              <a:tr h="1317729">
                <a:tc>
                  <a:txBody>
                    <a:bodyPr/>
                    <a:lstStyle/>
                    <a:p>
                      <a:pPr algn="ctr"/>
                      <a:r>
                        <a:rPr lang="en-US" sz="1600" dirty="0" smtClean="0">
                          <a:solidFill>
                            <a:srgbClr val="FF0000"/>
                          </a:solidFill>
                          <a:latin typeface="Goudy Old Style" panose="02020502050305020303" pitchFamily="18" charset="0"/>
                        </a:rPr>
                        <a:t>Magna Carta</a:t>
                      </a:r>
                    </a:p>
                    <a:p>
                      <a:pPr algn="ctr"/>
                      <a:r>
                        <a:rPr lang="en-US" sz="1600" dirty="0" smtClean="0">
                          <a:solidFill>
                            <a:srgbClr val="FF0000"/>
                          </a:solidFill>
                          <a:latin typeface="Goudy Old Style" panose="02020502050305020303" pitchFamily="18" charset="0"/>
                        </a:rPr>
                        <a:t>1215</a:t>
                      </a:r>
                      <a:endParaRPr lang="en-US" sz="1600" dirty="0">
                        <a:solidFill>
                          <a:srgbClr val="FF0000"/>
                        </a:solidFill>
                        <a:latin typeface="Goudy Old Style" panose="02020502050305020303" pitchFamily="18" charset="0"/>
                      </a:endParaRPr>
                    </a:p>
                  </a:txBody>
                  <a:tcPr marT="45731" marB="45731" anchor="ctr"/>
                </a:tc>
                <a:tc>
                  <a:txBody>
                    <a:bodyPr/>
                    <a:lstStyle/>
                    <a:p>
                      <a:pPr marL="285750" indent="-285750">
                        <a:buFont typeface="Arial" pitchFamily="34" charset="0"/>
                        <a:buChar char="•"/>
                      </a:pPr>
                      <a:r>
                        <a:rPr lang="en-US" sz="1600" b="0" dirty="0" smtClean="0">
                          <a:latin typeface="Goudy Old Style" panose="02020502050305020303" pitchFamily="18" charset="0"/>
                        </a:rPr>
                        <a:t>Government is not all-powerful</a:t>
                      </a:r>
                    </a:p>
                    <a:p>
                      <a:pPr marL="285750" indent="-285750">
                        <a:buFont typeface="Arial" pitchFamily="34" charset="0"/>
                        <a:buChar char="•"/>
                      </a:pPr>
                      <a:r>
                        <a:rPr lang="en-US" sz="1600" b="0" dirty="0" smtClean="0">
                          <a:latin typeface="Goudy Old Style" panose="02020502050305020303" pitchFamily="18" charset="0"/>
                        </a:rPr>
                        <a:t>Provided for the basis of limited government</a:t>
                      </a:r>
                    </a:p>
                    <a:p>
                      <a:pPr marL="285750" indent="-285750">
                        <a:buFont typeface="Arial" pitchFamily="34" charset="0"/>
                        <a:buChar char="•"/>
                      </a:pPr>
                      <a:r>
                        <a:rPr lang="en-US" sz="1600" b="0" dirty="0" smtClean="0">
                          <a:latin typeface="Goudy Old Style" panose="02020502050305020303" pitchFamily="18" charset="0"/>
                        </a:rPr>
                        <a:t>Protection against unjust punishment, loss of life, liberty,</a:t>
                      </a:r>
                      <a:r>
                        <a:rPr lang="en-US" sz="1600" b="0" baseline="0" dirty="0" smtClean="0">
                          <a:latin typeface="Goudy Old Style" panose="02020502050305020303" pitchFamily="18" charset="0"/>
                        </a:rPr>
                        <a:t> and property</a:t>
                      </a:r>
                    </a:p>
                    <a:p>
                      <a:pPr marL="285750" indent="-285750">
                        <a:buFont typeface="Arial" pitchFamily="34" charset="0"/>
                        <a:buChar char="•"/>
                      </a:pPr>
                      <a:r>
                        <a:rPr lang="en-US" sz="1600" b="0" baseline="0" dirty="0" smtClean="0">
                          <a:latin typeface="Goudy Old Style" panose="02020502050305020303" pitchFamily="18" charset="0"/>
                        </a:rPr>
                        <a:t>Certain taxes could not be levied with out popular consent</a:t>
                      </a:r>
                      <a:endParaRPr lang="en-US" sz="1600" b="0" dirty="0">
                        <a:latin typeface="Goudy Old Style" panose="02020502050305020303" pitchFamily="18" charset="0"/>
                      </a:endParaRPr>
                    </a:p>
                  </a:txBody>
                  <a:tcPr marT="45731" marB="45731"/>
                </a:tc>
              </a:tr>
              <a:tr h="1525789">
                <a:tc>
                  <a:txBody>
                    <a:bodyPr/>
                    <a:lstStyle/>
                    <a:p>
                      <a:pPr algn="ctr"/>
                      <a:r>
                        <a:rPr lang="en-US" sz="1600" b="1" dirty="0" smtClean="0">
                          <a:solidFill>
                            <a:srgbClr val="002060"/>
                          </a:solidFill>
                          <a:latin typeface="Goudy Old Style" panose="02020502050305020303" pitchFamily="18" charset="0"/>
                        </a:rPr>
                        <a:t>Petition</a:t>
                      </a:r>
                      <a:r>
                        <a:rPr lang="en-US" sz="1600" b="1" baseline="0" dirty="0" smtClean="0">
                          <a:solidFill>
                            <a:srgbClr val="002060"/>
                          </a:solidFill>
                          <a:latin typeface="Goudy Old Style" panose="02020502050305020303" pitchFamily="18" charset="0"/>
                        </a:rPr>
                        <a:t> of Rights</a:t>
                      </a:r>
                    </a:p>
                    <a:p>
                      <a:pPr algn="ctr"/>
                      <a:r>
                        <a:rPr lang="en-US" sz="1600" b="1" baseline="0" dirty="0" smtClean="0">
                          <a:solidFill>
                            <a:srgbClr val="002060"/>
                          </a:solidFill>
                          <a:latin typeface="Goudy Old Style" panose="02020502050305020303" pitchFamily="18" charset="0"/>
                        </a:rPr>
                        <a:t>1628</a:t>
                      </a:r>
                      <a:endParaRPr lang="en-US" sz="1600" b="1" dirty="0">
                        <a:solidFill>
                          <a:srgbClr val="002060"/>
                        </a:solidFill>
                        <a:latin typeface="Goudy Old Style" panose="02020502050305020303" pitchFamily="18" charset="0"/>
                      </a:endParaRPr>
                    </a:p>
                  </a:txBody>
                  <a:tcPr marT="45731" marB="45731" anchor="ctr"/>
                </a:tc>
                <a:tc>
                  <a:txBody>
                    <a:bodyPr/>
                    <a:lstStyle/>
                    <a:p>
                      <a:pPr marL="285750" indent="-285750">
                        <a:buFont typeface="Arial" pitchFamily="34" charset="0"/>
                        <a:buChar char="•"/>
                      </a:pPr>
                      <a:r>
                        <a:rPr lang="en-US" sz="1600" dirty="0" smtClean="0">
                          <a:latin typeface="Goudy Old Style" panose="02020502050305020303" pitchFamily="18" charset="0"/>
                        </a:rPr>
                        <a:t>Severely limited the</a:t>
                      </a:r>
                      <a:r>
                        <a:rPr lang="en-US" sz="1600" baseline="0" dirty="0" smtClean="0">
                          <a:latin typeface="Goudy Old Style" panose="02020502050305020303" pitchFamily="18" charset="0"/>
                        </a:rPr>
                        <a:t> king’s power</a:t>
                      </a:r>
                    </a:p>
                    <a:p>
                      <a:pPr marL="285750" indent="-285750">
                        <a:buFont typeface="Arial" pitchFamily="34" charset="0"/>
                        <a:buChar char="•"/>
                      </a:pPr>
                      <a:r>
                        <a:rPr lang="en-US" sz="1600" baseline="0" dirty="0" smtClean="0">
                          <a:latin typeface="Goudy Old Style" panose="02020502050305020303" pitchFamily="18" charset="0"/>
                        </a:rPr>
                        <a:t>Could not collect tax without Parliament’s consent</a:t>
                      </a:r>
                    </a:p>
                    <a:p>
                      <a:pPr marL="285750" indent="-285750">
                        <a:buFont typeface="Arial" pitchFamily="34" charset="0"/>
                        <a:buChar char="•"/>
                      </a:pPr>
                      <a:r>
                        <a:rPr lang="en-US" sz="1600" baseline="0" dirty="0" smtClean="0">
                          <a:latin typeface="Goudy Old Style" panose="02020502050305020303" pitchFamily="18" charset="0"/>
                        </a:rPr>
                        <a:t>Could not imprison people without just cause</a:t>
                      </a:r>
                    </a:p>
                    <a:p>
                      <a:pPr marL="285750" indent="-285750">
                        <a:buFont typeface="Arial" pitchFamily="34" charset="0"/>
                        <a:buChar char="•"/>
                      </a:pPr>
                      <a:r>
                        <a:rPr lang="en-US" sz="1600" baseline="0" dirty="0" smtClean="0">
                          <a:latin typeface="Goudy Old Style" panose="02020502050305020303" pitchFamily="18" charset="0"/>
                        </a:rPr>
                        <a:t>No quartering of troops without permission of the homeowner</a:t>
                      </a:r>
                    </a:p>
                    <a:p>
                      <a:pPr marL="285750" indent="-285750">
                        <a:buFont typeface="Arial" pitchFamily="34" charset="0"/>
                        <a:buChar char="•"/>
                      </a:pPr>
                      <a:r>
                        <a:rPr lang="en-US" sz="1600" baseline="0" dirty="0" smtClean="0">
                          <a:latin typeface="Goudy Old Style" panose="02020502050305020303" pitchFamily="18" charset="0"/>
                        </a:rPr>
                        <a:t>Cannot declare marital law unless the country was at war</a:t>
                      </a:r>
                      <a:endParaRPr lang="en-US" sz="1600" dirty="0">
                        <a:latin typeface="Goudy Old Style" panose="02020502050305020303" pitchFamily="18" charset="0"/>
                      </a:endParaRPr>
                    </a:p>
                  </a:txBody>
                  <a:tcPr marT="45731" marB="45731"/>
                </a:tc>
              </a:tr>
              <a:tr h="1941908">
                <a:tc>
                  <a:txBody>
                    <a:bodyPr/>
                    <a:lstStyle/>
                    <a:p>
                      <a:pPr algn="ctr"/>
                      <a:r>
                        <a:rPr lang="en-US" sz="1600" b="1" dirty="0" smtClean="0">
                          <a:solidFill>
                            <a:srgbClr val="FF0000"/>
                          </a:solidFill>
                          <a:latin typeface="Goudy Old Style" panose="02020502050305020303" pitchFamily="18" charset="0"/>
                        </a:rPr>
                        <a:t>English</a:t>
                      </a:r>
                      <a:r>
                        <a:rPr lang="en-US" sz="1600" b="1" baseline="0" dirty="0" smtClean="0">
                          <a:solidFill>
                            <a:srgbClr val="FF0000"/>
                          </a:solidFill>
                          <a:latin typeface="Goudy Old Style" panose="02020502050305020303" pitchFamily="18" charset="0"/>
                        </a:rPr>
                        <a:t> Bill of Rights</a:t>
                      </a:r>
                    </a:p>
                    <a:p>
                      <a:pPr algn="ctr"/>
                      <a:r>
                        <a:rPr lang="en-US" sz="1600" b="1" baseline="0" dirty="0" smtClean="0">
                          <a:solidFill>
                            <a:srgbClr val="FF0000"/>
                          </a:solidFill>
                          <a:latin typeface="Goudy Old Style" panose="02020502050305020303" pitchFamily="18" charset="0"/>
                        </a:rPr>
                        <a:t>1689</a:t>
                      </a:r>
                      <a:endParaRPr lang="en-US" sz="1600" b="1" dirty="0">
                        <a:solidFill>
                          <a:srgbClr val="FF0000"/>
                        </a:solidFill>
                        <a:latin typeface="Goudy Old Style" panose="02020502050305020303" pitchFamily="18" charset="0"/>
                      </a:endParaRPr>
                    </a:p>
                  </a:txBody>
                  <a:tcPr marT="45731" marB="45731" anchor="ctr"/>
                </a:tc>
                <a:tc>
                  <a:txBody>
                    <a:bodyPr/>
                    <a:lstStyle/>
                    <a:p>
                      <a:pPr marL="285750" indent="-285750">
                        <a:buFont typeface="Arial" pitchFamily="34" charset="0"/>
                        <a:buChar char="•"/>
                      </a:pPr>
                      <a:r>
                        <a:rPr lang="en-US" sz="1600" dirty="0" smtClean="0">
                          <a:latin typeface="Goudy Old Style" panose="02020502050305020303" pitchFamily="18" charset="0"/>
                        </a:rPr>
                        <a:t>Set  clear limits on what a leader could or could not do</a:t>
                      </a:r>
                    </a:p>
                    <a:p>
                      <a:pPr marL="285750" indent="-285750">
                        <a:buFont typeface="Arial" pitchFamily="34" charset="0"/>
                        <a:buChar char="•"/>
                      </a:pPr>
                      <a:r>
                        <a:rPr lang="en-US" sz="1600" dirty="0" smtClean="0">
                          <a:latin typeface="Goudy Old Style" panose="02020502050305020303" pitchFamily="18" charset="0"/>
                        </a:rPr>
                        <a:t>Stated</a:t>
                      </a:r>
                      <a:r>
                        <a:rPr lang="en-US" sz="1600" baseline="0" dirty="0" smtClean="0">
                          <a:latin typeface="Goudy Old Style" panose="02020502050305020303" pitchFamily="18" charset="0"/>
                        </a:rPr>
                        <a:t> Monarchs do not have absolute authority; rule with consent of the people</a:t>
                      </a:r>
                    </a:p>
                    <a:p>
                      <a:pPr marL="285750" indent="-285750">
                        <a:buFont typeface="Arial" pitchFamily="34" charset="0"/>
                        <a:buChar char="•"/>
                      </a:pPr>
                      <a:r>
                        <a:rPr lang="en-US" sz="1600" baseline="0" dirty="0" smtClean="0">
                          <a:latin typeface="Goudy Old Style" panose="02020502050305020303" pitchFamily="18" charset="0"/>
                        </a:rPr>
                        <a:t>Must have consent from Parliament to suspend laws, levy taxes., maintain army; right to fair and speedy trial</a:t>
                      </a:r>
                    </a:p>
                    <a:p>
                      <a:pPr marL="285750" indent="-285750">
                        <a:buFont typeface="Arial" pitchFamily="34" charset="0"/>
                        <a:buChar char="•"/>
                      </a:pPr>
                      <a:r>
                        <a:rPr lang="en-US" sz="1600" baseline="0" dirty="0" smtClean="0">
                          <a:latin typeface="Goudy Old Style" panose="02020502050305020303" pitchFamily="18" charset="0"/>
                        </a:rPr>
                        <a:t>People protected against cruel and unusual punishment</a:t>
                      </a:r>
                      <a:endParaRPr lang="en-US" sz="1600" dirty="0">
                        <a:latin typeface="Goudy Old Style" panose="02020502050305020303" pitchFamily="18" charset="0"/>
                      </a:endParaRPr>
                    </a:p>
                  </a:txBody>
                  <a:tcPr marT="45731" marB="45731"/>
                </a:tc>
              </a:tr>
            </a:tbl>
          </a:graphicData>
        </a:graphic>
      </p:graphicFrame>
      <p:sp>
        <p:nvSpPr>
          <p:cNvPr id="13328" name="Title 2"/>
          <p:cNvSpPr>
            <a:spLocks noGrp="1"/>
          </p:cNvSpPr>
          <p:nvPr>
            <p:ph type="title" idx="4294967295"/>
          </p:nvPr>
        </p:nvSpPr>
        <p:spPr>
          <a:xfrm>
            <a:off x="1447800" y="304800"/>
            <a:ext cx="7499350" cy="1143000"/>
          </a:xfrm>
        </p:spPr>
        <p:txBody>
          <a:bodyPr>
            <a:normAutofit/>
          </a:bodyPr>
          <a:lstStyle/>
          <a:p>
            <a:pPr eaLnBrk="1" hangingPunct="1">
              <a:defRPr/>
            </a:pPr>
            <a:r>
              <a:rPr lang="en-US" sz="4400" dirty="0" smtClean="0">
                <a:latin typeface="Goudy Old Style" panose="02020502050305020303" pitchFamily="18" charset="0"/>
              </a:rPr>
              <a:t>An English Political Heritage</a:t>
            </a:r>
          </a:p>
        </p:txBody>
      </p:sp>
    </p:spTree>
    <p:extLst>
      <p:ext uri="{BB962C8B-B14F-4D97-AF65-F5344CB8AC3E}">
        <p14:creationId xmlns:p14="http://schemas.microsoft.com/office/powerpoint/2010/main" val="4175072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half" idx="1"/>
            <p:extLst>
              <p:ext uri="{D42A27DB-BD31-4B8C-83A1-F6EECF244321}">
                <p14:modId xmlns:p14="http://schemas.microsoft.com/office/powerpoint/2010/main" val="3495453224"/>
              </p:ext>
            </p:extLst>
          </p:nvPr>
        </p:nvGraphicFramePr>
        <p:xfrm>
          <a:off x="0" y="0"/>
          <a:ext cx="9144000" cy="7016751"/>
        </p:xfrm>
        <a:graphic>
          <a:graphicData uri="http://schemas.openxmlformats.org/drawingml/2006/table">
            <a:tbl>
              <a:tblPr firstRow="1" bandRow="1">
                <a:tableStyleId>{5C22544A-7EE6-4342-B048-85BDC9FD1C3A}</a:tableStyleId>
              </a:tblPr>
              <a:tblGrid>
                <a:gridCol w="1828800"/>
                <a:gridCol w="1828800"/>
                <a:gridCol w="1828800"/>
                <a:gridCol w="1828800"/>
                <a:gridCol w="1828800"/>
              </a:tblGrid>
              <a:tr h="458771">
                <a:tc gridSpan="5">
                  <a:txBody>
                    <a:bodyPr/>
                    <a:lstStyle/>
                    <a:p>
                      <a:pPr algn="ctr"/>
                      <a:r>
                        <a:rPr lang="en-US" sz="2000" dirty="0" smtClean="0">
                          <a:latin typeface="Goudy Old Style" panose="02020502050305020303" pitchFamily="18" charset="0"/>
                        </a:rPr>
                        <a:t>FOUNDATIONS OF</a:t>
                      </a:r>
                      <a:r>
                        <a:rPr lang="en-US" sz="2000" baseline="0" dirty="0" smtClean="0">
                          <a:latin typeface="Goudy Old Style" panose="02020502050305020303" pitchFamily="18" charset="0"/>
                        </a:rPr>
                        <a:t> AMERICAN RIGHTS</a:t>
                      </a:r>
                      <a:endParaRPr lang="en-US" sz="2000" dirty="0">
                        <a:latin typeface="Goudy Old Style" panose="02020502050305020303" pitchFamily="18" charset="0"/>
                      </a:endParaRPr>
                    </a:p>
                  </a:txBody>
                  <a:tcPr marT="45724" marB="45724"/>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581110">
                <a:tc gridSpan="5">
                  <a:txBody>
                    <a:bodyPr/>
                    <a:lstStyle/>
                    <a:p>
                      <a:r>
                        <a:rPr lang="en-US" sz="1600" dirty="0" smtClean="0">
                          <a:latin typeface="Goudy Old Style" panose="02020502050305020303" pitchFamily="18" charset="0"/>
                        </a:rPr>
                        <a:t>The rights established in these landmark documents were revolutionary in their day and</a:t>
                      </a:r>
                      <a:r>
                        <a:rPr lang="en-US" sz="1600" baseline="0" dirty="0" smtClean="0">
                          <a:latin typeface="Goudy Old Style" panose="02020502050305020303" pitchFamily="18" charset="0"/>
                        </a:rPr>
                        <a:t> influenced government in many countries.</a:t>
                      </a:r>
                      <a:endParaRPr lang="en-US" sz="1600" dirty="0">
                        <a:latin typeface="Goudy Old Style" panose="02020502050305020303" pitchFamily="18" charset="0"/>
                      </a:endParaRPr>
                    </a:p>
                  </a:txBody>
                  <a:tcPr marT="45724" marB="45724"/>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731587">
                <a:tc>
                  <a:txBody>
                    <a:bodyPr/>
                    <a:lstStyle/>
                    <a:p>
                      <a:endParaRPr lang="en-US" sz="1800" dirty="0"/>
                    </a:p>
                  </a:txBody>
                  <a:tcPr marT="45724" marB="45724"/>
                </a:tc>
                <a:tc>
                  <a:txBody>
                    <a:bodyPr/>
                    <a:lstStyle/>
                    <a:p>
                      <a:pPr algn="ctr"/>
                      <a:r>
                        <a:rPr lang="en-US" sz="1400" b="1" dirty="0" smtClean="0">
                          <a:solidFill>
                            <a:schemeClr val="accent1">
                              <a:lumMod val="75000"/>
                            </a:schemeClr>
                          </a:solidFill>
                          <a:latin typeface="Goudy Old Style" panose="02020502050305020303" pitchFamily="18" charset="0"/>
                        </a:rPr>
                        <a:t>1215</a:t>
                      </a:r>
                    </a:p>
                    <a:p>
                      <a:pPr algn="ctr"/>
                      <a:r>
                        <a:rPr lang="en-US" sz="1400" b="1" dirty="0" smtClean="0">
                          <a:solidFill>
                            <a:schemeClr val="accent1">
                              <a:lumMod val="75000"/>
                            </a:schemeClr>
                          </a:solidFill>
                          <a:latin typeface="Goudy Old Style" panose="02020502050305020303" pitchFamily="18" charset="0"/>
                        </a:rPr>
                        <a:t>Magna</a:t>
                      </a:r>
                      <a:r>
                        <a:rPr lang="en-US" sz="1400" b="1" baseline="0" dirty="0" smtClean="0">
                          <a:solidFill>
                            <a:schemeClr val="accent1">
                              <a:lumMod val="75000"/>
                            </a:schemeClr>
                          </a:solidFill>
                          <a:latin typeface="Goudy Old Style" panose="02020502050305020303" pitchFamily="18" charset="0"/>
                        </a:rPr>
                        <a:t> </a:t>
                      </a:r>
                      <a:r>
                        <a:rPr lang="en-US" sz="1400" b="1" baseline="0" dirty="0" err="1" smtClean="0">
                          <a:solidFill>
                            <a:schemeClr val="accent1">
                              <a:lumMod val="75000"/>
                            </a:schemeClr>
                          </a:solidFill>
                          <a:latin typeface="Goudy Old Style" panose="02020502050305020303" pitchFamily="18" charset="0"/>
                        </a:rPr>
                        <a:t>Carta</a:t>
                      </a:r>
                      <a:endParaRPr lang="en-US" sz="1400" b="1" dirty="0">
                        <a:solidFill>
                          <a:schemeClr val="accent1">
                            <a:lumMod val="75000"/>
                          </a:schemeClr>
                        </a:solidFill>
                        <a:latin typeface="Goudy Old Style" panose="02020502050305020303" pitchFamily="18" charset="0"/>
                      </a:endParaRPr>
                    </a:p>
                  </a:txBody>
                  <a:tcPr marT="45724" marB="45724"/>
                </a:tc>
                <a:tc>
                  <a:txBody>
                    <a:bodyPr/>
                    <a:lstStyle/>
                    <a:p>
                      <a:pPr algn="ctr"/>
                      <a:r>
                        <a:rPr lang="en-US" sz="1400" b="1" dirty="0" smtClean="0">
                          <a:solidFill>
                            <a:schemeClr val="accent4">
                              <a:lumMod val="50000"/>
                            </a:schemeClr>
                          </a:solidFill>
                          <a:latin typeface="Goudy Old Style" panose="02020502050305020303" pitchFamily="18" charset="0"/>
                        </a:rPr>
                        <a:t>1689</a:t>
                      </a:r>
                    </a:p>
                    <a:p>
                      <a:pPr algn="ctr"/>
                      <a:r>
                        <a:rPr lang="en-US" sz="1400" b="1" dirty="0" smtClean="0">
                          <a:solidFill>
                            <a:schemeClr val="accent4">
                              <a:lumMod val="50000"/>
                            </a:schemeClr>
                          </a:solidFill>
                          <a:latin typeface="Goudy Old Style" panose="02020502050305020303" pitchFamily="18" charset="0"/>
                        </a:rPr>
                        <a:t>English</a:t>
                      </a:r>
                      <a:r>
                        <a:rPr lang="en-US" sz="1400" b="1" baseline="0" dirty="0" smtClean="0">
                          <a:solidFill>
                            <a:schemeClr val="accent4">
                              <a:lumMod val="50000"/>
                            </a:schemeClr>
                          </a:solidFill>
                          <a:latin typeface="Goudy Old Style" panose="02020502050305020303" pitchFamily="18" charset="0"/>
                        </a:rPr>
                        <a:t> Bill of Rights</a:t>
                      </a:r>
                      <a:endParaRPr lang="en-US" sz="1400" b="1" dirty="0">
                        <a:solidFill>
                          <a:schemeClr val="accent4">
                            <a:lumMod val="50000"/>
                          </a:schemeClr>
                        </a:solidFill>
                        <a:latin typeface="Goudy Old Style" panose="02020502050305020303" pitchFamily="18" charset="0"/>
                      </a:endParaRPr>
                    </a:p>
                  </a:txBody>
                  <a:tcPr marT="45724" marB="45724"/>
                </a:tc>
                <a:tc>
                  <a:txBody>
                    <a:bodyPr/>
                    <a:lstStyle/>
                    <a:p>
                      <a:pPr algn="ctr"/>
                      <a:r>
                        <a:rPr lang="en-US" sz="1400" b="1" dirty="0" smtClean="0">
                          <a:solidFill>
                            <a:srgbClr val="002060"/>
                          </a:solidFill>
                          <a:latin typeface="Goudy Old Style" panose="02020502050305020303" pitchFamily="18" charset="0"/>
                        </a:rPr>
                        <a:t>1776</a:t>
                      </a:r>
                    </a:p>
                    <a:p>
                      <a:pPr algn="ctr"/>
                      <a:r>
                        <a:rPr lang="en-US" sz="1200" b="1" dirty="0" smtClean="0">
                          <a:solidFill>
                            <a:srgbClr val="002060"/>
                          </a:solidFill>
                          <a:latin typeface="Goudy Old Style" panose="02020502050305020303" pitchFamily="18" charset="0"/>
                        </a:rPr>
                        <a:t>Virginia Bill of Right</a:t>
                      </a:r>
                      <a:r>
                        <a:rPr lang="en-US" sz="1200" b="1" dirty="0" smtClean="0">
                          <a:solidFill>
                            <a:schemeClr val="accent3">
                              <a:lumMod val="60000"/>
                              <a:lumOff val="40000"/>
                            </a:schemeClr>
                          </a:solidFill>
                          <a:latin typeface="Goudy Old Style" panose="02020502050305020303" pitchFamily="18" charset="0"/>
                        </a:rPr>
                        <a:t>s</a:t>
                      </a:r>
                      <a:endParaRPr lang="en-US" sz="1200" b="1" dirty="0">
                        <a:solidFill>
                          <a:schemeClr val="accent3">
                            <a:lumMod val="60000"/>
                            <a:lumOff val="40000"/>
                          </a:schemeClr>
                        </a:solidFill>
                        <a:latin typeface="Goudy Old Style" panose="02020502050305020303" pitchFamily="18" charset="0"/>
                      </a:endParaRPr>
                    </a:p>
                  </a:txBody>
                  <a:tcPr marT="45724" marB="45724"/>
                </a:tc>
                <a:tc>
                  <a:txBody>
                    <a:bodyPr/>
                    <a:lstStyle/>
                    <a:p>
                      <a:pPr algn="ctr"/>
                      <a:r>
                        <a:rPr lang="en-US" sz="1400" b="1" dirty="0" smtClean="0">
                          <a:solidFill>
                            <a:schemeClr val="accent6">
                              <a:lumMod val="50000"/>
                            </a:schemeClr>
                          </a:solidFill>
                          <a:latin typeface="Goudy Old Style" panose="02020502050305020303" pitchFamily="18" charset="0"/>
                        </a:rPr>
                        <a:t>1791</a:t>
                      </a:r>
                    </a:p>
                    <a:p>
                      <a:pPr algn="ctr"/>
                      <a:r>
                        <a:rPr lang="en-US" sz="1400" b="1" dirty="0" smtClean="0">
                          <a:solidFill>
                            <a:schemeClr val="accent6">
                              <a:lumMod val="50000"/>
                            </a:schemeClr>
                          </a:solidFill>
                          <a:latin typeface="Goudy Old Style" panose="02020502050305020303" pitchFamily="18" charset="0"/>
                        </a:rPr>
                        <a:t>Bill of Rights</a:t>
                      </a:r>
                      <a:endParaRPr lang="en-US" sz="1400" b="1" dirty="0">
                        <a:solidFill>
                          <a:schemeClr val="accent6">
                            <a:lumMod val="50000"/>
                          </a:schemeClr>
                        </a:solidFill>
                        <a:latin typeface="Goudy Old Style" panose="02020502050305020303" pitchFamily="18" charset="0"/>
                      </a:endParaRPr>
                    </a:p>
                  </a:txBody>
                  <a:tcPr marT="45724" marB="45724"/>
                </a:tc>
              </a:tr>
              <a:tr h="458771">
                <a:tc>
                  <a:txBody>
                    <a:bodyPr/>
                    <a:lstStyle/>
                    <a:p>
                      <a:r>
                        <a:rPr lang="en-US" sz="1400" dirty="0" smtClean="0">
                          <a:latin typeface="Goudy Old Style" panose="02020502050305020303" pitchFamily="18" charset="0"/>
                        </a:rPr>
                        <a:t>Trial by jury</a:t>
                      </a:r>
                    </a:p>
                  </a:txBody>
                  <a:tcPr marT="45724" marB="45724" anchor="ctr">
                    <a:solidFill>
                      <a:schemeClr val="accent1">
                        <a:lumMod val="40000"/>
                        <a:lumOff val="60000"/>
                      </a:schemeClr>
                    </a:solidFill>
                  </a:tcPr>
                </a:tc>
                <a:tc>
                  <a:txBody>
                    <a:bodyPr/>
                    <a:lstStyle/>
                    <a:p>
                      <a:pPr algn="ctr"/>
                      <a:r>
                        <a:rPr lang="en-US" sz="1800" b="1" dirty="0" smtClean="0">
                          <a:latin typeface="Goudy Old Style" panose="02020502050305020303" pitchFamily="18" charset="0"/>
                        </a:rPr>
                        <a:t>√</a:t>
                      </a:r>
                      <a:endParaRPr lang="en-US" sz="1800" b="1" dirty="0">
                        <a:latin typeface="Goudy Old Style" panose="02020502050305020303" pitchFamily="18" charset="0"/>
                      </a:endParaRPr>
                    </a:p>
                  </a:txBody>
                  <a:tcPr marT="45724" marB="45724" anchor="ctr">
                    <a:solidFill>
                      <a:schemeClr val="accent1">
                        <a:lumMod val="40000"/>
                        <a:lumOff val="60000"/>
                      </a:schemeClr>
                    </a:solidFill>
                  </a:tcPr>
                </a:tc>
                <a:tc>
                  <a:txBody>
                    <a:bodyPr/>
                    <a:lstStyle/>
                    <a:p>
                      <a:pPr algn="ctr"/>
                      <a:r>
                        <a:rPr lang="en-US" sz="1800" b="1" dirty="0" smtClean="0">
                          <a:latin typeface="Goudy Old Style" panose="02020502050305020303" pitchFamily="18" charset="0"/>
                        </a:rPr>
                        <a:t>√</a:t>
                      </a:r>
                      <a:endParaRPr lang="en-US" sz="1800" b="1" dirty="0">
                        <a:latin typeface="Goudy Old Style" panose="02020502050305020303" pitchFamily="18" charset="0"/>
                      </a:endParaRPr>
                    </a:p>
                  </a:txBody>
                  <a:tcPr marT="45724" marB="45724" anchor="ctr">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latin typeface="Goudy Old Style" panose="02020502050305020303" pitchFamily="18" charset="0"/>
                        </a:rPr>
                        <a:t>√</a:t>
                      </a:r>
                    </a:p>
                  </a:txBody>
                  <a:tcPr marT="45724" marB="45724" anchor="ctr">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latin typeface="Goudy Old Style" panose="02020502050305020303" pitchFamily="18" charset="0"/>
                        </a:rPr>
                        <a:t>√</a:t>
                      </a:r>
                    </a:p>
                  </a:txBody>
                  <a:tcPr marT="45724" marB="45724" anchor="ctr">
                    <a:solidFill>
                      <a:schemeClr val="accent1">
                        <a:lumMod val="40000"/>
                        <a:lumOff val="60000"/>
                      </a:schemeClr>
                    </a:solidFill>
                  </a:tcPr>
                </a:tc>
              </a:tr>
              <a:tr h="458771">
                <a:tc>
                  <a:txBody>
                    <a:bodyPr/>
                    <a:lstStyle/>
                    <a:p>
                      <a:r>
                        <a:rPr lang="en-US" sz="1400" dirty="0" smtClean="0">
                          <a:latin typeface="Goudy Old Style" panose="02020502050305020303" pitchFamily="18" charset="0"/>
                        </a:rPr>
                        <a:t>Due Process</a:t>
                      </a:r>
                      <a:endParaRPr lang="en-US" sz="1400" dirty="0">
                        <a:latin typeface="Goudy Old Style" panose="02020502050305020303" pitchFamily="18" charset="0"/>
                      </a:endParaRPr>
                    </a:p>
                  </a:txBody>
                  <a:tcPr marT="45724" marB="45724" anchor="ctr">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latin typeface="Goudy Old Style" panose="02020502050305020303" pitchFamily="18" charset="0"/>
                        </a:rPr>
                        <a:t>√</a:t>
                      </a:r>
                    </a:p>
                  </a:txBody>
                  <a:tcPr marT="45724" marB="45724" anchor="ctr">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latin typeface="Goudy Old Style" panose="02020502050305020303" pitchFamily="18" charset="0"/>
                        </a:rPr>
                        <a:t>√</a:t>
                      </a:r>
                    </a:p>
                  </a:txBody>
                  <a:tcPr marT="45724" marB="45724" anchor="ctr">
                    <a:solidFill>
                      <a:schemeClr val="accent1">
                        <a:lumMod val="40000"/>
                        <a:lumOff val="60000"/>
                      </a:schemeClr>
                    </a:solidFill>
                  </a:tcPr>
                </a:tc>
                <a:tc>
                  <a:txBody>
                    <a:bodyPr/>
                    <a:lstStyle/>
                    <a:p>
                      <a:pPr algn="ctr"/>
                      <a:endParaRPr lang="en-US" sz="1800" b="1" dirty="0">
                        <a:latin typeface="Goudy Old Style" panose="02020502050305020303" pitchFamily="18" charset="0"/>
                      </a:endParaRPr>
                    </a:p>
                  </a:txBody>
                  <a:tcPr marT="45724" marB="45724" anchor="ctr">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latin typeface="Goudy Old Style" panose="02020502050305020303" pitchFamily="18" charset="0"/>
                        </a:rPr>
                        <a:t>√</a:t>
                      </a:r>
                    </a:p>
                  </a:txBody>
                  <a:tcPr marT="45724" marB="45724" anchor="ctr">
                    <a:solidFill>
                      <a:schemeClr val="accent1">
                        <a:lumMod val="40000"/>
                        <a:lumOff val="60000"/>
                      </a:schemeClr>
                    </a:solidFill>
                  </a:tcPr>
                </a:tc>
              </a:tr>
              <a:tr h="458771">
                <a:tc>
                  <a:txBody>
                    <a:bodyPr/>
                    <a:lstStyle/>
                    <a:p>
                      <a:r>
                        <a:rPr lang="en-US" sz="1400" dirty="0" smtClean="0">
                          <a:latin typeface="Goudy Old Style" panose="02020502050305020303" pitchFamily="18" charset="0"/>
                        </a:rPr>
                        <a:t>Private Property</a:t>
                      </a:r>
                    </a:p>
                  </a:txBody>
                  <a:tcPr marT="45724" marB="45724" anchor="ctr">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latin typeface="Goudy Old Style" panose="02020502050305020303" pitchFamily="18" charset="0"/>
                        </a:rPr>
                        <a:t>√</a:t>
                      </a:r>
                    </a:p>
                  </a:txBody>
                  <a:tcPr marT="45724" marB="45724" anchor="ctr">
                    <a:solidFill>
                      <a:schemeClr val="accent1">
                        <a:lumMod val="40000"/>
                        <a:lumOff val="60000"/>
                      </a:schemeClr>
                    </a:solidFill>
                  </a:tcPr>
                </a:tc>
                <a:tc>
                  <a:txBody>
                    <a:bodyPr/>
                    <a:lstStyle/>
                    <a:p>
                      <a:pPr algn="ctr"/>
                      <a:endParaRPr lang="en-US" sz="1800" b="1">
                        <a:latin typeface="Goudy Old Style" panose="02020502050305020303" pitchFamily="18" charset="0"/>
                      </a:endParaRPr>
                    </a:p>
                  </a:txBody>
                  <a:tcPr marT="45724" marB="45724" anchor="ctr">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latin typeface="Goudy Old Style" panose="02020502050305020303" pitchFamily="18" charset="0"/>
                        </a:rPr>
                        <a:t>√</a:t>
                      </a:r>
                    </a:p>
                  </a:txBody>
                  <a:tcPr marT="45724" marB="45724" anchor="ctr">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latin typeface="Goudy Old Style" panose="02020502050305020303" pitchFamily="18" charset="0"/>
                        </a:rPr>
                        <a:t>√</a:t>
                      </a:r>
                    </a:p>
                  </a:txBody>
                  <a:tcPr marT="45724" marB="45724" anchor="ctr">
                    <a:solidFill>
                      <a:schemeClr val="accent1">
                        <a:lumMod val="40000"/>
                        <a:lumOff val="60000"/>
                      </a:schemeClr>
                    </a:solidFill>
                  </a:tcPr>
                </a:tc>
              </a:tr>
              <a:tr h="458771">
                <a:tc>
                  <a:txBody>
                    <a:bodyPr/>
                    <a:lstStyle/>
                    <a:p>
                      <a:r>
                        <a:rPr lang="en-US" sz="1400" dirty="0" smtClean="0">
                          <a:latin typeface="Goudy Old Style" panose="02020502050305020303" pitchFamily="18" charset="0"/>
                        </a:rPr>
                        <a:t>No Cruel punishment</a:t>
                      </a:r>
                      <a:endParaRPr lang="en-US" sz="1400" dirty="0">
                        <a:latin typeface="Goudy Old Style" panose="02020502050305020303" pitchFamily="18" charset="0"/>
                      </a:endParaRPr>
                    </a:p>
                  </a:txBody>
                  <a:tcPr marT="45724" marB="45724" anchor="ctr">
                    <a:solidFill>
                      <a:schemeClr val="accent4">
                        <a:lumMod val="40000"/>
                        <a:lumOff val="60000"/>
                      </a:schemeClr>
                    </a:solidFill>
                  </a:tcPr>
                </a:tc>
                <a:tc>
                  <a:txBody>
                    <a:bodyPr/>
                    <a:lstStyle/>
                    <a:p>
                      <a:pPr algn="ctr"/>
                      <a:endParaRPr lang="en-US" sz="1800" b="1" dirty="0">
                        <a:latin typeface="Goudy Old Style" panose="02020502050305020303" pitchFamily="18" charset="0"/>
                      </a:endParaRPr>
                    </a:p>
                  </a:txBody>
                  <a:tcPr marT="45724" marB="45724" anchor="ctr">
                    <a:solidFill>
                      <a:schemeClr val="accent4">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latin typeface="Goudy Old Style" panose="02020502050305020303" pitchFamily="18" charset="0"/>
                        </a:rPr>
                        <a:t>√</a:t>
                      </a:r>
                    </a:p>
                  </a:txBody>
                  <a:tcPr marT="45724" marB="45724" anchor="ctr">
                    <a:solidFill>
                      <a:schemeClr val="accent4">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latin typeface="Goudy Old Style" panose="02020502050305020303" pitchFamily="18" charset="0"/>
                        </a:rPr>
                        <a:t>√</a:t>
                      </a:r>
                    </a:p>
                  </a:txBody>
                  <a:tcPr marT="45724" marB="45724" anchor="ctr">
                    <a:solidFill>
                      <a:schemeClr val="accent4">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latin typeface="Goudy Old Style" panose="02020502050305020303" pitchFamily="18" charset="0"/>
                        </a:rPr>
                        <a:t>√</a:t>
                      </a:r>
                    </a:p>
                  </a:txBody>
                  <a:tcPr marT="45724" marB="45724" anchor="ctr">
                    <a:solidFill>
                      <a:schemeClr val="accent4">
                        <a:lumMod val="40000"/>
                        <a:lumOff val="60000"/>
                      </a:schemeClr>
                    </a:solidFill>
                  </a:tcPr>
                </a:tc>
              </a:tr>
              <a:tr h="519941">
                <a:tc>
                  <a:txBody>
                    <a:bodyPr/>
                    <a:lstStyle/>
                    <a:p>
                      <a:r>
                        <a:rPr lang="en-US" sz="1400" dirty="0" smtClean="0">
                          <a:latin typeface="Goudy Old Style" panose="02020502050305020303" pitchFamily="18" charset="0"/>
                        </a:rPr>
                        <a:t>No excessive bail or fines</a:t>
                      </a:r>
                      <a:endParaRPr lang="en-US" sz="1400" dirty="0">
                        <a:latin typeface="Goudy Old Style" panose="02020502050305020303" pitchFamily="18" charset="0"/>
                      </a:endParaRPr>
                    </a:p>
                  </a:txBody>
                  <a:tcPr marT="45724" marB="45724" anchor="ctr">
                    <a:solidFill>
                      <a:schemeClr val="accent4">
                        <a:lumMod val="40000"/>
                        <a:lumOff val="60000"/>
                      </a:schemeClr>
                    </a:solidFill>
                  </a:tcPr>
                </a:tc>
                <a:tc>
                  <a:txBody>
                    <a:bodyPr/>
                    <a:lstStyle/>
                    <a:p>
                      <a:pPr algn="ctr"/>
                      <a:endParaRPr lang="en-US" sz="1800" b="1">
                        <a:latin typeface="Goudy Old Style" panose="02020502050305020303" pitchFamily="18" charset="0"/>
                      </a:endParaRPr>
                    </a:p>
                  </a:txBody>
                  <a:tcPr marT="45724" marB="45724" anchor="ctr">
                    <a:solidFill>
                      <a:schemeClr val="accent4">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latin typeface="Goudy Old Style" panose="02020502050305020303" pitchFamily="18" charset="0"/>
                        </a:rPr>
                        <a:t>√</a:t>
                      </a:r>
                    </a:p>
                  </a:txBody>
                  <a:tcPr marT="45724" marB="45724" anchor="ctr">
                    <a:solidFill>
                      <a:schemeClr val="accent4">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latin typeface="Goudy Old Style" panose="02020502050305020303" pitchFamily="18" charset="0"/>
                        </a:rPr>
                        <a:t>√</a:t>
                      </a:r>
                    </a:p>
                  </a:txBody>
                  <a:tcPr marT="45724" marB="45724" anchor="ctr">
                    <a:solidFill>
                      <a:schemeClr val="accent4">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latin typeface="Goudy Old Style" panose="02020502050305020303" pitchFamily="18" charset="0"/>
                        </a:rPr>
                        <a:t>√</a:t>
                      </a:r>
                    </a:p>
                  </a:txBody>
                  <a:tcPr marT="45724" marB="45724" anchor="ctr">
                    <a:solidFill>
                      <a:schemeClr val="accent4">
                        <a:lumMod val="40000"/>
                        <a:lumOff val="60000"/>
                      </a:schemeClr>
                    </a:solidFill>
                  </a:tcPr>
                </a:tc>
              </a:tr>
              <a:tr h="458771">
                <a:tc>
                  <a:txBody>
                    <a:bodyPr/>
                    <a:lstStyle/>
                    <a:p>
                      <a:r>
                        <a:rPr lang="en-US" sz="1400" dirty="0" smtClean="0">
                          <a:latin typeface="Goudy Old Style" panose="02020502050305020303" pitchFamily="18" charset="0"/>
                        </a:rPr>
                        <a:t>Right to bear arms</a:t>
                      </a:r>
                      <a:endParaRPr lang="en-US" sz="1400" dirty="0">
                        <a:latin typeface="Goudy Old Style" panose="02020502050305020303" pitchFamily="18" charset="0"/>
                      </a:endParaRPr>
                    </a:p>
                  </a:txBody>
                  <a:tcPr marT="45724" marB="45724" anchor="ctr">
                    <a:solidFill>
                      <a:schemeClr val="accent4">
                        <a:lumMod val="40000"/>
                        <a:lumOff val="60000"/>
                      </a:schemeClr>
                    </a:solidFill>
                  </a:tcPr>
                </a:tc>
                <a:tc>
                  <a:txBody>
                    <a:bodyPr/>
                    <a:lstStyle/>
                    <a:p>
                      <a:pPr algn="ctr"/>
                      <a:endParaRPr lang="en-US" sz="1800" b="1">
                        <a:latin typeface="Goudy Old Style" panose="02020502050305020303" pitchFamily="18" charset="0"/>
                      </a:endParaRPr>
                    </a:p>
                  </a:txBody>
                  <a:tcPr marT="45724" marB="45724" anchor="ctr">
                    <a:solidFill>
                      <a:schemeClr val="accent4">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latin typeface="Goudy Old Style" panose="02020502050305020303" pitchFamily="18" charset="0"/>
                        </a:rPr>
                        <a:t>√</a:t>
                      </a:r>
                    </a:p>
                  </a:txBody>
                  <a:tcPr marT="45724" marB="45724" anchor="ctr">
                    <a:solidFill>
                      <a:schemeClr val="accent4">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latin typeface="Goudy Old Style" panose="02020502050305020303" pitchFamily="18" charset="0"/>
                        </a:rPr>
                        <a:t>√</a:t>
                      </a:r>
                    </a:p>
                  </a:txBody>
                  <a:tcPr marT="45724" marB="45724" anchor="ctr">
                    <a:solidFill>
                      <a:schemeClr val="accent4">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latin typeface="Goudy Old Style" panose="02020502050305020303" pitchFamily="18" charset="0"/>
                        </a:rPr>
                        <a:t>√</a:t>
                      </a:r>
                    </a:p>
                  </a:txBody>
                  <a:tcPr marT="45724" marB="45724" anchor="ctr">
                    <a:solidFill>
                      <a:schemeClr val="accent4">
                        <a:lumMod val="40000"/>
                        <a:lumOff val="60000"/>
                      </a:schemeClr>
                    </a:solidFill>
                  </a:tcPr>
                </a:tc>
              </a:tr>
              <a:tr h="458771">
                <a:tc>
                  <a:txBody>
                    <a:bodyPr/>
                    <a:lstStyle/>
                    <a:p>
                      <a:r>
                        <a:rPr lang="en-US" sz="1400" dirty="0" smtClean="0">
                          <a:latin typeface="Goudy Old Style" panose="02020502050305020303" pitchFamily="18" charset="0"/>
                        </a:rPr>
                        <a:t>Right to petition</a:t>
                      </a:r>
                      <a:endParaRPr lang="en-US" sz="1400" dirty="0">
                        <a:latin typeface="Goudy Old Style" panose="02020502050305020303" pitchFamily="18" charset="0"/>
                      </a:endParaRPr>
                    </a:p>
                  </a:txBody>
                  <a:tcPr marT="45724" marB="45724" anchor="ctr">
                    <a:solidFill>
                      <a:schemeClr val="accent4">
                        <a:lumMod val="40000"/>
                        <a:lumOff val="60000"/>
                      </a:schemeClr>
                    </a:solidFill>
                  </a:tcPr>
                </a:tc>
                <a:tc>
                  <a:txBody>
                    <a:bodyPr/>
                    <a:lstStyle/>
                    <a:p>
                      <a:pPr algn="ctr"/>
                      <a:endParaRPr lang="en-US" sz="1800" b="1">
                        <a:latin typeface="Goudy Old Style" panose="02020502050305020303" pitchFamily="18" charset="0"/>
                      </a:endParaRPr>
                    </a:p>
                  </a:txBody>
                  <a:tcPr marT="45724" marB="45724" anchor="ctr">
                    <a:solidFill>
                      <a:schemeClr val="accent4">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latin typeface="Goudy Old Style" panose="02020502050305020303" pitchFamily="18" charset="0"/>
                        </a:rPr>
                        <a:t>√</a:t>
                      </a:r>
                    </a:p>
                  </a:txBody>
                  <a:tcPr marT="45724" marB="45724" anchor="ctr">
                    <a:solidFill>
                      <a:schemeClr val="accent4">
                        <a:lumMod val="40000"/>
                        <a:lumOff val="60000"/>
                      </a:schemeClr>
                    </a:solidFill>
                  </a:tcPr>
                </a:tc>
                <a:tc>
                  <a:txBody>
                    <a:bodyPr/>
                    <a:lstStyle/>
                    <a:p>
                      <a:pPr algn="ctr"/>
                      <a:endParaRPr lang="en-US" sz="1800" b="1" dirty="0">
                        <a:latin typeface="Goudy Old Style" panose="02020502050305020303" pitchFamily="18" charset="0"/>
                      </a:endParaRPr>
                    </a:p>
                  </a:txBody>
                  <a:tcPr marT="45724" marB="45724" anchor="ctr">
                    <a:solidFill>
                      <a:schemeClr val="accent4">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latin typeface="Goudy Old Style" panose="02020502050305020303" pitchFamily="18" charset="0"/>
                        </a:rPr>
                        <a:t>√</a:t>
                      </a:r>
                    </a:p>
                  </a:txBody>
                  <a:tcPr marT="45724" marB="45724" anchor="ctr">
                    <a:solidFill>
                      <a:schemeClr val="accent4">
                        <a:lumMod val="40000"/>
                        <a:lumOff val="60000"/>
                      </a:schemeClr>
                    </a:solidFill>
                  </a:tcPr>
                </a:tc>
              </a:tr>
              <a:tr h="519941">
                <a:tc>
                  <a:txBody>
                    <a:bodyPr/>
                    <a:lstStyle/>
                    <a:p>
                      <a:r>
                        <a:rPr lang="en-US" sz="1400" dirty="0" smtClean="0">
                          <a:latin typeface="Goudy Old Style" panose="02020502050305020303" pitchFamily="18" charset="0"/>
                        </a:rPr>
                        <a:t>No unreasonable search or seizures</a:t>
                      </a:r>
                      <a:endParaRPr lang="en-US" sz="1400" dirty="0">
                        <a:latin typeface="Goudy Old Style" panose="02020502050305020303" pitchFamily="18" charset="0"/>
                      </a:endParaRPr>
                    </a:p>
                  </a:txBody>
                  <a:tcPr marT="45724" marB="45724" anchor="ctr">
                    <a:solidFill>
                      <a:schemeClr val="accent3">
                        <a:lumMod val="40000"/>
                        <a:lumOff val="60000"/>
                      </a:schemeClr>
                    </a:solidFill>
                  </a:tcPr>
                </a:tc>
                <a:tc>
                  <a:txBody>
                    <a:bodyPr/>
                    <a:lstStyle/>
                    <a:p>
                      <a:pPr algn="ctr"/>
                      <a:endParaRPr lang="en-US" sz="1800" b="1" dirty="0">
                        <a:latin typeface="Goudy Old Style" panose="02020502050305020303" pitchFamily="18" charset="0"/>
                      </a:endParaRPr>
                    </a:p>
                  </a:txBody>
                  <a:tcPr marT="45724" marB="45724" anchor="ctr">
                    <a:solidFill>
                      <a:schemeClr val="accent3">
                        <a:lumMod val="40000"/>
                        <a:lumOff val="60000"/>
                      </a:schemeClr>
                    </a:solidFill>
                  </a:tcPr>
                </a:tc>
                <a:tc>
                  <a:txBody>
                    <a:bodyPr/>
                    <a:lstStyle/>
                    <a:p>
                      <a:pPr algn="ctr"/>
                      <a:endParaRPr lang="en-US" sz="1800" b="1" dirty="0">
                        <a:latin typeface="Goudy Old Style" panose="02020502050305020303" pitchFamily="18" charset="0"/>
                      </a:endParaRPr>
                    </a:p>
                  </a:txBody>
                  <a:tcPr marT="45724" marB="45724" anchor="ctr">
                    <a:solidFill>
                      <a:schemeClr val="accent3">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latin typeface="Goudy Old Style" panose="02020502050305020303" pitchFamily="18" charset="0"/>
                        </a:rPr>
                        <a:t>√</a:t>
                      </a:r>
                    </a:p>
                  </a:txBody>
                  <a:tcPr marT="45724" marB="45724" anchor="ctr">
                    <a:solidFill>
                      <a:schemeClr val="accent3">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latin typeface="Goudy Old Style" panose="02020502050305020303" pitchFamily="18" charset="0"/>
                        </a:rPr>
                        <a:t>√</a:t>
                      </a:r>
                    </a:p>
                  </a:txBody>
                  <a:tcPr marT="45724" marB="45724" anchor="ctr">
                    <a:solidFill>
                      <a:schemeClr val="accent3">
                        <a:lumMod val="40000"/>
                        <a:lumOff val="60000"/>
                      </a:schemeClr>
                    </a:solidFill>
                  </a:tcPr>
                </a:tc>
              </a:tr>
              <a:tr h="458771">
                <a:tc>
                  <a:txBody>
                    <a:bodyPr/>
                    <a:lstStyle/>
                    <a:p>
                      <a:r>
                        <a:rPr lang="en-US" sz="1400" dirty="0" smtClean="0">
                          <a:latin typeface="Goudy Old Style" panose="02020502050305020303" pitchFamily="18" charset="0"/>
                        </a:rPr>
                        <a:t>Freedom</a:t>
                      </a:r>
                      <a:r>
                        <a:rPr lang="en-US" sz="1400" baseline="0" dirty="0" smtClean="0">
                          <a:latin typeface="Goudy Old Style" panose="02020502050305020303" pitchFamily="18" charset="0"/>
                        </a:rPr>
                        <a:t> of speech</a:t>
                      </a:r>
                      <a:endParaRPr lang="en-US" sz="1400" dirty="0">
                        <a:latin typeface="Goudy Old Style" panose="02020502050305020303" pitchFamily="18" charset="0"/>
                      </a:endParaRPr>
                    </a:p>
                  </a:txBody>
                  <a:tcPr marT="45724" marB="45724" anchor="ctr">
                    <a:solidFill>
                      <a:schemeClr val="accent3">
                        <a:lumMod val="40000"/>
                        <a:lumOff val="60000"/>
                      </a:schemeClr>
                    </a:solidFill>
                  </a:tcPr>
                </a:tc>
                <a:tc>
                  <a:txBody>
                    <a:bodyPr/>
                    <a:lstStyle/>
                    <a:p>
                      <a:pPr algn="ctr"/>
                      <a:endParaRPr lang="en-US" sz="1800" b="1">
                        <a:latin typeface="Goudy Old Style" panose="02020502050305020303" pitchFamily="18" charset="0"/>
                      </a:endParaRPr>
                    </a:p>
                  </a:txBody>
                  <a:tcPr marT="45724" marB="45724" anchor="ctr">
                    <a:solidFill>
                      <a:schemeClr val="accent3">
                        <a:lumMod val="40000"/>
                        <a:lumOff val="60000"/>
                      </a:schemeClr>
                    </a:solidFill>
                  </a:tcPr>
                </a:tc>
                <a:tc>
                  <a:txBody>
                    <a:bodyPr/>
                    <a:lstStyle/>
                    <a:p>
                      <a:pPr algn="ctr"/>
                      <a:endParaRPr lang="en-US" sz="1800" b="1">
                        <a:latin typeface="Goudy Old Style" panose="02020502050305020303" pitchFamily="18" charset="0"/>
                      </a:endParaRPr>
                    </a:p>
                  </a:txBody>
                  <a:tcPr marT="45724" marB="45724" anchor="ctr">
                    <a:solidFill>
                      <a:schemeClr val="accent3">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latin typeface="Goudy Old Style" panose="02020502050305020303" pitchFamily="18" charset="0"/>
                        </a:rPr>
                        <a:t>√</a:t>
                      </a:r>
                    </a:p>
                  </a:txBody>
                  <a:tcPr marT="45724" marB="45724" anchor="ctr">
                    <a:solidFill>
                      <a:schemeClr val="accent3">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latin typeface="Goudy Old Style" panose="02020502050305020303" pitchFamily="18" charset="0"/>
                        </a:rPr>
                        <a:t>√</a:t>
                      </a:r>
                    </a:p>
                  </a:txBody>
                  <a:tcPr marT="45724" marB="45724" anchor="ctr">
                    <a:solidFill>
                      <a:schemeClr val="accent3">
                        <a:lumMod val="40000"/>
                        <a:lumOff val="60000"/>
                      </a:schemeClr>
                    </a:solidFill>
                  </a:tcPr>
                </a:tc>
              </a:tr>
              <a:tr h="458771">
                <a:tc>
                  <a:txBody>
                    <a:bodyPr/>
                    <a:lstStyle/>
                    <a:p>
                      <a:r>
                        <a:rPr lang="en-US" sz="1400" dirty="0" smtClean="0">
                          <a:latin typeface="Goudy Old Style" panose="02020502050305020303" pitchFamily="18" charset="0"/>
                        </a:rPr>
                        <a:t>Freedom</a:t>
                      </a:r>
                      <a:r>
                        <a:rPr lang="en-US" sz="1400" baseline="0" dirty="0" smtClean="0">
                          <a:latin typeface="Goudy Old Style" panose="02020502050305020303" pitchFamily="18" charset="0"/>
                        </a:rPr>
                        <a:t> of press</a:t>
                      </a:r>
                      <a:endParaRPr lang="en-US" sz="1400" dirty="0">
                        <a:latin typeface="Goudy Old Style" panose="02020502050305020303" pitchFamily="18" charset="0"/>
                      </a:endParaRPr>
                    </a:p>
                  </a:txBody>
                  <a:tcPr marT="45724" marB="45724" anchor="ctr">
                    <a:solidFill>
                      <a:schemeClr val="accent3">
                        <a:lumMod val="40000"/>
                        <a:lumOff val="60000"/>
                      </a:schemeClr>
                    </a:solidFill>
                  </a:tcPr>
                </a:tc>
                <a:tc>
                  <a:txBody>
                    <a:bodyPr/>
                    <a:lstStyle/>
                    <a:p>
                      <a:pPr algn="ctr"/>
                      <a:endParaRPr lang="en-US" sz="1800" b="1">
                        <a:latin typeface="Goudy Old Style" panose="02020502050305020303" pitchFamily="18" charset="0"/>
                      </a:endParaRPr>
                    </a:p>
                  </a:txBody>
                  <a:tcPr marT="45724" marB="45724" anchor="ctr">
                    <a:solidFill>
                      <a:schemeClr val="accent3">
                        <a:lumMod val="40000"/>
                        <a:lumOff val="60000"/>
                      </a:schemeClr>
                    </a:solidFill>
                  </a:tcPr>
                </a:tc>
                <a:tc>
                  <a:txBody>
                    <a:bodyPr/>
                    <a:lstStyle/>
                    <a:p>
                      <a:pPr algn="ctr"/>
                      <a:endParaRPr lang="en-US" sz="1800" b="1">
                        <a:latin typeface="Goudy Old Style" panose="02020502050305020303" pitchFamily="18" charset="0"/>
                      </a:endParaRPr>
                    </a:p>
                  </a:txBody>
                  <a:tcPr marT="45724" marB="45724" anchor="ctr">
                    <a:solidFill>
                      <a:schemeClr val="accent3">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latin typeface="Goudy Old Style" panose="02020502050305020303" pitchFamily="18" charset="0"/>
                        </a:rPr>
                        <a:t>√</a:t>
                      </a:r>
                    </a:p>
                  </a:txBody>
                  <a:tcPr marT="45724" marB="45724" anchor="ctr">
                    <a:solidFill>
                      <a:schemeClr val="accent3">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latin typeface="Goudy Old Style" panose="02020502050305020303" pitchFamily="18" charset="0"/>
                        </a:rPr>
                        <a:t>√</a:t>
                      </a:r>
                    </a:p>
                  </a:txBody>
                  <a:tcPr marT="45724" marB="45724" anchor="ctr">
                    <a:solidFill>
                      <a:schemeClr val="accent3">
                        <a:lumMod val="40000"/>
                        <a:lumOff val="60000"/>
                      </a:schemeClr>
                    </a:solidFill>
                  </a:tcPr>
                </a:tc>
              </a:tr>
              <a:tr h="535233">
                <a:tc>
                  <a:txBody>
                    <a:bodyPr/>
                    <a:lstStyle/>
                    <a:p>
                      <a:r>
                        <a:rPr lang="en-US" sz="1400" dirty="0" smtClean="0">
                          <a:latin typeface="Goudy Old Style" panose="02020502050305020303" pitchFamily="18" charset="0"/>
                        </a:rPr>
                        <a:t>Freedom of religion</a:t>
                      </a:r>
                      <a:endParaRPr lang="en-US" sz="1400" dirty="0">
                        <a:latin typeface="Goudy Old Style" panose="02020502050305020303" pitchFamily="18" charset="0"/>
                      </a:endParaRPr>
                    </a:p>
                  </a:txBody>
                  <a:tcPr marT="45724" marB="45724" anchor="ctr">
                    <a:solidFill>
                      <a:schemeClr val="accent3">
                        <a:lumMod val="40000"/>
                        <a:lumOff val="60000"/>
                      </a:schemeClr>
                    </a:solidFill>
                  </a:tcPr>
                </a:tc>
                <a:tc>
                  <a:txBody>
                    <a:bodyPr/>
                    <a:lstStyle/>
                    <a:p>
                      <a:pPr algn="ctr"/>
                      <a:endParaRPr lang="en-US" sz="1800" b="1">
                        <a:latin typeface="Goudy Old Style" panose="02020502050305020303" pitchFamily="18" charset="0"/>
                      </a:endParaRPr>
                    </a:p>
                  </a:txBody>
                  <a:tcPr marT="45724" marB="45724" anchor="ctr">
                    <a:solidFill>
                      <a:schemeClr val="accent3">
                        <a:lumMod val="40000"/>
                        <a:lumOff val="60000"/>
                      </a:schemeClr>
                    </a:solidFill>
                  </a:tcPr>
                </a:tc>
                <a:tc>
                  <a:txBody>
                    <a:bodyPr/>
                    <a:lstStyle/>
                    <a:p>
                      <a:pPr algn="ctr"/>
                      <a:endParaRPr lang="en-US" sz="1800" b="1" dirty="0">
                        <a:latin typeface="Goudy Old Style" panose="02020502050305020303" pitchFamily="18" charset="0"/>
                      </a:endParaRPr>
                    </a:p>
                  </a:txBody>
                  <a:tcPr marT="45724" marB="45724" anchor="ctr">
                    <a:solidFill>
                      <a:schemeClr val="accent3">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latin typeface="Goudy Old Style" panose="02020502050305020303" pitchFamily="18" charset="0"/>
                        </a:rPr>
                        <a:t>√</a:t>
                      </a:r>
                    </a:p>
                  </a:txBody>
                  <a:tcPr marT="45724" marB="45724" anchor="ctr">
                    <a:solidFill>
                      <a:schemeClr val="accent3">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latin typeface="Goudy Old Style" panose="02020502050305020303" pitchFamily="18" charset="0"/>
                        </a:rPr>
                        <a:t>√</a:t>
                      </a:r>
                    </a:p>
                  </a:txBody>
                  <a:tcPr marT="45724" marB="45724" anchor="ctr">
                    <a:solidFill>
                      <a:schemeClr val="accent3">
                        <a:lumMod val="40000"/>
                        <a:lumOff val="60000"/>
                      </a:schemeClr>
                    </a:solidFill>
                  </a:tcPr>
                </a:tc>
              </a:tr>
            </a:tbl>
          </a:graphicData>
        </a:graphic>
      </p:graphicFrame>
    </p:spTree>
    <p:extLst>
      <p:ext uri="{BB962C8B-B14F-4D97-AF65-F5344CB8AC3E}">
        <p14:creationId xmlns:p14="http://schemas.microsoft.com/office/powerpoint/2010/main" val="2615565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1501</TotalTime>
  <Words>2402</Words>
  <Application>Microsoft Office PowerPoint</Application>
  <PresentationFormat>On-screen Show (4:3)</PresentationFormat>
  <Paragraphs>312</Paragraphs>
  <Slides>43</Slides>
  <Notes>0</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Foundry</vt:lpstr>
      <vt:lpstr> CHAPTER 2-ORIGINS OF AMERICAN GOVERNMENT</vt:lpstr>
      <vt:lpstr>Chapter 2-Section 1-Our Political Beginnings Pg.30-35 </vt:lpstr>
      <vt:lpstr>BASIC CONCEPTS OF GOVERNMENT</vt:lpstr>
      <vt:lpstr>BASIC CONCEPTS OF GOVERNMENT</vt:lpstr>
      <vt:lpstr>LANDMARK ENGLISH DOCUMENTS</vt:lpstr>
      <vt:lpstr>LANDMARK ENGLISH DOCUMENTS</vt:lpstr>
      <vt:lpstr>LANDMARK ENGLISH DOCUMENTS</vt:lpstr>
      <vt:lpstr>An English Political Heritage</vt:lpstr>
      <vt:lpstr>PowerPoint Presentation</vt:lpstr>
      <vt:lpstr>THE ENGLISH COLONIES</vt:lpstr>
      <vt:lpstr>PowerPoint Presentation</vt:lpstr>
      <vt:lpstr>THE ENGLISH COLONIES</vt:lpstr>
      <vt:lpstr>THE ENGLISH COLONIES</vt:lpstr>
      <vt:lpstr>THE ENGLISH COLONIES</vt:lpstr>
      <vt:lpstr>Guided Questions:</vt:lpstr>
      <vt:lpstr>Reflection Questions:</vt:lpstr>
      <vt:lpstr>Chapter 2-Section 2-The Coming of Independence  Pg.36-42 </vt:lpstr>
      <vt:lpstr>The Coming of Independence</vt:lpstr>
      <vt:lpstr>The Coming of Independence</vt:lpstr>
      <vt:lpstr>Britain's Colonial Policies</vt:lpstr>
      <vt:lpstr>The Stamp Act Congress</vt:lpstr>
      <vt:lpstr>First Continental Congress</vt:lpstr>
      <vt:lpstr>First Continental Congress</vt:lpstr>
      <vt:lpstr>Second Continental Congress</vt:lpstr>
      <vt:lpstr>Second Continental Congress</vt:lpstr>
      <vt:lpstr>The Declaration of Independence</vt:lpstr>
      <vt:lpstr>Chapter 2-Section 3 The Critical Period  Pg. 49-51 </vt:lpstr>
      <vt:lpstr>The Critical Period </vt:lpstr>
      <vt:lpstr>Government Structure Under the Articles of Confederation </vt:lpstr>
      <vt:lpstr>Weaknesses of the Articles of Confederation</vt:lpstr>
      <vt:lpstr>PowerPoint Presentation</vt:lpstr>
      <vt:lpstr>The Need for a Stronger Government</vt:lpstr>
      <vt:lpstr>Chapter 2-Section 4-Creating the Constitution Pg. 52 to 58 </vt:lpstr>
      <vt:lpstr>The Framers</vt:lpstr>
      <vt:lpstr>The Virginia Plan</vt:lpstr>
      <vt:lpstr>The New Jersey Plan</vt:lpstr>
      <vt:lpstr>The Connecticut Plan</vt:lpstr>
      <vt:lpstr>Three-Fifths Compromise</vt:lpstr>
      <vt:lpstr>A Bundle of Compromises:</vt:lpstr>
      <vt:lpstr>Chapter 2-Section 5 Ratifying the Constitution Pg. 59 to 62 </vt:lpstr>
      <vt:lpstr>The Fight for Ratification</vt:lpstr>
      <vt:lpstr>PowerPoint Presentation</vt:lpstr>
      <vt:lpstr>The Constitution is Ratified</vt:lpstr>
    </vt:vector>
  </TitlesOfParts>
  <Company>Le Mars Community School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ORIGINS OF AMERICAN GOVERNMENT Ch. 2-1 Our Political Beginnings</dc:title>
  <dc:creator>Mark A. Zeka</dc:creator>
  <cp:lastModifiedBy>Windows User</cp:lastModifiedBy>
  <cp:revision>44</cp:revision>
  <dcterms:created xsi:type="dcterms:W3CDTF">2011-01-28T21:07:03Z</dcterms:created>
  <dcterms:modified xsi:type="dcterms:W3CDTF">2018-09-10T14:10:32Z</dcterms:modified>
</cp:coreProperties>
</file>