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63" r:id="rId3"/>
    <p:sldId id="274" r:id="rId4"/>
    <p:sldId id="275" r:id="rId5"/>
    <p:sldId id="265" r:id="rId6"/>
    <p:sldId id="266" r:id="rId7"/>
    <p:sldId id="276" r:id="rId8"/>
    <p:sldId id="280" r:id="rId9"/>
    <p:sldId id="277" r:id="rId10"/>
    <p:sldId id="279" r:id="rId11"/>
    <p:sldId id="267" r:id="rId12"/>
    <p:sldId id="268" r:id="rId13"/>
    <p:sldId id="269" r:id="rId14"/>
    <p:sldId id="272" r:id="rId15"/>
    <p:sldId id="273" r:id="rId16"/>
    <p:sldId id="283" r:id="rId17"/>
    <p:sldId id="281" r:id="rId18"/>
    <p:sldId id="282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E916-9D64-4110-9B94-A5BA94975FC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4A3D2-9F1C-4FEB-A771-5E455F0E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84CAF7-28C7-46B1-9198-9DDE9421BBD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AC1E43-3297-4A40-A093-24717EDA70E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AC1E43-3297-4A40-A093-24717EDA70E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F4E141-AB85-47FB-A1AB-B7CD5B041FA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3BE4C4-0E15-4414-B378-4EB2DE2A89D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090101-2FD8-49B1-B1A8-D5AFCBF02323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BD47D8-C726-4E54-B731-593F401D969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D8CA97-65C2-463B-A750-80B901EE18E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30BB34-99CC-4D95-94C5-19568654997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5A2963-A8B8-4070-B458-D5C8BE083A7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 smtClean="0">
                <a:latin typeface="Goudy Old Style" panose="02020502050305020303" pitchFamily="18" charset="0"/>
              </a:rPr>
              <a:t>Interest Groups and Lobbying</a:t>
            </a:r>
            <a:endParaRPr lang="en-US" sz="7200" dirty="0">
              <a:latin typeface="Goudy Old Style" panose="02020502050305020303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latin typeface="Goudy Old Style" panose="02020502050305020303" pitchFamily="18" charset="0"/>
              </a:rPr>
              <a:t>Chapter 9</a:t>
            </a:r>
            <a:endParaRPr lang="en-US" sz="4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Major American Interest Groups </a:t>
            </a:r>
            <a:endParaRPr lang="en-US" b="1" u="sng" dirty="0"/>
          </a:p>
        </p:txBody>
      </p:sp>
      <p:pic>
        <p:nvPicPr>
          <p:cNvPr id="3" name="Picture 7" descr="t_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 b="2350"/>
          <a:stretch>
            <a:fillRect/>
          </a:stretch>
        </p:blipFill>
        <p:spPr bwMode="auto">
          <a:xfrm>
            <a:off x="0" y="167640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Why People Join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66875"/>
            <a:ext cx="5864352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Solidarity </a:t>
            </a: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Incentives</a:t>
            </a:r>
            <a:r>
              <a:rPr lang="en-US" sz="2800" dirty="0" smtClean="0">
                <a:latin typeface="Goudy Old Style" panose="02020502050305020303" pitchFamily="18" charset="0"/>
              </a:rPr>
              <a:t>-The </a:t>
            </a:r>
            <a:r>
              <a:rPr lang="en-US" sz="2800" dirty="0" smtClean="0">
                <a:latin typeface="Goudy Old Style" panose="02020502050305020303" pitchFamily="18" charset="0"/>
              </a:rPr>
              <a:t>desire to associate with others with the same interests (e.g. Audubon society for birds)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Material </a:t>
            </a:r>
            <a:r>
              <a:rPr 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Incentives</a:t>
            </a:r>
            <a:r>
              <a:rPr lang="en-US" sz="2800" dirty="0" smtClean="0">
                <a:latin typeface="Goudy Old Style" panose="02020502050305020303" pitchFamily="18" charset="0"/>
              </a:rPr>
              <a:t>-Refers </a:t>
            </a:r>
            <a:r>
              <a:rPr lang="en-US" sz="2800" dirty="0" smtClean="0">
                <a:latin typeface="Goudy Old Style" panose="02020502050305020303" pitchFamily="18" charset="0"/>
              </a:rPr>
              <a:t>to economic benefits of membership (e.g. American Association Retired Person gives insurance and travel benefits)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Purposive </a:t>
            </a:r>
            <a:r>
              <a:rPr 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I</a:t>
            </a: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ncentives</a:t>
            </a:r>
            <a:r>
              <a:rPr lang="en-US" sz="2800" dirty="0" smtClean="0">
                <a:latin typeface="Goudy Old Style" panose="02020502050305020303" pitchFamily="18" charset="0"/>
              </a:rPr>
              <a:t>-People </a:t>
            </a:r>
            <a:r>
              <a:rPr lang="en-US" sz="2800" dirty="0" smtClean="0">
                <a:latin typeface="Goudy Old Style" panose="02020502050305020303" pitchFamily="18" charset="0"/>
              </a:rPr>
              <a:t>agree to main purpose such as human rights or environmental protection (e.g. Amnesty International)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738089" cy="356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What 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Makes 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a 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Group </a:t>
            </a:r>
            <a:r>
              <a:rPr lang="en-US" sz="4000" b="1" u="sng" dirty="0">
                <a:latin typeface="Goudy Old Style" panose="02020502050305020303" pitchFamily="18" charset="0"/>
              </a:rPr>
              <a:t>P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owerful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5178552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Size</a:t>
            </a:r>
            <a:r>
              <a:rPr lang="en-US" b="1" u="sng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The larger the group the wider its outreach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</a:t>
            </a:r>
            <a:r>
              <a:rPr lang="en-US" dirty="0" smtClean="0">
                <a:latin typeface="Goudy Old Style" panose="02020502050305020303" pitchFamily="18" charset="0"/>
              </a:rPr>
              <a:t>American </a:t>
            </a:r>
            <a:r>
              <a:rPr lang="en-US" dirty="0" smtClean="0">
                <a:latin typeface="Goudy Old Style" panose="02020502050305020303" pitchFamily="18" charset="0"/>
              </a:rPr>
              <a:t>Federation of Labor 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Resources</a:t>
            </a:r>
            <a:r>
              <a:rPr lang="en-US" dirty="0" smtClean="0">
                <a:latin typeface="Goudy Old Style" panose="02020502050305020303" pitchFamily="18" charset="0"/>
              </a:rPr>
              <a:t>-The greater the financial resources the more a group can accomplish </a:t>
            </a:r>
            <a:r>
              <a:rPr lang="en-US" dirty="0" smtClean="0">
                <a:latin typeface="Goudy Old Style" panose="02020502050305020303" pitchFamily="18" charset="0"/>
              </a:rPr>
              <a:t>in terms of bringing attention to an issue or making economic impacts for their cause 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US </a:t>
            </a:r>
            <a:r>
              <a:rPr lang="en-US" dirty="0" smtClean="0">
                <a:latin typeface="Goudy Old Style" panose="02020502050305020303" pitchFamily="18" charset="0"/>
              </a:rPr>
              <a:t>Chamber of Commerce 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Leadership</a:t>
            </a:r>
            <a:r>
              <a:rPr lang="en-US" dirty="0" smtClean="0">
                <a:latin typeface="Goudy Old Style" panose="02020502050305020303" pitchFamily="18" charset="0"/>
              </a:rPr>
              <a:t>-Strong leadership helps maintain an organized and focused mission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</a:t>
            </a:r>
            <a:r>
              <a:rPr lang="en-US" dirty="0" smtClean="0">
                <a:latin typeface="Goudy Old Style" panose="02020502050305020303" pitchFamily="18" charset="0"/>
              </a:rPr>
              <a:t>National </a:t>
            </a:r>
            <a:r>
              <a:rPr lang="en-US" dirty="0" smtClean="0">
                <a:latin typeface="Goudy Old Style" panose="02020502050305020303" pitchFamily="18" charset="0"/>
              </a:rPr>
              <a:t>Rifle Association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2550"/>
            <a:ext cx="2495550" cy="26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Lobbying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5788152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Lobbying</a:t>
            </a:r>
            <a:r>
              <a:rPr lang="en-US" b="1" dirty="0"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Process by which organized interests groups attempt to affect the decisions and actions of public officials.  </a:t>
            </a:r>
          </a:p>
          <a:p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Lobbyists</a:t>
            </a:r>
            <a:r>
              <a:rPr lang="en-US" b="1" dirty="0"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Those people who try to persuade public officials to do those things that interests groups want them to do. </a:t>
            </a:r>
            <a:endParaRPr lang="en-US" b="1" u="sng" dirty="0" smtClean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1965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Lobbying 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Act</a:t>
            </a:r>
            <a:r>
              <a:rPr lang="en-US" dirty="0" smtClean="0">
                <a:latin typeface="Goudy Old Style" panose="02020502050305020303" pitchFamily="18" charset="0"/>
              </a:rPr>
              <a:t>-Defines the role of a lobbyist.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Following the passage of this act each lobbyists </a:t>
            </a:r>
            <a:r>
              <a:rPr lang="en-US" dirty="0">
                <a:latin typeface="Goudy Old Style" panose="02020502050305020303" pitchFamily="18" charset="0"/>
              </a:rPr>
              <a:t>must register with the government and report </a:t>
            </a:r>
            <a:r>
              <a:rPr lang="en-US" dirty="0" smtClean="0">
                <a:latin typeface="Goudy Old Style" panose="02020502050305020303" pitchFamily="18" charset="0"/>
              </a:rPr>
              <a:t>their lobbying efforts</a:t>
            </a:r>
            <a:endParaRPr lang="en-US" b="1" dirty="0" smtClean="0">
              <a:latin typeface="Goudy Old Style" panose="02020502050305020303" pitchFamily="18" charset="0"/>
            </a:endParaRPr>
          </a:p>
          <a:p>
            <a:pPr lvl="2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1995 a new lobbying law banned Lobbyists from giving gifts to legislators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874074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63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Indirect 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Lobbying Techniques</a:t>
            </a:r>
            <a:endParaRPr lang="en-US" sz="4000" b="1" u="sng" dirty="0" smtClean="0">
              <a:latin typeface="Goudy Old Style" panose="02020502050305020303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5407152" cy="4876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Not all interest group activity is directly related to lobbying legislators and distributing campaign contributions to candidates</a:t>
            </a:r>
          </a:p>
          <a:p>
            <a:pPr eaLnBrk="1" hangingPunct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Interest groups may also be involved in indirect techniques which include organizing protests or demonstrations, letter writing in the hopes of rallying support for an issue and political advertising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6954"/>
            <a:ext cx="30861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38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Concerns Regarding Lobbying</a:t>
            </a:r>
            <a:endParaRPr lang="en-US" sz="4000" b="1" u="sng" dirty="0" smtClean="0">
              <a:latin typeface="Goudy Old Style" panose="02020502050305020303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90675"/>
            <a:ext cx="5254752" cy="4953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Many people may benefit from interest groups but do not participate in their activities. Essentially they get a </a:t>
            </a:r>
            <a:r>
              <a:rPr lang="ja-JP" altLang="en-US" dirty="0" smtClean="0">
                <a:latin typeface="Goudy Old Style" panose="02020502050305020303" pitchFamily="18" charset="0"/>
              </a:rPr>
              <a:t>“</a:t>
            </a:r>
            <a:r>
              <a:rPr lang="en-US" altLang="ja-JP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free ride</a:t>
            </a:r>
            <a:r>
              <a:rPr lang="ja-JP" altLang="en-US" dirty="0" smtClean="0">
                <a:latin typeface="Goudy Old Style" panose="02020502050305020303" pitchFamily="18" charset="0"/>
              </a:rPr>
              <a:t>”</a:t>
            </a:r>
            <a:r>
              <a:rPr lang="en-US" altLang="ja-JP" dirty="0" smtClean="0">
                <a:latin typeface="Goudy Old Style" panose="02020502050305020303" pitchFamily="18" charset="0"/>
              </a:rPr>
              <a:t> from the work that interest groups do.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Interest </a:t>
            </a:r>
            <a:r>
              <a:rPr lang="en-US" altLang="en-US" dirty="0" smtClean="0">
                <a:latin typeface="Goudy Old Style" panose="02020502050305020303" pitchFamily="18" charset="0"/>
              </a:rPr>
              <a:t>groups may also exert influence beyond their actual numbers, and in some cases engage in illegal or unethical behavior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Lobbyist Interaction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5867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Lobbyists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-People who can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be either full-time employees of the organization or hired from law firms or public relations firms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Lobbyists can be fundraisers for candidates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Typical interaction between lobbyists and policymakers is transmission of information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70632"/>
            <a:ext cx="2775533" cy="302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</a:rPr>
              <a:t>PACS and Super PACS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200" b="1" u="sng" dirty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Political Action Committees (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PACS)</a:t>
            </a:r>
            <a:r>
              <a:rPr lang="en-US" altLang="en-US" sz="3200" b="1" dirty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sz="3200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an organization that pools contributions from group members and donates those funds to candidates for 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office</a:t>
            </a:r>
          </a:p>
          <a:p>
            <a:pPr lvl="1"/>
            <a:r>
              <a:rPr lang="en-US" sz="1600" dirty="0">
                <a:latin typeface="Goudy Old Style" panose="02020502050305020303" pitchFamily="18" charset="0"/>
              </a:rPr>
              <a:t>There are over 4,000 </a:t>
            </a:r>
            <a:r>
              <a:rPr lang="en-US" sz="1600" dirty="0" smtClean="0">
                <a:latin typeface="Goudy Old Style" panose="02020502050305020303" pitchFamily="18" charset="0"/>
              </a:rPr>
              <a:t>PACS </a:t>
            </a:r>
            <a:r>
              <a:rPr lang="en-US" sz="1600" dirty="0">
                <a:latin typeface="Goudy Old Style" panose="02020502050305020303" pitchFamily="18" charset="0"/>
              </a:rPr>
              <a:t>contributing money to </a:t>
            </a:r>
            <a:r>
              <a:rPr lang="en-US" sz="1600" dirty="0" smtClean="0">
                <a:latin typeface="Goudy Old Style" panose="02020502050305020303" pitchFamily="18" charset="0"/>
              </a:rPr>
              <a:t>specific issues </a:t>
            </a:r>
            <a:r>
              <a:rPr lang="en-US" sz="1600" dirty="0">
                <a:latin typeface="Goudy Old Style" panose="02020502050305020303" pitchFamily="18" charset="0"/>
              </a:rPr>
              <a:t>and </a:t>
            </a:r>
            <a:r>
              <a:rPr lang="en-US" sz="1600" dirty="0" smtClean="0">
                <a:latin typeface="Goudy Old Style" panose="02020502050305020303" pitchFamily="18" charset="0"/>
              </a:rPr>
              <a:t>candidates</a:t>
            </a:r>
            <a:endParaRPr lang="en-US" altLang="en-US" sz="1700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Most </a:t>
            </a:r>
            <a:r>
              <a:rPr lang="en-US" altLang="en-US" sz="1700" dirty="0">
                <a:latin typeface="Goudy Old Style" panose="02020502050305020303" pitchFamily="18" charset="0"/>
                <a:cs typeface="Arial" charset="0"/>
                <a:sym typeface="Arial" charset="0"/>
              </a:rPr>
              <a:t>PACs are small and give less than $50,000 in total during a 2-year election </a:t>
            </a:r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cycle</a:t>
            </a:r>
          </a:p>
          <a:p>
            <a:pPr lvl="1"/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About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50 PACs contributed at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least one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million during the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2016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election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cycle</a:t>
            </a:r>
          </a:p>
          <a:p>
            <a:pPr lvl="2"/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The primary </a:t>
            </a:r>
            <a:r>
              <a:rPr lang="en-US" altLang="en-US" sz="1700" dirty="0">
                <a:latin typeface="Goudy Old Style" panose="02020502050305020303" pitchFamily="18" charset="0"/>
                <a:cs typeface="Arial" charset="0"/>
                <a:sym typeface="Arial" charset="0"/>
              </a:rPr>
              <a:t>goal of contributions is generally to gain access to </a:t>
            </a:r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politicians (Running or incumbent) </a:t>
            </a:r>
            <a:endParaRPr lang="en-US" altLang="en-US" sz="17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sz="3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Super </a:t>
            </a:r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PACS</a:t>
            </a:r>
            <a:r>
              <a:rPr lang="en-US" sz="3200" b="1" dirty="0" smtClean="0">
                <a:latin typeface="Goudy Old Style" panose="02020502050305020303" pitchFamily="18" charset="0"/>
              </a:rPr>
              <a:t>-</a:t>
            </a:r>
            <a:r>
              <a:rPr lang="en-US" sz="3200" dirty="0" smtClean="0">
                <a:latin typeface="Goudy Old Style" panose="02020502050305020303" pitchFamily="18" charset="0"/>
              </a:rPr>
              <a:t>An independent organization that may raise unlimited and spend unlimited </a:t>
            </a:r>
            <a:r>
              <a:rPr lang="en-US" sz="3200" dirty="0">
                <a:latin typeface="Goudy Old Style" panose="02020502050305020303" pitchFamily="18" charset="0"/>
              </a:rPr>
              <a:t>sums </a:t>
            </a:r>
            <a:r>
              <a:rPr lang="en-US" sz="3200" dirty="0" smtClean="0">
                <a:latin typeface="Goudy Old Style" panose="02020502050305020303" pitchFamily="18" charset="0"/>
              </a:rPr>
              <a:t>of money as long as they are not directly associated with a particular candidate. 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The 2010 </a:t>
            </a:r>
            <a:r>
              <a:rPr lang="en-US" altLang="en-US" i="1" dirty="0">
                <a:latin typeface="Goudy Old Style" panose="02020502050305020303" pitchFamily="18" charset="0"/>
              </a:rPr>
              <a:t>Citizen’s United </a:t>
            </a:r>
            <a:r>
              <a:rPr lang="en-US" altLang="en-US" dirty="0">
                <a:latin typeface="Goudy Old Style" panose="02020502050305020303" pitchFamily="18" charset="0"/>
              </a:rPr>
              <a:t>Supreme Court Decision allows </a:t>
            </a:r>
            <a:r>
              <a:rPr lang="en-US" altLang="en-US" dirty="0" smtClean="0">
                <a:latin typeface="Goudy Old Style" panose="02020502050305020303" pitchFamily="18" charset="0"/>
              </a:rPr>
              <a:t>donors to make unlimited </a:t>
            </a:r>
            <a:r>
              <a:rPr lang="en-US" altLang="en-US" dirty="0">
                <a:latin typeface="Goudy Old Style" panose="02020502050305020303" pitchFamily="18" charset="0"/>
              </a:rPr>
              <a:t>contributions to Super </a:t>
            </a:r>
            <a:r>
              <a:rPr lang="en-US" altLang="en-US" dirty="0" smtClean="0">
                <a:latin typeface="Goudy Old Style" panose="02020502050305020303" pitchFamily="18" charset="0"/>
              </a:rPr>
              <a:t>PACS.</a:t>
            </a:r>
            <a:endParaRPr lang="en-US" altLang="en-US" dirty="0">
              <a:latin typeface="Goudy Old Style" panose="02020502050305020303" pitchFamily="18" charset="0"/>
            </a:endParaRPr>
          </a:p>
          <a:p>
            <a:pPr lvl="1"/>
            <a:endParaRPr lang="en-US" dirty="0" smtClean="0">
              <a:latin typeface="Goudy Old Style" panose="02020502050305020303" pitchFamily="18" charset="0"/>
            </a:endParaRP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Lobbying Tactics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200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There are several ways in which lobbyists work: </a:t>
            </a:r>
          </a:p>
          <a:p>
            <a:pPr lvl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Direct 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-Is where the lobbyist attempts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to influence a legislator’s vote through personal contact 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Grassroots </a:t>
            </a:r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 A more personal style of lobbying where a lobbyist will draw support form rank-and-file members along with potential new members  </a:t>
            </a: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b="1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Informational Campaigns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Are where a lobbyists efforts are organized to bring public attention to the groups views in order to gain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public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backing</a:t>
            </a:r>
          </a:p>
          <a:p>
            <a:pPr lvl="2"/>
            <a:r>
              <a:rPr lang="en-US" altLang="en-US" sz="29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Often this is done for financial reasons </a:t>
            </a:r>
            <a:endParaRPr lang="en-US" altLang="en-US" sz="29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b="1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High-Tech 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Using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e-mail, polling and the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internet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to expand an organization’s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reach and access to new members </a:t>
            </a:r>
            <a:endParaRPr lang="en-US" altLang="en-US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Coalition </a:t>
            </a:r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Building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 The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banding together of several interest groups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for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the purpose of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lobbying for a common goal </a:t>
            </a:r>
            <a:endParaRPr lang="en-US" altLang="en-US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Who Lobbies?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b="1" u="sng" dirty="0" smtClean="0">
                <a:latin typeface="Goudy Old Style" panose="02020502050305020303" pitchFamily="18" charset="0"/>
              </a:rPr>
              <a:t>Interest Groups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Interest Groups</a:t>
            </a:r>
            <a:r>
              <a:rPr lang="en-US" sz="2800" b="1" dirty="0">
                <a:latin typeface="Goudy Old Style" panose="02020502050305020303" pitchFamily="18" charset="0"/>
              </a:rPr>
              <a:t>-</a:t>
            </a:r>
            <a:r>
              <a:rPr lang="en-US" sz="2800" dirty="0">
                <a:latin typeface="Goudy Old Style" panose="02020502050305020303" pitchFamily="18" charset="0"/>
              </a:rPr>
              <a:t>A collection of people who share certain views on public matters and work to shape public policy to their benefit.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They are sometimes referred to as Special Interest </a:t>
            </a:r>
            <a:r>
              <a:rPr lang="en-US" sz="2000" dirty="0">
                <a:latin typeface="Goudy Old Style" panose="02020502050305020303" pitchFamily="18" charset="0"/>
              </a:rPr>
              <a:t>Groups.</a:t>
            </a:r>
          </a:p>
          <a:p>
            <a:endParaRPr lang="en-US" sz="2400" b="1" dirty="0" smtClean="0">
              <a:latin typeface="Goudy Old Style" panose="02020502050305020303" pitchFamily="18" charset="0"/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Public </a:t>
            </a: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Policy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All of the many goals that a government pursues in all of the many areas of human affairs in which it is involved. </a:t>
            </a:r>
          </a:p>
          <a:p>
            <a:endParaRPr lang="en-US" sz="2800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kumimoji="0" lang="en-US" sz="2800" dirty="0" smtClean="0">
                <a:latin typeface="Goudy Old Style" panose="02020502050305020303" pitchFamily="18" charset="0"/>
              </a:rPr>
              <a:t>James Madison in the Federalist Paper 10 believed that interest groups would discourage the formation of an oppressive majority rule. </a:t>
            </a:r>
          </a:p>
          <a:p>
            <a:pPr lvl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In his eyes they were a necessary evil </a:t>
            </a:r>
            <a:endParaRPr kumimoji="0" lang="en-US" sz="2400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Many interest groups justify their existence through citing the </a:t>
            </a:r>
            <a:r>
              <a:rPr kumimoji="0" lang="en-US" sz="2800" dirty="0" smtClean="0">
                <a:latin typeface="Goudy Old Style" panose="02020502050305020303" pitchFamily="18" charset="0"/>
              </a:rPr>
              <a:t>First Amendment</a:t>
            </a:r>
          </a:p>
          <a:p>
            <a:pPr lvl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It’s guarantee of free </a:t>
            </a:r>
            <a:r>
              <a:rPr kumimoji="0" lang="en-US" sz="2400" dirty="0" smtClean="0">
                <a:latin typeface="Goudy Old Style" panose="02020502050305020303" pitchFamily="18" charset="0"/>
              </a:rPr>
              <a:t>speech and right to peaceably assemble protects the actions of interest groups.</a:t>
            </a:r>
          </a:p>
        </p:txBody>
      </p:sp>
    </p:spTree>
    <p:extLst>
      <p:ext uri="{BB962C8B-B14F-4D97-AF65-F5344CB8AC3E}">
        <p14:creationId xmlns:p14="http://schemas.microsoft.com/office/powerpoint/2010/main" val="7074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181600" cy="49530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When choosing which interest group to become affiliated with some </a:t>
            </a:r>
            <a:r>
              <a:rPr lang="en-US" sz="3200" dirty="0">
                <a:latin typeface="Goudy Old Style" panose="02020502050305020303" pitchFamily="18" charset="0"/>
              </a:rPr>
              <a:t>Americans identify with groups distinguished by race, gender, ethnicity, age, </a:t>
            </a:r>
            <a:r>
              <a:rPr lang="en-US" sz="3200" dirty="0" smtClean="0">
                <a:latin typeface="Goudy Old Style" panose="02020502050305020303" pitchFamily="18" charset="0"/>
              </a:rPr>
              <a:t>occupation or </a:t>
            </a:r>
            <a:r>
              <a:rPr lang="en-US" sz="3200" dirty="0">
                <a:latin typeface="Goudy Old Style" panose="02020502050305020303" pitchFamily="18" charset="0"/>
              </a:rPr>
              <a:t>sexual orientation.</a:t>
            </a:r>
          </a:p>
          <a:p>
            <a:pPr marL="491490" lvl="1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Others </a:t>
            </a:r>
            <a:r>
              <a:rPr lang="en-US" dirty="0" smtClean="0">
                <a:latin typeface="Goudy Old Style" panose="02020502050305020303" pitchFamily="18" charset="0"/>
              </a:rPr>
              <a:t>join groups </a:t>
            </a:r>
            <a:r>
              <a:rPr lang="en-US" dirty="0">
                <a:latin typeface="Goudy Old Style" panose="02020502050305020303" pitchFamily="18" charset="0"/>
              </a:rPr>
              <a:t>based on common issues or </a:t>
            </a:r>
            <a:r>
              <a:rPr lang="en-US" dirty="0" smtClean="0">
                <a:latin typeface="Goudy Old Style" panose="02020502050305020303" pitchFamily="18" charset="0"/>
              </a:rPr>
              <a:t>interests . </a:t>
            </a:r>
          </a:p>
          <a:p>
            <a:pPr marL="765810" lvl="2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gun </a:t>
            </a:r>
            <a:r>
              <a:rPr lang="en-US" dirty="0">
                <a:latin typeface="Goudy Old Style" panose="02020502050305020303" pitchFamily="18" charset="0"/>
              </a:rPr>
              <a:t>control, tax reduction, </a:t>
            </a:r>
            <a:r>
              <a:rPr lang="en-US" dirty="0" smtClean="0">
                <a:latin typeface="Goudy Old Style" panose="02020502050305020303" pitchFamily="18" charset="0"/>
              </a:rPr>
              <a:t>education or moral issues.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1" y="2743200"/>
            <a:ext cx="295275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36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The Five Basic Types of Interest Groups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092952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Economic Interest Groups are formed on the basis of representing the economic interests of businesses, labor, agriculture and other key professions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Business Oriented Groups</a:t>
            </a:r>
            <a:r>
              <a:rPr lang="en-US" dirty="0" smtClean="0">
                <a:latin typeface="Goudy Old Style" panose="02020502050305020303" pitchFamily="18" charset="0"/>
              </a:rPr>
              <a:t>-Businesses that share strong (sometimes similar) economic interests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American Manufactures Association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Trade associations such as the American Trucking Association or the Association of American Railroads would fit into this category  </a:t>
            </a:r>
          </a:p>
          <a:p>
            <a:pPr lvl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Labor Oriented Groups</a:t>
            </a:r>
            <a:r>
              <a:rPr lang="en-US" dirty="0" smtClean="0">
                <a:latin typeface="Goudy Old Style" panose="02020502050305020303" pitchFamily="18" charset="0"/>
              </a:rPr>
              <a:t>-Membership consists of those working similar jobs within a common industry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UAW-The United Auto Workers or The AFL-CIO-American Federation of Labor and Congress of Industrial Organizations 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223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Five Basic Types of Interest Groups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550152" cy="5029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Agricultural Groups</a:t>
            </a:r>
            <a:r>
              <a:rPr lang="en-US" dirty="0" smtClean="0">
                <a:latin typeface="Goudy Old Style" panose="02020502050305020303" pitchFamily="18" charset="0"/>
              </a:rPr>
              <a:t>-Designed to serve both small scale individual farmers and large farming corporations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National Grange, American Farm Bureau and the National Farmers Union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Professional Associations</a:t>
            </a:r>
            <a:r>
              <a:rPr lang="en-US" dirty="0" smtClean="0">
                <a:latin typeface="Goudy Old Style" panose="02020502050305020303" pitchFamily="18" charset="0"/>
              </a:rPr>
              <a:t>-Work to protect it’s members who generally have a high level of training and education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The American Medical Association, American Bar Association and the National Education Association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Issue Oriented Groups</a:t>
            </a:r>
            <a:r>
              <a:rPr lang="en-US" dirty="0" smtClean="0">
                <a:latin typeface="Goudy Old Style" panose="02020502050305020303" pitchFamily="18" charset="0"/>
              </a:rPr>
              <a:t>- Work to promote specific Causes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American Civil Liberties Union, the </a:t>
            </a:r>
            <a:r>
              <a:rPr lang="en-US" sz="2800" dirty="0" smtClean="0">
                <a:latin typeface="Goudy Old Style" panose="02020502050305020303" pitchFamily="18" charset="0"/>
              </a:rPr>
              <a:t>Jewish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Anti-Defamation League and Veterans of Foreign Wars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Other Examples of Interest Groups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702552" cy="5105400"/>
          </a:xfrm>
        </p:spPr>
        <p:txBody>
          <a:bodyPr>
            <a:noAutofit/>
          </a:bodyPr>
          <a:lstStyle/>
          <a:p>
            <a:r>
              <a:rPr lang="en-US" altLang="en-US" sz="1950" dirty="0">
                <a:latin typeface="Goudy Old Style" panose="02020502050305020303" pitchFamily="18" charset="0"/>
              </a:rPr>
              <a:t>The Women</a:t>
            </a:r>
            <a:r>
              <a:rPr lang="ja-JP" altLang="en-US" sz="1950" dirty="0">
                <a:latin typeface="Goudy Old Style" panose="02020502050305020303" pitchFamily="18" charset="0"/>
              </a:rPr>
              <a:t>’</a:t>
            </a:r>
            <a:r>
              <a:rPr lang="en-US" altLang="ja-JP" sz="1950" dirty="0">
                <a:latin typeface="Goudy Old Style" panose="02020502050305020303" pitchFamily="18" charset="0"/>
              </a:rPr>
              <a:t>s Movement led to the creation of interest groups such as the </a:t>
            </a:r>
            <a:r>
              <a:rPr lang="en-US" altLang="ja-JP" sz="1950" dirty="0">
                <a:solidFill>
                  <a:srgbClr val="FF0000"/>
                </a:solidFill>
                <a:latin typeface="Goudy Old Style" panose="02020502050305020303" pitchFamily="18" charset="0"/>
              </a:rPr>
              <a:t>National Organization of Women </a:t>
            </a:r>
            <a:r>
              <a:rPr lang="en-US" altLang="ja-JP" sz="1950" dirty="0">
                <a:latin typeface="Goudy Old Style" panose="02020502050305020303" pitchFamily="18" charset="0"/>
              </a:rPr>
              <a:t>(NOW)</a:t>
            </a:r>
          </a:p>
          <a:p>
            <a:endParaRPr lang="en-US" altLang="en-US" sz="1950" dirty="0" smtClean="0">
              <a:latin typeface="Goudy Old Style" panose="02020502050305020303" pitchFamily="18" charset="0"/>
            </a:endParaRPr>
          </a:p>
          <a:p>
            <a:r>
              <a:rPr lang="en-US" altLang="en-US" sz="1950" dirty="0" smtClean="0">
                <a:latin typeface="Goudy Old Style" panose="02020502050305020303" pitchFamily="18" charset="0"/>
              </a:rPr>
              <a:t>The </a:t>
            </a:r>
            <a:r>
              <a:rPr lang="en-US" altLang="en-US" sz="1950" dirty="0">
                <a:latin typeface="Goudy Old Style" panose="02020502050305020303" pitchFamily="18" charset="0"/>
              </a:rPr>
              <a:t>Civil Rights Movement created groups such as the </a:t>
            </a:r>
            <a:r>
              <a:rPr lang="en-US" altLang="en-US" sz="1950" dirty="0">
                <a:solidFill>
                  <a:srgbClr val="002060"/>
                </a:solidFill>
                <a:latin typeface="Goudy Old Style" panose="02020502050305020303" pitchFamily="18" charset="0"/>
              </a:rPr>
              <a:t>National Association for the Advancement of Colored People </a:t>
            </a:r>
            <a:r>
              <a:rPr lang="en-US" altLang="en-US" sz="1950" dirty="0" smtClean="0">
                <a:latin typeface="Goudy Old Style" panose="02020502050305020303" pitchFamily="18" charset="0"/>
              </a:rPr>
              <a:t>(NAACP)</a:t>
            </a:r>
            <a:endParaRPr lang="en-US" altLang="en-US" sz="1950" dirty="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195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950" dirty="0" smtClean="0">
                <a:latin typeface="Goudy Old Style" panose="02020502050305020303" pitchFamily="18" charset="0"/>
              </a:rPr>
              <a:t>Environmental Interest groups such as </a:t>
            </a:r>
            <a:r>
              <a:rPr lang="en-US" altLang="en-US" sz="195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Green Peace</a:t>
            </a:r>
            <a:r>
              <a:rPr lang="en-US" altLang="en-US" sz="1950" dirty="0" smtClean="0">
                <a:latin typeface="Goudy Old Style" panose="02020502050305020303" pitchFamily="18" charset="0"/>
              </a:rPr>
              <a:t> or the </a:t>
            </a:r>
            <a:r>
              <a:rPr lang="en-US" altLang="en-US" sz="195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Sierra Club</a:t>
            </a:r>
          </a:p>
          <a:p>
            <a:pPr eaLnBrk="1" hangingPunct="1"/>
            <a:endParaRPr lang="en-US" altLang="en-US" sz="195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950" dirty="0" smtClean="0">
                <a:latin typeface="Goudy Old Style" panose="02020502050305020303" pitchFamily="18" charset="0"/>
              </a:rPr>
              <a:t>Public interest groups focus on overall interests of community. </a:t>
            </a:r>
          </a:p>
          <a:p>
            <a:pPr lvl="1"/>
            <a:r>
              <a:rPr lang="en-US" altLang="en-US" sz="1950" dirty="0" smtClean="0">
                <a:latin typeface="Goudy Old Style" panose="02020502050305020303" pitchFamily="18" charset="0"/>
              </a:rPr>
              <a:t>For example, Ralph Nader</a:t>
            </a:r>
            <a:r>
              <a:rPr lang="ja-JP" altLang="en-US" sz="1950" dirty="0" smtClean="0">
                <a:latin typeface="Goudy Old Style" panose="02020502050305020303" pitchFamily="18" charset="0"/>
              </a:rPr>
              <a:t>’</a:t>
            </a:r>
            <a:r>
              <a:rPr lang="en-US" altLang="ja-JP" sz="1950" dirty="0" smtClean="0">
                <a:latin typeface="Goudy Old Style" panose="02020502050305020303" pitchFamily="18" charset="0"/>
              </a:rPr>
              <a:t>s group worked to make cars safer, Common Cause works to make government more responsive, and Mothers Against Drunk Driving to make teen drivers safer.</a:t>
            </a:r>
            <a:endParaRPr lang="en-US" altLang="en-US" sz="1950" dirty="0" smtClean="0">
              <a:latin typeface="Goudy Old Style" panose="0202050205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76600"/>
            <a:ext cx="14811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Positive Functions of Interest Groups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There are six Valuable Functions of Interest Groups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1.) They stimulate interest and raise awareness regarding public affairs issues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2.) They often represent their members based </a:t>
            </a:r>
            <a:r>
              <a:rPr lang="en-US" altLang="en-US" sz="2400" dirty="0">
                <a:latin typeface="Goudy Old Style" panose="02020502050305020303" pitchFamily="18" charset="0"/>
              </a:rPr>
              <a:t>on shared ideas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and not based on geographic location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3.) Provide </a:t>
            </a:r>
            <a:r>
              <a:rPr lang="en-US" altLang="en-US" sz="2400" dirty="0">
                <a:latin typeface="Goudy Old Style" panose="02020502050305020303" pitchFamily="18" charset="0"/>
              </a:rPr>
              <a:t>the government with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useful, specialized and detailed information that helps shape public policy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4.) They act as </a:t>
            </a:r>
            <a:r>
              <a:rPr lang="en-US" altLang="en-US" sz="2400" dirty="0">
                <a:latin typeface="Goudy Old Style" panose="02020502050305020303" pitchFamily="18" charset="0"/>
              </a:rPr>
              <a:t>v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ehicles </a:t>
            </a:r>
            <a:r>
              <a:rPr lang="en-US" altLang="en-US" sz="2400" dirty="0">
                <a:latin typeface="Goudy Old Style" panose="02020502050305020303" pitchFamily="18" charset="0"/>
              </a:rPr>
              <a:t>for political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participation since most Americans are not inclined to run for political office or even volunteer for campaigns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5.) They act as a system of checks </a:t>
            </a:r>
            <a:r>
              <a:rPr lang="en-US" altLang="en-US" sz="2400" dirty="0">
                <a:latin typeface="Goudy Old Style" panose="02020502050305020303" pitchFamily="18" charset="0"/>
              </a:rPr>
              <a:t>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balances in regards to public officials and agencies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6.) They compete to limit the powers of opposing agencies 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Positive Functions 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245352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Influence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>
                <a:latin typeface="Goudy Old Style" panose="02020502050305020303" pitchFamily="18" charset="0"/>
              </a:rPr>
              <a:t>Their level of power and influence usually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far outweighs their size.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Their level of power is dependent </a:t>
            </a:r>
            <a:r>
              <a:rPr lang="en-US" altLang="en-US" sz="2400" dirty="0">
                <a:latin typeface="Goudy Old Style" panose="02020502050305020303" pitchFamily="18" charset="0"/>
              </a:rPr>
              <a:t>on how they’re organized 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where their financial backing comes from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Representation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Since requiring interest groups to list accurate membership figures is nearly impossible it makes it difficult for the public to contextualize the demographics and size of some interest groups 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 altLang="en-US" sz="2100" dirty="0" smtClean="0">
                <a:latin typeface="Goudy Old Style" panose="02020502050305020303" pitchFamily="18" charset="0"/>
              </a:rPr>
              <a:t>There in no minimum number of members requires so some interests groups have a handful of members while others have millions</a:t>
            </a:r>
            <a:endParaRPr lang="en-US" altLang="en-US" sz="21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Views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Due to who holds power within an interest group they often represent the views of a few members not the views of all </a:t>
            </a:r>
            <a:r>
              <a:rPr lang="en-US" altLang="en-US" sz="2400" dirty="0">
                <a:latin typeface="Goudy Old Style" panose="02020502050305020303" pitchFamily="18" charset="0"/>
              </a:rPr>
              <a:t>their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members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Tactics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-Some interest groups use illegal tactics that could compromise or undermine the entire political process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100" dirty="0" smtClean="0">
                <a:latin typeface="Goudy Old Style" panose="02020502050305020303" pitchFamily="18" charset="0"/>
              </a:rPr>
              <a:t>Ex. Bribery</a:t>
            </a:r>
            <a:r>
              <a:rPr lang="en-US" altLang="en-US" sz="2100" dirty="0">
                <a:latin typeface="Goudy Old Style" panose="02020502050305020303" pitchFamily="18" charset="0"/>
              </a:rPr>
              <a:t>, </a:t>
            </a:r>
            <a:r>
              <a:rPr lang="en-US" altLang="en-US" sz="2100" dirty="0" smtClean="0">
                <a:latin typeface="Goudy Old Style" panose="02020502050305020303" pitchFamily="18" charset="0"/>
              </a:rPr>
              <a:t>threats and physical </a:t>
            </a:r>
            <a:r>
              <a:rPr lang="en-US" altLang="en-US" sz="2100" dirty="0">
                <a:latin typeface="Goudy Old Style" panose="02020502050305020303" pitchFamily="18" charset="0"/>
              </a:rPr>
              <a:t>violence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199"/>
            <a:ext cx="19939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Magleby_table6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" y="24788"/>
            <a:ext cx="9143240" cy="683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310</TotalTime>
  <Words>1313</Words>
  <Application>Microsoft Office PowerPoint</Application>
  <PresentationFormat>On-screen Show (4:3)</PresentationFormat>
  <Paragraphs>125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Interest Groups and Lobbying</vt:lpstr>
      <vt:lpstr>Interest Groups</vt:lpstr>
      <vt:lpstr>Interest Groups</vt:lpstr>
      <vt:lpstr>The Five Basic Types of Interest Groups</vt:lpstr>
      <vt:lpstr>The Five Basic Types of Interest Groups</vt:lpstr>
      <vt:lpstr>Other Examples of Interest Groups</vt:lpstr>
      <vt:lpstr>Positive Functions of Interest Groups</vt:lpstr>
      <vt:lpstr>Positive Functions of Interest Groups</vt:lpstr>
      <vt:lpstr>PowerPoint Presentation</vt:lpstr>
      <vt:lpstr>Major American Interest Groups </vt:lpstr>
      <vt:lpstr>Why People Join</vt:lpstr>
      <vt:lpstr>What Makes a Group Powerful?</vt:lpstr>
      <vt:lpstr>Lobbying</vt:lpstr>
      <vt:lpstr>Indirect Lobbying Techniques</vt:lpstr>
      <vt:lpstr>Concerns Regarding Lobbying</vt:lpstr>
      <vt:lpstr>Lobbyist Interaction</vt:lpstr>
      <vt:lpstr>PACS and Super PACS </vt:lpstr>
      <vt:lpstr>Lobbying Tactics</vt:lpstr>
      <vt:lpstr>Who Lobbies?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Groups and Lobbying</dc:title>
  <dc:creator>Windows User</dc:creator>
  <cp:lastModifiedBy>Windows User</cp:lastModifiedBy>
  <cp:revision>16</cp:revision>
  <dcterms:created xsi:type="dcterms:W3CDTF">2017-11-27T18:07:52Z</dcterms:created>
  <dcterms:modified xsi:type="dcterms:W3CDTF">2018-05-02T16:48:16Z</dcterms:modified>
</cp:coreProperties>
</file>