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DB77D-8271-40DC-BA3B-8BBA9ADCF949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6546C-A904-4E11-ADB9-A62BECDE80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DB77D-8271-40DC-BA3B-8BBA9ADCF949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6546C-A904-4E11-ADB9-A62BECDE80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DB77D-8271-40DC-BA3B-8BBA9ADCF949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6546C-A904-4E11-ADB9-A62BECDE80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DB77D-8271-40DC-BA3B-8BBA9ADCF949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6546C-A904-4E11-ADB9-A62BECDE80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DB77D-8271-40DC-BA3B-8BBA9ADCF949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6546C-A904-4E11-ADB9-A62BECDE80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DB77D-8271-40DC-BA3B-8BBA9ADCF949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6546C-A904-4E11-ADB9-A62BECDE80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DB77D-8271-40DC-BA3B-8BBA9ADCF949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6546C-A904-4E11-ADB9-A62BECDE80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DB77D-8271-40DC-BA3B-8BBA9ADCF949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6546C-A904-4E11-ADB9-A62BECDE80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DB77D-8271-40DC-BA3B-8BBA9ADCF949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6546C-A904-4E11-ADB9-A62BECDE80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DB77D-8271-40DC-BA3B-8BBA9ADCF949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6546C-A904-4E11-ADB9-A62BECDE80E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DB77D-8271-40DC-BA3B-8BBA9ADCF949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66546C-A904-4E11-ADB9-A62BECDE80E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7266546C-A904-4E11-ADB9-A62BECDE80EC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8ADB77D-8271-40DC-BA3B-8BBA9ADCF949}" type="datetimeFigureOut">
              <a:rPr lang="en-US" smtClean="0"/>
              <a:t>5/21/2018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  <a:latin typeface="Goudy Old Style" panose="02020502050305020303" pitchFamily="18" charset="0"/>
              </a:rPr>
              <a:t>How a Bill Becomes A Law</a:t>
            </a:r>
            <a:endParaRPr lang="en-US" b="1" dirty="0">
              <a:solidFill>
                <a:srgbClr val="002060"/>
              </a:solidFill>
              <a:latin typeface="Goudy Old Style" panose="020205020503050203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5105400"/>
            <a:ext cx="8382000" cy="10668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Supplemental Materials for Chapter 12-Streamlined Version</a:t>
            </a:r>
            <a:endParaRPr lang="en-US" b="1" dirty="0">
              <a:solidFill>
                <a:srgbClr val="FF0000"/>
              </a:solidFill>
              <a:latin typeface="Goudy Old Style" panose="0202050205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1807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atin typeface="Goudy Old Style" panose="02020502050305020303" pitchFamily="18" charset="0"/>
              </a:rPr>
              <a:t>The First Steps</a:t>
            </a:r>
            <a:endParaRPr lang="en-US" b="1" u="sng" dirty="0">
              <a:latin typeface="Goudy Old Style" panose="020205020503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b="1" u="sng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Bill</a:t>
            </a:r>
            <a:r>
              <a:rPr lang="en-US" b="1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-</a:t>
            </a:r>
            <a:r>
              <a:rPr lang="en-US" dirty="0" smtClean="0">
                <a:latin typeface="Goudy Old Style" panose="02020502050305020303" pitchFamily="18" charset="0"/>
              </a:rPr>
              <a:t>Is a proposed law presented to the House or Senate for consideration.</a:t>
            </a:r>
          </a:p>
          <a:p>
            <a:pPr lvl="1"/>
            <a:r>
              <a:rPr lang="en-US" dirty="0" smtClean="0">
                <a:latin typeface="Goudy Old Style" panose="02020502050305020303" pitchFamily="18" charset="0"/>
              </a:rPr>
              <a:t>Most bill are actually originated in other areas of the executive branch not actually in Congress </a:t>
            </a:r>
          </a:p>
          <a:p>
            <a:pPr lvl="2"/>
            <a:r>
              <a:rPr lang="en-US" dirty="0">
                <a:latin typeface="Goudy Old Style" panose="02020502050305020303" pitchFamily="18" charset="0"/>
              </a:rPr>
              <a:t>About 25,000 bills are introduced in each term of Congress, but only </a:t>
            </a:r>
            <a:r>
              <a:rPr lang="en-US" dirty="0" smtClean="0">
                <a:latin typeface="Goudy Old Style" panose="02020502050305020303" pitchFamily="18" charset="0"/>
              </a:rPr>
              <a:t>ten </a:t>
            </a:r>
            <a:r>
              <a:rPr lang="en-US" dirty="0">
                <a:latin typeface="Goudy Old Style" panose="02020502050305020303" pitchFamily="18" charset="0"/>
              </a:rPr>
              <a:t>percent become law. </a:t>
            </a:r>
            <a:endParaRPr lang="en-US" dirty="0" smtClean="0">
              <a:latin typeface="Goudy Old Style" panose="02020502050305020303" pitchFamily="18" charset="0"/>
            </a:endParaRPr>
          </a:p>
          <a:p>
            <a:pPr lvl="2"/>
            <a:endParaRPr lang="en-US" dirty="0" smtClean="0">
              <a:latin typeface="Goudy Old Style" panose="02020502050305020303" pitchFamily="18" charset="0"/>
            </a:endParaRPr>
          </a:p>
          <a:p>
            <a:pPr lvl="1"/>
            <a:r>
              <a:rPr lang="en-US" dirty="0" smtClean="0">
                <a:latin typeface="Goudy Old Style" panose="02020502050305020303" pitchFamily="18" charset="0"/>
              </a:rPr>
              <a:t>Although it is up to a member of Congress to present the bill for consideration </a:t>
            </a:r>
          </a:p>
          <a:p>
            <a:pPr lvl="2"/>
            <a:r>
              <a:rPr lang="en-US" dirty="0" smtClean="0">
                <a:latin typeface="Goudy Old Style" panose="02020502050305020303" pitchFamily="18" charset="0"/>
              </a:rPr>
              <a:t>Tax bills specifically must originate in the House of Representatives according to Article I, Section VII, Clause I of the Constitution </a:t>
            </a:r>
          </a:p>
          <a:p>
            <a:pPr marL="114300" indent="0">
              <a:buNone/>
            </a:pPr>
            <a:endParaRPr lang="en-US" dirty="0">
              <a:latin typeface="Goudy Old Style" panose="02020502050305020303" pitchFamily="18" charset="0"/>
            </a:endParaRPr>
          </a:p>
          <a:p>
            <a:r>
              <a:rPr lang="en-US" b="1" u="sng" dirty="0" smtClean="0">
                <a:solidFill>
                  <a:srgbClr val="002060"/>
                </a:solidFill>
                <a:latin typeface="Goudy Old Style" panose="02020502050305020303" pitchFamily="18" charset="0"/>
              </a:rPr>
              <a:t>Types of Bills</a:t>
            </a:r>
            <a:r>
              <a:rPr lang="en-US" b="1" dirty="0" smtClean="0">
                <a:solidFill>
                  <a:srgbClr val="002060"/>
                </a:solidFill>
                <a:latin typeface="Goudy Old Style" panose="02020502050305020303" pitchFamily="18" charset="0"/>
              </a:rPr>
              <a:t>-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Public Bills</a:t>
            </a:r>
            <a:r>
              <a:rPr lang="en-US" dirty="0" smtClean="0">
                <a:latin typeface="Goudy Old Style" panose="02020502050305020303" pitchFamily="18" charset="0"/>
              </a:rPr>
              <a:t>-A type of bill that applies to a wide variety of topics on a national level 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Goudy Old Style" panose="02020502050305020303" pitchFamily="18" charset="0"/>
              </a:rPr>
              <a:t>Private Bills</a:t>
            </a:r>
            <a:r>
              <a:rPr lang="en-US" dirty="0" smtClean="0">
                <a:latin typeface="Goudy Old Style" panose="02020502050305020303" pitchFamily="18" charset="0"/>
              </a:rPr>
              <a:t>-A type of bill that applies to a specific person or place rather than an widespread national issue </a:t>
            </a:r>
            <a:endParaRPr lang="en-US" dirty="0">
              <a:latin typeface="Goudy Old Style" panose="0202050205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6162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latin typeface="Goudy Old Style" panose="02020502050305020303" pitchFamily="18" charset="0"/>
              </a:rPr>
              <a:t>The First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>
                <a:solidFill>
                  <a:srgbClr val="002060"/>
                </a:solidFill>
                <a:latin typeface="Goudy Old Style" panose="02020502050305020303" pitchFamily="18" charset="0"/>
              </a:rPr>
              <a:t>Resolutions</a:t>
            </a:r>
            <a:r>
              <a:rPr lang="en-US" b="1" dirty="0" smtClean="0">
                <a:latin typeface="Goudy Old Style" panose="02020502050305020303" pitchFamily="18" charset="0"/>
              </a:rPr>
              <a:t>-</a:t>
            </a:r>
            <a:r>
              <a:rPr lang="en-US" dirty="0" smtClean="0">
                <a:latin typeface="Goudy Old Style" panose="02020502050305020303" pitchFamily="18" charset="0"/>
              </a:rPr>
              <a:t>A measure that is similar to a bill although often called “simple solutions”. Resolutions deal with matters concerning the House or the Senate that are handled within their specific legislature </a:t>
            </a:r>
          </a:p>
          <a:p>
            <a:endParaRPr lang="en-US" dirty="0">
              <a:latin typeface="Goudy Old Style" panose="02020502050305020303" pitchFamily="18" charset="0"/>
            </a:endParaRPr>
          </a:p>
          <a:p>
            <a:r>
              <a:rPr lang="en-US" b="1" u="sng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Joint Resolutions</a:t>
            </a:r>
            <a:r>
              <a:rPr lang="en-US" b="1" dirty="0" smtClean="0">
                <a:latin typeface="Goudy Old Style" panose="02020502050305020303" pitchFamily="18" charset="0"/>
              </a:rPr>
              <a:t>-</a:t>
            </a:r>
            <a:r>
              <a:rPr lang="en-US" dirty="0" smtClean="0">
                <a:latin typeface="Goudy Old Style" panose="02020502050305020303" pitchFamily="18" charset="0"/>
              </a:rPr>
              <a:t>A resolution </a:t>
            </a:r>
            <a:r>
              <a:rPr lang="en-US" dirty="0">
                <a:latin typeface="Goudy Old Style" panose="02020502050305020303" pitchFamily="18" charset="0"/>
              </a:rPr>
              <a:t>passed by both Houses of Congress or both houses of any bicameral legislative body, that will become law when it is signed by the chief </a:t>
            </a:r>
            <a:r>
              <a:rPr lang="en-US" dirty="0" smtClean="0">
                <a:latin typeface="Goudy Old Style" panose="02020502050305020303" pitchFamily="18" charset="0"/>
              </a:rPr>
              <a:t>executive</a:t>
            </a:r>
          </a:p>
          <a:p>
            <a:endParaRPr lang="en-US" dirty="0">
              <a:latin typeface="Goudy Old Style" panose="02020502050305020303" pitchFamily="18" charset="0"/>
            </a:endParaRPr>
          </a:p>
          <a:p>
            <a:r>
              <a:rPr lang="en-US" b="1" u="sng" dirty="0">
                <a:solidFill>
                  <a:srgbClr val="002060"/>
                </a:solidFill>
                <a:latin typeface="Goudy Old Style" panose="02020502050305020303" pitchFamily="18" charset="0"/>
              </a:rPr>
              <a:t>Concurrent </a:t>
            </a:r>
            <a:r>
              <a:rPr lang="en-US" b="1" u="sng" dirty="0" smtClean="0">
                <a:solidFill>
                  <a:srgbClr val="002060"/>
                </a:solidFill>
                <a:latin typeface="Goudy Old Style" panose="02020502050305020303" pitchFamily="18" charset="0"/>
              </a:rPr>
              <a:t>Resolution</a:t>
            </a:r>
            <a:r>
              <a:rPr lang="en-US" b="1" dirty="0" smtClean="0">
                <a:latin typeface="Goudy Old Style" panose="02020502050305020303" pitchFamily="18" charset="0"/>
              </a:rPr>
              <a:t>-</a:t>
            </a:r>
            <a:r>
              <a:rPr lang="en-US" dirty="0" smtClean="0">
                <a:latin typeface="Goudy Old Style" panose="02020502050305020303" pitchFamily="18" charset="0"/>
              </a:rPr>
              <a:t>A </a:t>
            </a:r>
            <a:r>
              <a:rPr lang="en-US" dirty="0">
                <a:latin typeface="Goudy Old Style" panose="02020502050305020303" pitchFamily="18" charset="0"/>
              </a:rPr>
              <a:t>resolution adopted by both houses of a legislative assembly that does not require the signature of the chief executive and that does not have the force of law.</a:t>
            </a:r>
            <a:endParaRPr lang="en-US" dirty="0" smtClean="0">
              <a:latin typeface="Goudy Old Style" panose="0202050205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585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atin typeface="Goudy Old Style" panose="02020502050305020303" pitchFamily="18" charset="0"/>
              </a:rPr>
              <a:t>Scheduling the Floor Debate </a:t>
            </a:r>
            <a:endParaRPr lang="en-US" b="1" u="sng" dirty="0">
              <a:latin typeface="Goudy Old Style" panose="020205020503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7620000" cy="5105400"/>
          </a:xfrm>
        </p:spPr>
        <p:txBody>
          <a:bodyPr>
            <a:normAutofit fontScale="92500" lnSpcReduction="20000"/>
          </a:bodyPr>
          <a:lstStyle/>
          <a:p>
            <a:pPr>
              <a:buClr>
                <a:schemeClr val="tx1"/>
              </a:buClr>
            </a:pPr>
            <a:r>
              <a:rPr lang="en-US" altLang="en-US" dirty="0">
                <a:latin typeface="Goudy Old Style" panose="02020502050305020303" pitchFamily="18" charset="0"/>
              </a:rPr>
              <a:t>The bill is placed on the calendar of the House or Senate until it is scheduled for discussion</a:t>
            </a:r>
            <a:r>
              <a:rPr lang="en-US" altLang="en-US" dirty="0" smtClean="0">
                <a:latin typeface="Goudy Old Style" panose="02020502050305020303" pitchFamily="18" charset="0"/>
              </a:rPr>
              <a:t>.</a:t>
            </a:r>
          </a:p>
          <a:p>
            <a:pPr lvl="1">
              <a:buClr>
                <a:schemeClr val="tx1"/>
              </a:buClr>
            </a:pPr>
            <a:r>
              <a:rPr lang="en-US" altLang="en-US" dirty="0" smtClean="0">
                <a:latin typeface="Goudy Old Style" panose="02020502050305020303" pitchFamily="18" charset="0"/>
              </a:rPr>
              <a:t>There are five calendars in the lower house: </a:t>
            </a:r>
          </a:p>
          <a:p>
            <a:pPr lvl="2">
              <a:buClr>
                <a:schemeClr val="tx1"/>
              </a:buClr>
            </a:pPr>
            <a:r>
              <a:rPr lang="en-US" altLang="en-US" b="1" dirty="0" smtClean="0">
                <a:solidFill>
                  <a:srgbClr val="002060"/>
                </a:solidFill>
                <a:latin typeface="Goudy Old Style" panose="02020502050305020303" pitchFamily="18" charset="0"/>
              </a:rPr>
              <a:t>The Calendar of the Committee of the Whole House on the State of the Union</a:t>
            </a:r>
            <a:r>
              <a:rPr lang="en-US" altLang="en-US" dirty="0" smtClean="0">
                <a:solidFill>
                  <a:srgbClr val="002060"/>
                </a:solidFill>
                <a:latin typeface="Goudy Old Style" panose="02020502050305020303" pitchFamily="18" charset="0"/>
              </a:rPr>
              <a:t>-</a:t>
            </a:r>
            <a:r>
              <a:rPr lang="en-US" altLang="en-US" dirty="0" smtClean="0">
                <a:latin typeface="Goudy Old Style" panose="02020502050305020303" pitchFamily="18" charset="0"/>
              </a:rPr>
              <a:t>For bills dealing with revenue, appropriations, or issues concerning government property </a:t>
            </a:r>
          </a:p>
          <a:p>
            <a:pPr lvl="2">
              <a:buClr>
                <a:schemeClr val="tx1"/>
              </a:buClr>
            </a:pPr>
            <a:r>
              <a:rPr lang="en-US" altLang="en-US" b="1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The House Calendar-</a:t>
            </a:r>
            <a:r>
              <a:rPr lang="en-US" altLang="en-US" dirty="0" smtClean="0">
                <a:latin typeface="Goudy Old Style" panose="02020502050305020303" pitchFamily="18" charset="0"/>
              </a:rPr>
              <a:t>For bills dealing with public issues</a:t>
            </a:r>
          </a:p>
          <a:p>
            <a:pPr lvl="2">
              <a:buClr>
                <a:schemeClr val="tx1"/>
              </a:buClr>
            </a:pPr>
            <a:r>
              <a:rPr lang="en-US" altLang="en-US" b="1" dirty="0" smtClean="0">
                <a:solidFill>
                  <a:srgbClr val="002060"/>
                </a:solidFill>
                <a:latin typeface="Goudy Old Style" panose="02020502050305020303" pitchFamily="18" charset="0"/>
              </a:rPr>
              <a:t>The Private Calendar-</a:t>
            </a:r>
            <a:r>
              <a:rPr lang="en-US" altLang="en-US" dirty="0" smtClean="0">
                <a:latin typeface="Goudy Old Style" panose="02020502050305020303" pitchFamily="18" charset="0"/>
              </a:rPr>
              <a:t>For bills dealing with privet issues </a:t>
            </a:r>
          </a:p>
          <a:p>
            <a:pPr lvl="2">
              <a:buClr>
                <a:schemeClr val="tx1"/>
              </a:buClr>
            </a:pPr>
            <a:r>
              <a:rPr lang="en-US" altLang="en-US" b="1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The Corrections Calendar-</a:t>
            </a:r>
            <a:r>
              <a:rPr lang="en-US" altLang="en-US" dirty="0" smtClean="0">
                <a:latin typeface="Goudy Old Style" panose="02020502050305020303" pitchFamily="18" charset="0"/>
              </a:rPr>
              <a:t>For bills originating in the Union or House calendar taken out of order by unanimous consent of the House of Representatives</a:t>
            </a:r>
          </a:p>
          <a:p>
            <a:pPr lvl="2">
              <a:buClr>
                <a:schemeClr val="tx1"/>
              </a:buClr>
            </a:pPr>
            <a:r>
              <a:rPr lang="en-US" altLang="en-US" b="1" dirty="0" smtClean="0">
                <a:solidFill>
                  <a:srgbClr val="002060"/>
                </a:solidFill>
                <a:latin typeface="Goudy Old Style" panose="02020502050305020303" pitchFamily="18" charset="0"/>
              </a:rPr>
              <a:t>The Discharge Calendar</a:t>
            </a:r>
            <a:r>
              <a:rPr lang="en-US" altLang="en-US" dirty="0" smtClean="0">
                <a:latin typeface="Goudy Old Style" panose="02020502050305020303" pitchFamily="18" charset="0"/>
              </a:rPr>
              <a:t>-For dealing with petitions to discharge bills from committee </a:t>
            </a:r>
          </a:p>
          <a:p>
            <a:pPr marL="777240" lvl="2" indent="0">
              <a:buClr>
                <a:schemeClr val="tx1"/>
              </a:buClr>
              <a:buNone/>
            </a:pPr>
            <a:endParaRPr lang="en-US" altLang="en-US" dirty="0">
              <a:latin typeface="Goudy Old Style" panose="02020502050305020303" pitchFamily="18" charset="0"/>
            </a:endParaRPr>
          </a:p>
          <a:p>
            <a:pPr>
              <a:buClr>
                <a:schemeClr val="tx1"/>
              </a:buClr>
            </a:pPr>
            <a:r>
              <a:rPr lang="en-US" altLang="en-US" dirty="0" smtClean="0">
                <a:latin typeface="Goudy Old Style" panose="02020502050305020303" pitchFamily="18" charset="0"/>
              </a:rPr>
              <a:t>Under the rules of the House, bills are taken from each house on a regularly scheduled basis </a:t>
            </a:r>
          </a:p>
          <a:p>
            <a:pPr lvl="1">
              <a:buClr>
                <a:schemeClr val="tx1"/>
              </a:buClr>
            </a:pPr>
            <a:r>
              <a:rPr lang="en-US" altLang="en-US" dirty="0" smtClean="0">
                <a:latin typeface="Goudy Old Style" panose="02020502050305020303" pitchFamily="18" charset="0"/>
              </a:rPr>
              <a:t>Ex. Bills taken from the </a:t>
            </a:r>
            <a:r>
              <a:rPr lang="en-US" altLang="en-US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Corrections Calendar </a:t>
            </a:r>
            <a:r>
              <a:rPr lang="en-US" altLang="en-US" dirty="0" smtClean="0">
                <a:latin typeface="Goudy Old Style" panose="02020502050305020303" pitchFamily="18" charset="0"/>
              </a:rPr>
              <a:t>are supposed to be considered on the second and forth Tuesdays of each month </a:t>
            </a:r>
          </a:p>
          <a:p>
            <a:pPr marL="777240" lvl="2" indent="0">
              <a:buClr>
                <a:schemeClr val="tx1"/>
              </a:buClr>
              <a:buNone/>
            </a:pPr>
            <a:endParaRPr lang="en-US" altLang="en-US" dirty="0">
              <a:latin typeface="Goudy Old Style" panose="02020502050305020303" pitchFamily="18" charset="0"/>
            </a:endParaRPr>
          </a:p>
          <a:p>
            <a:pPr>
              <a:buClr>
                <a:schemeClr val="tx1"/>
              </a:buClr>
            </a:pPr>
            <a:r>
              <a:rPr lang="en-US" altLang="en-US" dirty="0">
                <a:latin typeface="Goudy Old Style" panose="02020502050305020303" pitchFamily="18" charset="0"/>
              </a:rPr>
              <a:t>The </a:t>
            </a:r>
            <a:r>
              <a:rPr lang="en-US" altLang="en-US" dirty="0">
                <a:solidFill>
                  <a:srgbClr val="002060"/>
                </a:solidFill>
                <a:latin typeface="Goudy Old Style" panose="02020502050305020303" pitchFamily="18" charset="0"/>
              </a:rPr>
              <a:t>House</a:t>
            </a:r>
            <a:r>
              <a:rPr lang="en-US" altLang="en-US" dirty="0">
                <a:latin typeface="Goudy Old Style" panose="02020502050305020303" pitchFamily="18" charset="0"/>
              </a:rPr>
              <a:t> and </a:t>
            </a:r>
            <a:r>
              <a:rPr lang="en-US" altLang="en-US" dirty="0">
                <a:solidFill>
                  <a:srgbClr val="FF0000"/>
                </a:solidFill>
                <a:latin typeface="Goudy Old Style" panose="02020502050305020303" pitchFamily="18" charset="0"/>
              </a:rPr>
              <a:t>Senate</a:t>
            </a:r>
            <a:r>
              <a:rPr lang="en-US" altLang="en-US" dirty="0">
                <a:latin typeface="Goudy Old Style" panose="02020502050305020303" pitchFamily="18" charset="0"/>
              </a:rPr>
              <a:t> have different rules for debating the bill.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874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atin typeface="Goudy Old Style" panose="02020502050305020303" pitchFamily="18" charset="0"/>
              </a:rPr>
              <a:t>The Bill on the Floor-</a:t>
            </a:r>
            <a:endParaRPr lang="en-US" b="1" u="sng" dirty="0">
              <a:latin typeface="Goudy Old Style" panose="020205020503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b="1" u="sng" dirty="0" smtClean="0">
                <a:solidFill>
                  <a:srgbClr val="002060"/>
                </a:solidFill>
                <a:latin typeface="Goudy Old Style" panose="02020502050305020303" pitchFamily="18" charset="0"/>
              </a:rPr>
              <a:t>Debate</a:t>
            </a:r>
            <a:r>
              <a:rPr lang="en-US" altLang="en-US" b="1" dirty="0" smtClean="0">
                <a:solidFill>
                  <a:srgbClr val="002060"/>
                </a:solidFill>
                <a:latin typeface="Goudy Old Style" panose="02020502050305020303" pitchFamily="18" charset="0"/>
              </a:rPr>
              <a:t>-</a:t>
            </a:r>
          </a:p>
          <a:p>
            <a:pPr>
              <a:lnSpc>
                <a:spcPct val="90000"/>
              </a:lnSpc>
            </a:pPr>
            <a:r>
              <a:rPr lang="en-US" altLang="en-US" dirty="0" smtClean="0">
                <a:latin typeface="Goudy Old Style" panose="02020502050305020303" pitchFamily="18" charset="0"/>
              </a:rPr>
              <a:t>The </a:t>
            </a:r>
            <a:r>
              <a:rPr lang="en-US" altLang="en-US" dirty="0">
                <a:latin typeface="Goudy Old Style" panose="02020502050305020303" pitchFamily="18" charset="0"/>
              </a:rPr>
              <a:t>House is chaired by the </a:t>
            </a:r>
            <a:r>
              <a:rPr lang="en-US" altLang="en-US" b="1" dirty="0">
                <a:solidFill>
                  <a:srgbClr val="FF0000"/>
                </a:solidFill>
                <a:latin typeface="Goudy Old Style" panose="02020502050305020303" pitchFamily="18" charset="0"/>
              </a:rPr>
              <a:t>Speaker of the </a:t>
            </a:r>
            <a:r>
              <a:rPr lang="en-US" altLang="en-US" b="1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House</a:t>
            </a:r>
          </a:p>
          <a:p>
            <a:pPr>
              <a:lnSpc>
                <a:spcPct val="90000"/>
              </a:lnSpc>
            </a:pPr>
            <a:r>
              <a:rPr lang="en-US" altLang="en-US" dirty="0" smtClean="0">
                <a:latin typeface="Goudy Old Style" panose="02020502050305020303" pitchFamily="18" charset="0"/>
              </a:rPr>
              <a:t>The Senate is presided over by the </a:t>
            </a:r>
            <a:r>
              <a:rPr lang="en-US" altLang="en-US" b="1" dirty="0" smtClean="0">
                <a:solidFill>
                  <a:srgbClr val="002060"/>
                </a:solidFill>
                <a:latin typeface="Goudy Old Style" panose="02020502050305020303" pitchFamily="18" charset="0"/>
              </a:rPr>
              <a:t>Vice President </a:t>
            </a:r>
            <a:endParaRPr lang="en-US" altLang="en-US" b="1" dirty="0">
              <a:solidFill>
                <a:srgbClr val="002060"/>
              </a:solidFill>
              <a:latin typeface="Goudy Old Style" panose="02020502050305020303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en-US" dirty="0">
                <a:latin typeface="Goudy Old Style" panose="02020502050305020303" pitchFamily="18" charset="0"/>
              </a:rPr>
              <a:t>Before debate begins, a time limit is set for how long any Member can speak </a:t>
            </a:r>
            <a:endParaRPr lang="en-US" altLang="en-US" dirty="0" smtClean="0">
              <a:latin typeface="Goudy Old Style" panose="02020502050305020303" pitchFamily="18" charset="0"/>
            </a:endParaRPr>
          </a:p>
          <a:p>
            <a:pPr lvl="1">
              <a:lnSpc>
                <a:spcPct val="90000"/>
              </a:lnSpc>
            </a:pPr>
            <a:r>
              <a:rPr lang="en-US" altLang="en-US" dirty="0">
                <a:latin typeface="Goudy Old Style" panose="02020502050305020303" pitchFamily="18" charset="0"/>
              </a:rPr>
              <a:t>U</a:t>
            </a:r>
            <a:r>
              <a:rPr lang="en-US" altLang="en-US" dirty="0" smtClean="0">
                <a:latin typeface="Goudy Old Style" panose="02020502050305020303" pitchFamily="18" charset="0"/>
              </a:rPr>
              <a:t>sually somewhere between one to five minutes </a:t>
            </a:r>
            <a:endParaRPr lang="en-US" altLang="en-US" dirty="0">
              <a:latin typeface="Goudy Old Style" panose="02020502050305020303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en-US" dirty="0">
                <a:latin typeface="Goudy Old Style" panose="02020502050305020303" pitchFamily="18" charset="0"/>
              </a:rPr>
              <a:t>First a Member </a:t>
            </a:r>
            <a:r>
              <a:rPr lang="en-US" altLang="en-US" dirty="0" smtClean="0">
                <a:latin typeface="Goudy Old Style" panose="02020502050305020303" pitchFamily="18" charset="0"/>
              </a:rPr>
              <a:t>who is in favor of the bill speaks and </a:t>
            </a:r>
            <a:r>
              <a:rPr lang="en-US" altLang="en-US" dirty="0">
                <a:latin typeface="Goudy Old Style" panose="02020502050305020303" pitchFamily="18" charset="0"/>
              </a:rPr>
              <a:t>then </a:t>
            </a:r>
            <a:r>
              <a:rPr lang="en-US" altLang="en-US" dirty="0" smtClean="0">
                <a:latin typeface="Goudy Old Style" panose="02020502050305020303" pitchFamily="18" charset="0"/>
              </a:rPr>
              <a:t>someone </a:t>
            </a:r>
            <a:r>
              <a:rPr lang="en-US" altLang="en-US" dirty="0">
                <a:latin typeface="Goudy Old Style" panose="02020502050305020303" pitchFamily="18" charset="0"/>
              </a:rPr>
              <a:t>who is against the </a:t>
            </a:r>
            <a:r>
              <a:rPr lang="en-US" altLang="en-US" dirty="0" smtClean="0">
                <a:latin typeface="Goudy Old Style" panose="02020502050305020303" pitchFamily="18" charset="0"/>
              </a:rPr>
              <a:t>bill can offer a rebuttal. 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>
                <a:latin typeface="Goudy Old Style" panose="02020502050305020303" pitchFamily="18" charset="0"/>
              </a:rPr>
              <a:t>The debate </a:t>
            </a:r>
            <a:r>
              <a:rPr lang="en-US" altLang="en-US" dirty="0">
                <a:latin typeface="Goudy Old Style" panose="02020502050305020303" pitchFamily="18" charset="0"/>
              </a:rPr>
              <a:t>continues in this </a:t>
            </a:r>
            <a:r>
              <a:rPr lang="en-US" altLang="en-US" dirty="0" smtClean="0">
                <a:latin typeface="Goudy Old Style" panose="02020502050305020303" pitchFamily="18" charset="0"/>
              </a:rPr>
              <a:t>way until one side declines their opportunity to rebut</a:t>
            </a:r>
          </a:p>
          <a:p>
            <a:pPr lvl="1">
              <a:lnSpc>
                <a:spcPct val="90000"/>
              </a:lnSpc>
            </a:pPr>
            <a:endParaRPr lang="en-US" altLang="en-US" dirty="0">
              <a:latin typeface="Goudy Old Style" panose="02020502050305020303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en-US" dirty="0" smtClean="0">
                <a:latin typeface="Goudy Old Style" panose="02020502050305020303" pitchFamily="18" charset="0"/>
              </a:rPr>
              <a:t>In the Senate there is the opportunity to </a:t>
            </a:r>
            <a:r>
              <a:rPr lang="en-US" altLang="en-US" b="1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filibuster</a:t>
            </a:r>
            <a:r>
              <a:rPr lang="en-US" altLang="en-US" dirty="0" smtClean="0">
                <a:latin typeface="Goudy Old Style" panose="02020502050305020303" pitchFamily="18" charset="0"/>
              </a:rPr>
              <a:t> or </a:t>
            </a:r>
            <a:r>
              <a:rPr lang="en-US" altLang="en-US" b="1" dirty="0" smtClean="0">
                <a:solidFill>
                  <a:srgbClr val="002060"/>
                </a:solidFill>
                <a:latin typeface="Goudy Old Style" panose="02020502050305020303" pitchFamily="18" charset="0"/>
              </a:rPr>
              <a:t>“talk a bill to death”</a:t>
            </a:r>
            <a:r>
              <a:rPr lang="en-US" altLang="en-US" dirty="0" smtClean="0">
                <a:latin typeface="Goudy Old Style" panose="02020502050305020303" pitchFamily="18" charset="0"/>
              </a:rPr>
              <a:t>.  This a stalling tactic where a representative monopolizes the floor preventing a vote from occurring</a:t>
            </a:r>
            <a:endParaRPr lang="en-US" altLang="en-US" dirty="0">
              <a:latin typeface="Goudy Old Style" panose="02020502050305020303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7919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>
                <a:latin typeface="Goudy Old Style" panose="02020502050305020303" pitchFamily="18" charset="0"/>
              </a:rPr>
              <a:t>How a Bill Becomes A Law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5029200"/>
          </a:xfrm>
        </p:spPr>
        <p:txBody>
          <a:bodyPr>
            <a:normAutofit fontScale="92500" lnSpcReduction="10000"/>
          </a:bodyPr>
          <a:lstStyle/>
          <a:p>
            <a:pPr marL="114300" indent="0">
              <a:buNone/>
            </a:pPr>
            <a:r>
              <a:rPr lang="en-US" b="1" u="sng" dirty="0">
                <a:solidFill>
                  <a:srgbClr val="FF0000"/>
                </a:solidFill>
                <a:latin typeface="Goudy Old Style" panose="02020502050305020303" pitchFamily="18" charset="0"/>
              </a:rPr>
              <a:t>T</a:t>
            </a:r>
            <a:r>
              <a:rPr lang="en-US" b="1" u="sng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he </a:t>
            </a:r>
            <a:r>
              <a:rPr lang="en-US" b="1" u="sng" dirty="0">
                <a:solidFill>
                  <a:srgbClr val="FF0000"/>
                </a:solidFill>
                <a:latin typeface="Goudy Old Style" panose="02020502050305020303" pitchFamily="18" charset="0"/>
              </a:rPr>
              <a:t>P</a:t>
            </a:r>
            <a:r>
              <a:rPr lang="en-US" b="1" u="sng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rocess of How a Bill </a:t>
            </a:r>
            <a:r>
              <a:rPr lang="en-US" b="1" u="sng" dirty="0">
                <a:solidFill>
                  <a:srgbClr val="FF0000"/>
                </a:solidFill>
                <a:latin typeface="Goudy Old Style" panose="02020502050305020303" pitchFamily="18" charset="0"/>
              </a:rPr>
              <a:t>B</a:t>
            </a:r>
            <a:r>
              <a:rPr lang="en-US" b="1" u="sng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ecomes a Law</a:t>
            </a:r>
            <a:r>
              <a:rPr lang="en-US" b="1" dirty="0" smtClean="0">
                <a:latin typeface="Goudy Old Style" panose="02020502050305020303" pitchFamily="18" charset="0"/>
              </a:rPr>
              <a:t>: </a:t>
            </a:r>
          </a:p>
          <a:p>
            <a:r>
              <a:rPr lang="en-US" b="1" dirty="0" smtClean="0">
                <a:latin typeface="Goudy Old Style" panose="02020502050305020303" pitchFamily="18" charset="0"/>
              </a:rPr>
              <a:t>1. </a:t>
            </a:r>
            <a:r>
              <a:rPr lang="en-US" b="1" dirty="0" smtClean="0">
                <a:solidFill>
                  <a:srgbClr val="002060"/>
                </a:solidFill>
                <a:latin typeface="Goudy Old Style" panose="02020502050305020303" pitchFamily="18" charset="0"/>
              </a:rPr>
              <a:t>A</a:t>
            </a:r>
            <a:r>
              <a:rPr lang="en-US" b="1" dirty="0" smtClean="0">
                <a:latin typeface="Goudy Old Style" panose="02020502050305020303" pitchFamily="18" charset="0"/>
              </a:rPr>
              <a:t> </a:t>
            </a:r>
            <a:r>
              <a:rPr lang="en-US" b="1" dirty="0" smtClean="0">
                <a:solidFill>
                  <a:srgbClr val="002060"/>
                </a:solidFill>
                <a:latin typeface="Goudy Old Style" panose="02020502050305020303" pitchFamily="18" charset="0"/>
              </a:rPr>
              <a:t>Bill </a:t>
            </a:r>
            <a:r>
              <a:rPr lang="en-US" b="1" dirty="0">
                <a:solidFill>
                  <a:srgbClr val="002060"/>
                </a:solidFill>
                <a:latin typeface="Goudy Old Style" panose="02020502050305020303" pitchFamily="18" charset="0"/>
              </a:rPr>
              <a:t>is Drafted:</a:t>
            </a:r>
            <a:r>
              <a:rPr lang="en-US" dirty="0">
                <a:solidFill>
                  <a:srgbClr val="002060"/>
                </a:solidFill>
                <a:latin typeface="Goudy Old Style" panose="02020502050305020303" pitchFamily="18" charset="0"/>
              </a:rPr>
              <a:t> </a:t>
            </a:r>
            <a:r>
              <a:rPr lang="en-US" dirty="0">
                <a:latin typeface="Goudy Old Style" panose="02020502050305020303" pitchFamily="18" charset="0"/>
              </a:rPr>
              <a:t>Members of Congress, the Executive Branch, and even outside groups </a:t>
            </a:r>
            <a:r>
              <a:rPr lang="en-US" dirty="0" smtClean="0">
                <a:latin typeface="Goudy Old Style" panose="02020502050305020303" pitchFamily="18" charset="0"/>
              </a:rPr>
              <a:t>or individuals can </a:t>
            </a:r>
            <a:r>
              <a:rPr lang="en-US" dirty="0">
                <a:latin typeface="Goudy Old Style" panose="02020502050305020303" pitchFamily="18" charset="0"/>
              </a:rPr>
              <a:t>draft (write or draw up) bills.</a:t>
            </a:r>
          </a:p>
          <a:p>
            <a:r>
              <a:rPr lang="en-US" b="1" dirty="0">
                <a:latin typeface="Goudy Old Style" panose="02020502050305020303" pitchFamily="18" charset="0"/>
              </a:rPr>
              <a:t>2</a:t>
            </a:r>
            <a:r>
              <a:rPr lang="en-US" b="1" dirty="0" smtClean="0">
                <a:latin typeface="Goudy Old Style" panose="02020502050305020303" pitchFamily="18" charset="0"/>
              </a:rPr>
              <a:t>. </a:t>
            </a:r>
            <a:r>
              <a:rPr lang="en-US" b="1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The Bill is Introduced </a:t>
            </a:r>
            <a:r>
              <a:rPr lang="en-US" b="1" dirty="0">
                <a:solidFill>
                  <a:srgbClr val="FF0000"/>
                </a:solidFill>
                <a:latin typeface="Goudy Old Style" panose="02020502050305020303" pitchFamily="18" charset="0"/>
              </a:rPr>
              <a:t>in House: </a:t>
            </a:r>
            <a:r>
              <a:rPr lang="en-US" dirty="0">
                <a:latin typeface="Goudy Old Style" panose="02020502050305020303" pitchFamily="18" charset="0"/>
              </a:rPr>
              <a:t>Representative introduces the bill in the House. </a:t>
            </a:r>
            <a:endParaRPr lang="en-US" dirty="0" smtClean="0">
              <a:latin typeface="Goudy Old Style" panose="02020502050305020303" pitchFamily="18" charset="0"/>
            </a:endParaRPr>
          </a:p>
          <a:p>
            <a:pPr lvl="1"/>
            <a:r>
              <a:rPr lang="en-US" dirty="0" smtClean="0">
                <a:latin typeface="Goudy Old Style" panose="02020502050305020303" pitchFamily="18" charset="0"/>
              </a:rPr>
              <a:t>Only </a:t>
            </a:r>
            <a:r>
              <a:rPr lang="en-US" dirty="0">
                <a:latin typeface="Goudy Old Style" panose="02020502050305020303" pitchFamily="18" charset="0"/>
              </a:rPr>
              <a:t>members can introduce bills.</a:t>
            </a:r>
          </a:p>
          <a:p>
            <a:r>
              <a:rPr lang="en-US" b="1" dirty="0">
                <a:latin typeface="Goudy Old Style" panose="02020502050305020303" pitchFamily="18" charset="0"/>
              </a:rPr>
              <a:t>3</a:t>
            </a:r>
            <a:r>
              <a:rPr lang="en-US" b="1" dirty="0" smtClean="0">
                <a:latin typeface="Goudy Old Style" panose="02020502050305020303" pitchFamily="18" charset="0"/>
              </a:rPr>
              <a:t>. </a:t>
            </a:r>
            <a:r>
              <a:rPr lang="en-US" b="1" dirty="0" smtClean="0">
                <a:solidFill>
                  <a:srgbClr val="002060"/>
                </a:solidFill>
                <a:latin typeface="Goudy Old Style" panose="02020502050305020303" pitchFamily="18" charset="0"/>
              </a:rPr>
              <a:t>The Bill is Sent </a:t>
            </a:r>
            <a:r>
              <a:rPr lang="en-US" b="1" dirty="0">
                <a:solidFill>
                  <a:srgbClr val="002060"/>
                </a:solidFill>
                <a:latin typeface="Goudy Old Style" panose="02020502050305020303" pitchFamily="18" charset="0"/>
              </a:rPr>
              <a:t>to Committee: </a:t>
            </a:r>
            <a:r>
              <a:rPr lang="en-US" dirty="0">
                <a:latin typeface="Goudy Old Style" panose="02020502050305020303" pitchFamily="18" charset="0"/>
              </a:rPr>
              <a:t>The Speaker of the House sends the bill to a committee.</a:t>
            </a:r>
          </a:p>
          <a:p>
            <a:r>
              <a:rPr lang="en-US" b="1" dirty="0">
                <a:latin typeface="Goudy Old Style" panose="02020502050305020303" pitchFamily="18" charset="0"/>
              </a:rPr>
              <a:t>4. </a:t>
            </a:r>
            <a:r>
              <a:rPr lang="en-US" b="1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Committee </a:t>
            </a:r>
            <a:r>
              <a:rPr lang="en-US" b="1" dirty="0">
                <a:solidFill>
                  <a:srgbClr val="FF0000"/>
                </a:solidFill>
                <a:latin typeface="Goudy Old Style" panose="02020502050305020303" pitchFamily="18" charset="0"/>
              </a:rPr>
              <a:t>Action:</a:t>
            </a:r>
            <a:r>
              <a:rPr lang="en-US" dirty="0">
                <a:solidFill>
                  <a:srgbClr val="FF0000"/>
                </a:solidFill>
                <a:latin typeface="Goudy Old Style" panose="02020502050305020303" pitchFamily="18" charset="0"/>
              </a:rPr>
              <a:t> </a:t>
            </a:r>
            <a:r>
              <a:rPr lang="en-US" dirty="0">
                <a:latin typeface="Goudy Old Style" panose="02020502050305020303" pitchFamily="18" charset="0"/>
              </a:rPr>
              <a:t>Most bills die here. The committee may pigeonhole, table, amend, or vote on the bill. </a:t>
            </a:r>
            <a:endParaRPr lang="en-US" dirty="0" smtClean="0">
              <a:latin typeface="Goudy Old Style" panose="02020502050305020303" pitchFamily="18" charset="0"/>
            </a:endParaRPr>
          </a:p>
          <a:p>
            <a:pPr lvl="1"/>
            <a:r>
              <a:rPr lang="en-US" dirty="0" smtClean="0">
                <a:latin typeface="Goudy Old Style" panose="02020502050305020303" pitchFamily="18" charset="0"/>
              </a:rPr>
              <a:t>If </a:t>
            </a:r>
            <a:r>
              <a:rPr lang="en-US" dirty="0">
                <a:latin typeface="Goudy Old Style" panose="02020502050305020303" pitchFamily="18" charset="0"/>
              </a:rPr>
              <a:t>bill passes, it goes to Rules Committee.</a:t>
            </a:r>
          </a:p>
          <a:p>
            <a:r>
              <a:rPr lang="en-US" b="1" dirty="0" smtClean="0">
                <a:latin typeface="Goudy Old Style" panose="02020502050305020303" pitchFamily="18" charset="0"/>
              </a:rPr>
              <a:t>5. </a:t>
            </a:r>
            <a:r>
              <a:rPr lang="en-US" b="1" dirty="0" smtClean="0">
                <a:solidFill>
                  <a:srgbClr val="002060"/>
                </a:solidFill>
                <a:latin typeface="Goudy Old Style" panose="02020502050305020303" pitchFamily="18" charset="0"/>
              </a:rPr>
              <a:t>The Bill is Sent to the Rules </a:t>
            </a:r>
            <a:r>
              <a:rPr lang="en-US" b="1" dirty="0">
                <a:solidFill>
                  <a:srgbClr val="002060"/>
                </a:solidFill>
                <a:latin typeface="Goudy Old Style" panose="02020502050305020303" pitchFamily="18" charset="0"/>
              </a:rPr>
              <a:t>Committee:</a:t>
            </a:r>
            <a:r>
              <a:rPr lang="en-US" dirty="0">
                <a:latin typeface="Goudy Old Style" panose="02020502050305020303" pitchFamily="18" charset="0"/>
              </a:rPr>
              <a:t> It decides the rules for debate, and when the bill will come up for debate.</a:t>
            </a:r>
          </a:p>
          <a:p>
            <a:r>
              <a:rPr lang="en-US" b="1" dirty="0">
                <a:latin typeface="Goudy Old Style" panose="02020502050305020303" pitchFamily="18" charset="0"/>
              </a:rPr>
              <a:t>6. </a:t>
            </a:r>
            <a:r>
              <a:rPr lang="en-US" b="1" dirty="0">
                <a:solidFill>
                  <a:srgbClr val="FF0000"/>
                </a:solidFill>
                <a:latin typeface="Goudy Old Style" panose="02020502050305020303" pitchFamily="18" charset="0"/>
              </a:rPr>
              <a:t>Floor Action:</a:t>
            </a:r>
            <a:r>
              <a:rPr lang="en-US" dirty="0">
                <a:solidFill>
                  <a:srgbClr val="FF0000"/>
                </a:solidFill>
                <a:latin typeface="Goudy Old Style" panose="02020502050305020303" pitchFamily="18" charset="0"/>
              </a:rPr>
              <a:t> </a:t>
            </a:r>
            <a:r>
              <a:rPr lang="en-US" dirty="0">
                <a:latin typeface="Goudy Old Style" panose="02020502050305020303" pitchFamily="18" charset="0"/>
              </a:rPr>
              <a:t>House debates the bill, and may add amendments. </a:t>
            </a:r>
            <a:endParaRPr lang="en-US" dirty="0" smtClean="0">
              <a:latin typeface="Goudy Old Style" panose="02020502050305020303" pitchFamily="18" charset="0"/>
            </a:endParaRPr>
          </a:p>
          <a:p>
            <a:pPr lvl="1"/>
            <a:r>
              <a:rPr lang="en-US" dirty="0" smtClean="0">
                <a:latin typeface="Goudy Old Style" panose="02020502050305020303" pitchFamily="18" charset="0"/>
              </a:rPr>
              <a:t>If </a:t>
            </a:r>
            <a:r>
              <a:rPr lang="en-US" dirty="0">
                <a:latin typeface="Goudy Old Style" panose="02020502050305020303" pitchFamily="18" charset="0"/>
              </a:rPr>
              <a:t>a majority votes in favor of the bill, it goes to the Senate.</a:t>
            </a:r>
          </a:p>
          <a:p>
            <a:endParaRPr lang="en-US" dirty="0">
              <a:latin typeface="Goudy Old Style" panose="0202050205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89467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>
                <a:solidFill>
                  <a:srgbClr val="FF0000"/>
                </a:solidFill>
                <a:latin typeface="Goudy Old Style" panose="02020502050305020303" pitchFamily="18" charset="0"/>
              </a:rPr>
              <a:t>How a Bill Becomes A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5105400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>
                <a:latin typeface="Goudy Old Style" panose="02020502050305020303" pitchFamily="18" charset="0"/>
              </a:rPr>
              <a:t>7. </a:t>
            </a:r>
            <a:r>
              <a:rPr lang="en-US" b="1" dirty="0" smtClean="0">
                <a:solidFill>
                  <a:srgbClr val="002060"/>
                </a:solidFill>
                <a:latin typeface="Goudy Old Style" panose="02020502050305020303" pitchFamily="18" charset="0"/>
              </a:rPr>
              <a:t>The Bill is Introduced </a:t>
            </a:r>
            <a:r>
              <a:rPr lang="en-US" b="1" dirty="0">
                <a:solidFill>
                  <a:srgbClr val="002060"/>
                </a:solidFill>
                <a:latin typeface="Goudy Old Style" panose="02020502050305020303" pitchFamily="18" charset="0"/>
              </a:rPr>
              <a:t>in Senate:</a:t>
            </a:r>
            <a:r>
              <a:rPr lang="en-US" dirty="0">
                <a:latin typeface="Goudy Old Style" panose="02020502050305020303" pitchFamily="18" charset="0"/>
              </a:rPr>
              <a:t> A Senator introduces the bill, which is sent to a committee.</a:t>
            </a:r>
          </a:p>
          <a:p>
            <a:r>
              <a:rPr lang="en-US" b="1" dirty="0">
                <a:latin typeface="Goudy Old Style" panose="02020502050305020303" pitchFamily="18" charset="0"/>
              </a:rPr>
              <a:t>8. </a:t>
            </a:r>
            <a:r>
              <a:rPr lang="en-US" b="1" dirty="0">
                <a:solidFill>
                  <a:srgbClr val="FF0000"/>
                </a:solidFill>
                <a:latin typeface="Goudy Old Style" panose="02020502050305020303" pitchFamily="18" charset="0"/>
              </a:rPr>
              <a:t>Committee Action:</a:t>
            </a:r>
            <a:r>
              <a:rPr lang="en-US" dirty="0">
                <a:solidFill>
                  <a:srgbClr val="FF0000"/>
                </a:solidFill>
                <a:latin typeface="Goudy Old Style" panose="02020502050305020303" pitchFamily="18" charset="0"/>
              </a:rPr>
              <a:t> </a:t>
            </a:r>
            <a:r>
              <a:rPr lang="en-US" dirty="0">
                <a:latin typeface="Goudy Old Style" panose="02020502050305020303" pitchFamily="18" charset="0"/>
              </a:rPr>
              <a:t>Same procedure as in the House. </a:t>
            </a:r>
            <a:endParaRPr lang="en-US" dirty="0" smtClean="0">
              <a:latin typeface="Goudy Old Style" panose="02020502050305020303" pitchFamily="18" charset="0"/>
            </a:endParaRPr>
          </a:p>
          <a:p>
            <a:pPr lvl="1"/>
            <a:r>
              <a:rPr lang="en-US" dirty="0" smtClean="0">
                <a:latin typeface="Goudy Old Style" panose="02020502050305020303" pitchFamily="18" charset="0"/>
              </a:rPr>
              <a:t>If </a:t>
            </a:r>
            <a:r>
              <a:rPr lang="en-US" dirty="0">
                <a:latin typeface="Goudy Old Style" panose="02020502050305020303" pitchFamily="18" charset="0"/>
              </a:rPr>
              <a:t>the committee majority votes for the bill, it goes to the whole Senate.</a:t>
            </a:r>
          </a:p>
          <a:p>
            <a:r>
              <a:rPr lang="en-US" b="1" dirty="0">
                <a:latin typeface="Goudy Old Style" panose="02020502050305020303" pitchFamily="18" charset="0"/>
              </a:rPr>
              <a:t>9. </a:t>
            </a:r>
            <a:r>
              <a:rPr lang="en-US" b="1" dirty="0" smtClean="0">
                <a:solidFill>
                  <a:srgbClr val="002060"/>
                </a:solidFill>
                <a:latin typeface="Goudy Old Style" panose="02020502050305020303" pitchFamily="18" charset="0"/>
              </a:rPr>
              <a:t>The</a:t>
            </a:r>
            <a:r>
              <a:rPr lang="en-US" b="1" dirty="0" smtClean="0">
                <a:latin typeface="Goudy Old Style" panose="02020502050305020303" pitchFamily="18" charset="0"/>
              </a:rPr>
              <a:t> </a:t>
            </a:r>
            <a:r>
              <a:rPr lang="en-US" b="1" dirty="0" smtClean="0">
                <a:solidFill>
                  <a:srgbClr val="002060"/>
                </a:solidFill>
                <a:latin typeface="Goudy Old Style" panose="02020502050305020303" pitchFamily="18" charset="0"/>
              </a:rPr>
              <a:t>Bill </a:t>
            </a:r>
            <a:r>
              <a:rPr lang="en-US" b="1" dirty="0">
                <a:solidFill>
                  <a:srgbClr val="002060"/>
                </a:solidFill>
                <a:latin typeface="Goudy Old Style" panose="02020502050305020303" pitchFamily="18" charset="0"/>
              </a:rPr>
              <a:t>Called Up:</a:t>
            </a:r>
            <a:r>
              <a:rPr lang="en-US" dirty="0">
                <a:solidFill>
                  <a:srgbClr val="002060"/>
                </a:solidFill>
                <a:latin typeface="Goudy Old Style" panose="02020502050305020303" pitchFamily="18" charset="0"/>
              </a:rPr>
              <a:t> </a:t>
            </a:r>
            <a:r>
              <a:rPr lang="en-US" dirty="0">
                <a:latin typeface="Goudy Old Style" panose="02020502050305020303" pitchFamily="18" charset="0"/>
              </a:rPr>
              <a:t>Majority floor leader decides when the whole Senate will consider the bill.</a:t>
            </a:r>
          </a:p>
          <a:p>
            <a:r>
              <a:rPr lang="en-US" b="1" dirty="0">
                <a:latin typeface="Goudy Old Style" panose="02020502050305020303" pitchFamily="18" charset="0"/>
              </a:rPr>
              <a:t>10. </a:t>
            </a:r>
            <a:r>
              <a:rPr lang="en-US" b="1" dirty="0">
                <a:solidFill>
                  <a:srgbClr val="FF0000"/>
                </a:solidFill>
                <a:latin typeface="Goudy Old Style" panose="02020502050305020303" pitchFamily="18" charset="0"/>
              </a:rPr>
              <a:t>Floor Action:</a:t>
            </a:r>
            <a:r>
              <a:rPr lang="en-US" dirty="0">
                <a:solidFill>
                  <a:srgbClr val="FF0000"/>
                </a:solidFill>
                <a:latin typeface="Goudy Old Style" panose="02020502050305020303" pitchFamily="18" charset="0"/>
              </a:rPr>
              <a:t> </a:t>
            </a:r>
            <a:r>
              <a:rPr lang="en-US" dirty="0">
                <a:latin typeface="Goudy Old Style" panose="02020502050305020303" pitchFamily="18" charset="0"/>
              </a:rPr>
              <a:t>The Bill is debated, and amendments may be </a:t>
            </a:r>
            <a:r>
              <a:rPr lang="en-US" dirty="0" smtClean="0">
                <a:latin typeface="Goudy Old Style" panose="02020502050305020303" pitchFamily="18" charset="0"/>
              </a:rPr>
              <a:t>added.</a:t>
            </a:r>
          </a:p>
          <a:p>
            <a:pPr lvl="1"/>
            <a:r>
              <a:rPr lang="en-US" dirty="0" smtClean="0">
                <a:latin typeface="Goudy Old Style" panose="02020502050305020303" pitchFamily="18" charset="0"/>
              </a:rPr>
              <a:t>If </a:t>
            </a:r>
            <a:r>
              <a:rPr lang="en-US" dirty="0">
                <a:latin typeface="Goudy Old Style" panose="02020502050305020303" pitchFamily="18" charset="0"/>
              </a:rPr>
              <a:t>a majority votes in favor of the bill, it is returned to the House.</a:t>
            </a:r>
          </a:p>
          <a:p>
            <a:r>
              <a:rPr lang="en-US" b="1" dirty="0">
                <a:latin typeface="Goudy Old Style" panose="02020502050305020303" pitchFamily="18" charset="0"/>
              </a:rPr>
              <a:t>11. </a:t>
            </a:r>
            <a:r>
              <a:rPr lang="en-US" b="1" dirty="0">
                <a:solidFill>
                  <a:srgbClr val="002060"/>
                </a:solidFill>
                <a:latin typeface="Goudy Old Style" panose="02020502050305020303" pitchFamily="18" charset="0"/>
              </a:rPr>
              <a:t>Conference Committee:</a:t>
            </a:r>
            <a:r>
              <a:rPr lang="en-US" dirty="0">
                <a:solidFill>
                  <a:srgbClr val="002060"/>
                </a:solidFill>
                <a:latin typeface="Goudy Old Style" panose="02020502050305020303" pitchFamily="18" charset="0"/>
              </a:rPr>
              <a:t> </a:t>
            </a:r>
            <a:r>
              <a:rPr lang="en-US" dirty="0">
                <a:latin typeface="Goudy Old Style" panose="02020502050305020303" pitchFamily="18" charset="0"/>
              </a:rPr>
              <a:t>If the House rejects any of the changes, the bill goes to a conference committee of members from both houses. It works out a compromise.</a:t>
            </a:r>
          </a:p>
          <a:p>
            <a:r>
              <a:rPr lang="en-US" b="1" dirty="0">
                <a:latin typeface="Goudy Old Style" panose="02020502050305020303" pitchFamily="18" charset="0"/>
              </a:rPr>
              <a:t>12. </a:t>
            </a:r>
            <a:r>
              <a:rPr lang="en-US" b="1" dirty="0">
                <a:solidFill>
                  <a:srgbClr val="FF0000"/>
                </a:solidFill>
                <a:latin typeface="Goudy Old Style" panose="02020502050305020303" pitchFamily="18" charset="0"/>
              </a:rPr>
              <a:t>Vote on Compromise:</a:t>
            </a:r>
            <a:r>
              <a:rPr lang="en-US" dirty="0">
                <a:solidFill>
                  <a:srgbClr val="FF0000"/>
                </a:solidFill>
                <a:latin typeface="Goudy Old Style" panose="02020502050305020303" pitchFamily="18" charset="0"/>
              </a:rPr>
              <a:t> </a:t>
            </a:r>
            <a:r>
              <a:rPr lang="en-US" dirty="0">
                <a:latin typeface="Goudy Old Style" panose="02020502050305020303" pitchFamily="18" charset="0"/>
              </a:rPr>
              <a:t>Both houses must approve changes made by the conference committee. </a:t>
            </a:r>
            <a:endParaRPr lang="en-US" dirty="0" smtClean="0">
              <a:latin typeface="Goudy Old Style" panose="02020502050305020303" pitchFamily="18" charset="0"/>
            </a:endParaRPr>
          </a:p>
          <a:p>
            <a:pPr lvl="1"/>
            <a:r>
              <a:rPr lang="en-US" dirty="0" smtClean="0">
                <a:latin typeface="Goudy Old Style" panose="02020502050305020303" pitchFamily="18" charset="0"/>
              </a:rPr>
              <a:t>If </a:t>
            </a:r>
            <a:r>
              <a:rPr lang="en-US" dirty="0">
                <a:latin typeface="Goudy Old Style" panose="02020502050305020303" pitchFamily="18" charset="0"/>
              </a:rPr>
              <a:t>approved, the bill goes to the president.</a:t>
            </a:r>
          </a:p>
          <a:p>
            <a:r>
              <a:rPr lang="en-US" b="1" dirty="0">
                <a:latin typeface="Goudy Old Style" panose="02020502050305020303" pitchFamily="18" charset="0"/>
              </a:rPr>
              <a:t>13. </a:t>
            </a:r>
            <a:r>
              <a:rPr lang="en-US" b="1" dirty="0">
                <a:solidFill>
                  <a:srgbClr val="002060"/>
                </a:solidFill>
                <a:latin typeface="Goudy Old Style" panose="02020502050305020303" pitchFamily="18" charset="0"/>
              </a:rPr>
              <a:t>Presidential Action:</a:t>
            </a:r>
            <a:r>
              <a:rPr lang="en-US" dirty="0">
                <a:solidFill>
                  <a:srgbClr val="002060"/>
                </a:solidFill>
                <a:latin typeface="Goudy Old Style" panose="02020502050305020303" pitchFamily="18" charset="0"/>
              </a:rPr>
              <a:t> </a:t>
            </a:r>
            <a:r>
              <a:rPr lang="en-US" dirty="0">
                <a:latin typeface="Goudy Old Style" panose="02020502050305020303" pitchFamily="18" charset="0"/>
              </a:rPr>
              <a:t>The president may sign (approve) the bill or veto (reject) it. </a:t>
            </a:r>
            <a:endParaRPr lang="en-US" dirty="0" smtClean="0">
              <a:latin typeface="Goudy Old Style" panose="02020502050305020303" pitchFamily="18" charset="0"/>
            </a:endParaRPr>
          </a:p>
          <a:p>
            <a:pPr lvl="1"/>
            <a:r>
              <a:rPr lang="en-US" dirty="0" smtClean="0">
                <a:latin typeface="Goudy Old Style" panose="02020502050305020303" pitchFamily="18" charset="0"/>
              </a:rPr>
              <a:t>If </a:t>
            </a:r>
            <a:r>
              <a:rPr lang="en-US" dirty="0">
                <a:latin typeface="Goudy Old Style" panose="02020502050305020303" pitchFamily="18" charset="0"/>
              </a:rPr>
              <a:t>approved, it becomes law.</a:t>
            </a:r>
          </a:p>
          <a:p>
            <a:r>
              <a:rPr lang="en-US" b="1" dirty="0">
                <a:latin typeface="Goudy Old Style" panose="02020502050305020303" pitchFamily="18" charset="0"/>
              </a:rPr>
              <a:t>14. </a:t>
            </a:r>
            <a:r>
              <a:rPr lang="en-US" b="1" dirty="0">
                <a:solidFill>
                  <a:srgbClr val="FF0000"/>
                </a:solidFill>
                <a:latin typeface="Goudy Old Style" panose="02020502050305020303" pitchFamily="18" charset="0"/>
              </a:rPr>
              <a:t>Vote to Override:</a:t>
            </a:r>
            <a:r>
              <a:rPr lang="en-US" dirty="0">
                <a:solidFill>
                  <a:srgbClr val="FF0000"/>
                </a:solidFill>
                <a:latin typeface="Goudy Old Style" panose="02020502050305020303" pitchFamily="18" charset="0"/>
              </a:rPr>
              <a:t> </a:t>
            </a:r>
            <a:r>
              <a:rPr lang="en-US" dirty="0">
                <a:latin typeface="Goudy Old Style" panose="02020502050305020303" pitchFamily="18" charset="0"/>
              </a:rPr>
              <a:t>If the president vetoes the bill, it can still become law if two thirds of both houses vote to override the veto.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6973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thumbnails-visually.netdna-ssl.com/how-does-a-bill-become-a-law_50290b41c9938_w15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755"/>
            <a:ext cx="9144000" cy="6829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0997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11</TotalTime>
  <Words>926</Words>
  <Application>Microsoft Office PowerPoint</Application>
  <PresentationFormat>On-screen Show (4:3)</PresentationFormat>
  <Paragraphs>66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Adjacency</vt:lpstr>
      <vt:lpstr>How a Bill Becomes A Law</vt:lpstr>
      <vt:lpstr>The First Steps</vt:lpstr>
      <vt:lpstr>The First Steps</vt:lpstr>
      <vt:lpstr>Scheduling the Floor Debate </vt:lpstr>
      <vt:lpstr>The Bill on the Floor-</vt:lpstr>
      <vt:lpstr>How a Bill Becomes A Law</vt:lpstr>
      <vt:lpstr>How a Bill Becomes A Law</vt:lpstr>
      <vt:lpstr>PowerPoint Presentation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a Bill Becomes A Law</dc:title>
  <dc:creator>Windows User</dc:creator>
  <cp:lastModifiedBy>Windows User</cp:lastModifiedBy>
  <cp:revision>3</cp:revision>
  <dcterms:created xsi:type="dcterms:W3CDTF">2017-12-15T15:02:03Z</dcterms:created>
  <dcterms:modified xsi:type="dcterms:W3CDTF">2018-05-21T14:27:50Z</dcterms:modified>
</cp:coreProperties>
</file>