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1D4C490-E522-4893-BBC0-D8B5BD894D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8E12AD-5FA0-4874-A0E9-FF55A4E78DB0}" type="datetimeFigureOut">
              <a:rPr lang="en-US" smtClean="0"/>
              <a:t>5/2/2018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Chapter 20-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Section 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1-Kennedy 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        and </a:t>
            </a:r>
            <a:r>
              <a:rPr lang="en-US" altLang="en-US" sz="44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the Cold War</a:t>
            </a:r>
            <a:br>
              <a:rPr lang="en-US" altLang="en-US" sz="44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</a:br>
            <a:endParaRPr lang="en-US" altLang="en-US" sz="4400" b="1" u="sng" dirty="0" smtClean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3075" name="Picture 4" descr="http://multimedialearningllc.files.wordpress.com/2010/05/cold-w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93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6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6" name="Picture 2" descr="http://jenesequa.com/wp-content/uploads/2010/12/Kennedy-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42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9394" name="Picture 2" descr="http://www.boston.com/news/local/breaking_news/Jackie_Kennedy_dress_11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84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 descr="http://ucgmikebennett.files.wordpress.com/2009/08/kennedy_family_with_dogs_during_a_weekend_at_hyannisport_19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44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u="sng" dirty="0" smtClean="0">
                <a:latin typeface="Goudy Old Style" panose="02020502050305020303" pitchFamily="18" charset="0"/>
                <a:cs typeface="Times New Roman" pitchFamily="18" charset="0"/>
              </a:rPr>
              <a:t>A New Military Policy 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562600" cy="5410200"/>
          </a:xfrm>
        </p:spPr>
        <p:txBody>
          <a:bodyPr/>
          <a:lstStyle/>
          <a:p>
            <a:r>
              <a:rPr lang="en-US" sz="2000" dirty="0" smtClean="0">
                <a:latin typeface="Goudy Old Style" panose="02020502050305020303" pitchFamily="18" charset="0"/>
              </a:rPr>
              <a:t>Kennedy felt that Eisenhower’s Administration had not done enough to deal with the Soviets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He felt that Eisenhower’s lack of action h</a:t>
            </a:r>
            <a:r>
              <a:rPr lang="en-US" dirty="0" smtClean="0">
                <a:latin typeface="Goudy Old Style" panose="02020502050305020303" pitchFamily="18" charset="0"/>
              </a:rPr>
              <a:t>ad allowed the Soviets to gain friends worldwide</a:t>
            </a:r>
          </a:p>
          <a:p>
            <a:pPr lvl="2"/>
            <a:r>
              <a:rPr lang="en-US" sz="2000" dirty="0" smtClean="0">
                <a:latin typeface="Goudy Old Style" panose="02020502050305020303" pitchFamily="18" charset="0"/>
              </a:rPr>
              <a:t>Especially Cuba which was right on </a:t>
            </a:r>
            <a:r>
              <a:rPr lang="en-US" sz="2000" dirty="0" smtClean="0">
                <a:latin typeface="Goudy Old Style" panose="02020502050305020303" pitchFamily="18" charset="0"/>
              </a:rPr>
              <a:t>America’s doorstep </a:t>
            </a:r>
          </a:p>
          <a:p>
            <a:pPr lvl="2"/>
            <a:endParaRPr lang="en-US" sz="2000" dirty="0">
              <a:latin typeface="Goudy Old Style" panose="02020502050305020303" pitchFamily="18" charset="0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Kennedy’s New Military Policy</a:t>
            </a:r>
            <a:r>
              <a:rPr lang="en-US" sz="2400" dirty="0" smtClean="0">
                <a:latin typeface="Goudy Old Style" panose="02020502050305020303" pitchFamily="18" charset="0"/>
              </a:rPr>
              <a:t>-</a:t>
            </a:r>
            <a:endParaRPr lang="en-US" b="1" dirty="0" smtClean="0">
              <a:latin typeface="Goudy Old Style" panose="02020502050305020303" pitchFamily="18" charset="0"/>
            </a:endParaRPr>
          </a:p>
          <a:p>
            <a:pPr lvl="1"/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Flexible Response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</a:p>
          <a:p>
            <a:pPr lvl="2"/>
            <a:r>
              <a:rPr lang="en-US" sz="2000" dirty="0" smtClean="0">
                <a:latin typeface="Goudy Old Style" panose="02020502050305020303" pitchFamily="18" charset="0"/>
              </a:rPr>
              <a:t>The U.S. began to develop </a:t>
            </a:r>
            <a:r>
              <a:rPr lang="en-US" sz="2000" dirty="0" smtClean="0">
                <a:latin typeface="Goudy Old Style" panose="02020502050305020303" pitchFamily="18" charset="0"/>
              </a:rPr>
              <a:t>many new </a:t>
            </a:r>
            <a:r>
              <a:rPr lang="en-US" sz="2000" dirty="0">
                <a:latin typeface="Goudy Old Style" panose="02020502050305020303" pitchFamily="18" charset="0"/>
              </a:rPr>
              <a:t>m</a:t>
            </a:r>
            <a:r>
              <a:rPr lang="en-US" sz="2000" dirty="0" smtClean="0">
                <a:latin typeface="Goudy Old Style" panose="02020502050305020303" pitchFamily="18" charset="0"/>
              </a:rPr>
              <a:t>ilitary policies during the Kennedy administration.</a:t>
            </a:r>
          </a:p>
          <a:p>
            <a:pPr lvl="2"/>
            <a:r>
              <a:rPr lang="en-US" sz="2000" dirty="0" smtClean="0">
                <a:latin typeface="Goudy Old Style" panose="02020502050305020303" pitchFamily="18" charset="0"/>
              </a:rPr>
              <a:t>Key policies </a:t>
            </a:r>
            <a:r>
              <a:rPr lang="en-US" sz="2000" dirty="0" smtClean="0">
                <a:latin typeface="Goudy Old Style" panose="02020502050305020303" pitchFamily="18" charset="0"/>
              </a:rPr>
              <a:t> </a:t>
            </a:r>
            <a:r>
              <a:rPr lang="en-US" sz="2000" dirty="0" smtClean="0">
                <a:latin typeface="Goudy Old Style" panose="02020502050305020303" pitchFamily="18" charset="0"/>
              </a:rPr>
              <a:t>focused on </a:t>
            </a:r>
            <a:r>
              <a:rPr lang="en-US" sz="2000" dirty="0" smtClean="0">
                <a:latin typeface="Goudy Old Style" panose="02020502050305020303" pitchFamily="18" charset="0"/>
              </a:rPr>
              <a:t>preparing for a variety of military responses to international crises rather than always threatening the use of nuclear attacks</a:t>
            </a:r>
          </a:p>
          <a:p>
            <a:endParaRPr lang="en-US" sz="2000" dirty="0">
              <a:latin typeface="Goudy Old Style" panose="02020502050305020303" pitchFamily="18" charset="0"/>
            </a:endParaRPr>
          </a:p>
        </p:txBody>
      </p:sp>
      <p:pic>
        <p:nvPicPr>
          <p:cNvPr id="4" name="Picture 13" descr="http://www.instruction.greenriver.edu/Haulman/pictures/vietnam/JFK+JohnJoh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83" y="2590800"/>
            <a:ext cx="238047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576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Crisis Over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1054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Fidel Castro</a:t>
            </a:r>
            <a:r>
              <a:rPr lang="en-US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In 1959 this Cuban r</a:t>
            </a:r>
            <a:r>
              <a:rPr lang="en-US" dirty="0" smtClean="0">
                <a:latin typeface="Goudy Old Style" panose="02020502050305020303" pitchFamily="18" charset="0"/>
              </a:rPr>
              <a:t>evolutionary leader takes control from former leader </a:t>
            </a:r>
            <a:r>
              <a:rPr lang="en-US" dirty="0" err="1" smtClean="0">
                <a:latin typeface="Goudy Old Style" panose="02020502050305020303" pitchFamily="18" charset="0"/>
              </a:rPr>
              <a:t>Fulgencio</a:t>
            </a:r>
            <a:r>
              <a:rPr lang="en-US" dirty="0" smtClean="0">
                <a:latin typeface="Goudy Old Style" panose="02020502050305020303" pitchFamily="18" charset="0"/>
              </a:rPr>
              <a:t> Batista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He says that “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Revolutionaries are not born, they are made by poverty, inequality, and dictatorship</a:t>
            </a:r>
            <a:r>
              <a:rPr lang="en-US" dirty="0" smtClean="0">
                <a:latin typeface="Goudy Old Style" panose="02020502050305020303" pitchFamily="18" charset="0"/>
              </a:rPr>
              <a:t>” </a:t>
            </a:r>
            <a:r>
              <a:rPr lang="en-US" i="1" dirty="0" smtClean="0">
                <a:latin typeface="Goudy Old Style" panose="02020502050305020303" pitchFamily="18" charset="0"/>
              </a:rPr>
              <a:t>(Fidel Castro)</a:t>
            </a:r>
          </a:p>
          <a:p>
            <a:endParaRPr lang="en-US" b="1" u="sng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Kennedy’s problems with Castro</a:t>
            </a:r>
            <a:r>
              <a:rPr lang="en-US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Since he favored communism he was viewed as a </a:t>
            </a:r>
            <a:r>
              <a:rPr lang="en-US" dirty="0" smtClean="0">
                <a:latin typeface="Goudy Old Style" panose="02020502050305020303" pitchFamily="18" charset="0"/>
              </a:rPr>
              <a:t>Soviet sympathizer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He s</a:t>
            </a:r>
            <a:r>
              <a:rPr lang="en-US" dirty="0" smtClean="0">
                <a:latin typeface="Goudy Old Style" panose="02020502050305020303" pitchFamily="18" charset="0"/>
              </a:rPr>
              <a:t>eized oil refineries in Cuba, confiscated American owned homes and businesses as well as breaking up commercial farms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156" y="2743199"/>
            <a:ext cx="2410325" cy="2038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389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84238"/>
          </a:xfrm>
        </p:spPr>
        <p:txBody>
          <a:bodyPr/>
          <a:lstStyle/>
          <a:p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Crisis Over Cuba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172200" cy="5715000"/>
          </a:xfrm>
        </p:spPr>
        <p:txBody>
          <a:bodyPr/>
          <a:lstStyle/>
          <a:p>
            <a:r>
              <a:rPr lang="en-US" sz="195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Bay of Pigs Invasion</a:t>
            </a:r>
            <a:r>
              <a:rPr lang="en-US" sz="1950" b="1" dirty="0" smtClean="0">
                <a:latin typeface="Goudy Old Style" panose="02020502050305020303" pitchFamily="18" charset="0"/>
              </a:rPr>
              <a:t>-</a:t>
            </a:r>
            <a:endParaRPr lang="en-US" sz="195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1950" dirty="0" smtClean="0">
                <a:latin typeface="Goudy Old Style" panose="02020502050305020303" pitchFamily="18" charset="0"/>
              </a:rPr>
              <a:t>A covert American invasion of </a:t>
            </a:r>
            <a:r>
              <a:rPr lang="en-US" sz="1950" dirty="0" smtClean="0">
                <a:latin typeface="Goudy Old Style" panose="02020502050305020303" pitchFamily="18" charset="0"/>
              </a:rPr>
              <a:t>Cuba </a:t>
            </a:r>
            <a:r>
              <a:rPr lang="en-US" sz="1950" dirty="0" smtClean="0">
                <a:latin typeface="Goudy Old Style" panose="02020502050305020303" pitchFamily="18" charset="0"/>
              </a:rPr>
              <a:t>that had actually began under Eisenhower took place on April 17</a:t>
            </a:r>
            <a:r>
              <a:rPr lang="en-US" sz="1950" baseline="30000" dirty="0" smtClean="0">
                <a:latin typeface="Goudy Old Style" panose="02020502050305020303" pitchFamily="18" charset="0"/>
              </a:rPr>
              <a:t>th</a:t>
            </a:r>
            <a:r>
              <a:rPr lang="en-US" sz="1950" dirty="0" smtClean="0">
                <a:latin typeface="Goudy Old Style" panose="02020502050305020303" pitchFamily="18" charset="0"/>
              </a:rPr>
              <a:t>, 1961</a:t>
            </a:r>
          </a:p>
          <a:p>
            <a:pPr lvl="1"/>
            <a:r>
              <a:rPr lang="en-US" sz="1950" dirty="0" smtClean="0">
                <a:latin typeface="Goudy Old Style" panose="02020502050305020303" pitchFamily="18" charset="0"/>
              </a:rPr>
              <a:t>The mission was designed to encourage an uprising in Cuba that would oust Fidel Castro as their leader</a:t>
            </a:r>
          </a:p>
          <a:p>
            <a:r>
              <a:rPr lang="en-US" sz="1950" dirty="0" smtClean="0">
                <a:latin typeface="Goudy Old Style" panose="02020502050305020303" pitchFamily="18" charset="0"/>
              </a:rPr>
              <a:t>The result of the invasion </a:t>
            </a:r>
            <a:r>
              <a:rPr lang="en-US" sz="1950" dirty="0" smtClean="0">
                <a:latin typeface="Goudy Old Style" panose="02020502050305020303" pitchFamily="18" charset="0"/>
                <a:sym typeface="Wingdings" pitchFamily="2" charset="2"/>
              </a:rPr>
              <a:t>was a c</a:t>
            </a:r>
            <a:r>
              <a:rPr lang="en-US" sz="1950" dirty="0" smtClean="0">
                <a:latin typeface="Goudy Old Style" panose="02020502050305020303" pitchFamily="18" charset="0"/>
                <a:sym typeface="Wingdings" pitchFamily="2" charset="2"/>
              </a:rPr>
              <a:t>omplete </a:t>
            </a:r>
            <a:r>
              <a:rPr lang="en-US" sz="1950" dirty="0" smtClean="0">
                <a:latin typeface="Goudy Old Style" panose="02020502050305020303" pitchFamily="18" charset="0"/>
                <a:sym typeface="Wingdings" pitchFamily="2" charset="2"/>
              </a:rPr>
              <a:t>d</a:t>
            </a:r>
            <a:r>
              <a:rPr lang="en-US" sz="1950" dirty="0" smtClean="0">
                <a:latin typeface="Goudy Old Style" panose="02020502050305020303" pitchFamily="18" charset="0"/>
                <a:sym typeface="Wingdings" pitchFamily="2" charset="2"/>
              </a:rPr>
              <a:t>isaster</a:t>
            </a:r>
            <a:endParaRPr lang="en-US" sz="195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1950" dirty="0" smtClean="0">
                <a:latin typeface="Goudy Old Style" panose="02020502050305020303" pitchFamily="18" charset="0"/>
              </a:rPr>
              <a:t>Military interventions and plans did not work </a:t>
            </a:r>
          </a:p>
          <a:p>
            <a:pPr lvl="1"/>
            <a:r>
              <a:rPr lang="en-US" sz="1950" dirty="0" smtClean="0">
                <a:latin typeface="Goudy Old Style" panose="02020502050305020303" pitchFamily="18" charset="0"/>
              </a:rPr>
              <a:t>Made Americans look like fools</a:t>
            </a:r>
          </a:p>
          <a:p>
            <a:pPr lvl="1"/>
            <a:r>
              <a:rPr lang="en-US" sz="1950" dirty="0" smtClean="0">
                <a:latin typeface="Goudy Old Style" panose="02020502050305020303" pitchFamily="18" charset="0"/>
              </a:rPr>
              <a:t>Embarrassed Kennedy </a:t>
            </a:r>
          </a:p>
          <a:p>
            <a:endParaRPr lang="en-US" sz="1950" b="1" u="sng" dirty="0" smtClean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r>
              <a:rPr lang="en-US" sz="195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End Result</a:t>
            </a:r>
            <a:r>
              <a:rPr lang="en-US" sz="1950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sz="1950" dirty="0" smtClean="0">
                <a:latin typeface="Goudy Old Style" panose="02020502050305020303" pitchFamily="18" charset="0"/>
              </a:rPr>
              <a:t>U.S. pays $53 million ransom for return of surviving commandos </a:t>
            </a:r>
          </a:p>
          <a:p>
            <a:pPr lvl="1"/>
            <a:r>
              <a:rPr lang="en-US" sz="1950" dirty="0" smtClean="0">
                <a:latin typeface="Goudy Old Style" panose="02020502050305020303" pitchFamily="18" charset="0"/>
              </a:rPr>
              <a:t>Castro was pushed towards an alliance with the Soviet Union creating a permanent communist threat in the Western Hemisphere only ninety miles away</a:t>
            </a:r>
          </a:p>
          <a:p>
            <a:endParaRPr lang="en-US" sz="1950" dirty="0">
              <a:latin typeface="Goudy Old Style" panose="02020502050305020303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48" y="2774414"/>
            <a:ext cx="1768394" cy="228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51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84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Crisis Over Cuba</a:t>
            </a:r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248400" cy="58674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Cuban Missile </a:t>
            </a:r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Crisis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Khrushchev promises to defend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Cuba from U.S. advances and begins placing Nuclear Warheads there </a:t>
            </a:r>
            <a:endParaRPr lang="en-US" altLang="en-US" sz="22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Our U2 planes spots Soviet missiles which leads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America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to takes </a:t>
            </a:r>
            <a:r>
              <a:rPr lang="en-US" altLang="en-US" sz="2200" dirty="0">
                <a:latin typeface="Goudy Old Style" panose="02020502050305020303" pitchFamily="18" charset="0"/>
                <a:cs typeface="Times New Roman" pitchFamily="18" charset="0"/>
              </a:rPr>
              <a:t>a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ction</a:t>
            </a:r>
            <a:endParaRPr lang="en-US" altLang="en-US" sz="22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3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Quarantine of Cuba: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1962 uses U.S. naval ships to create a blockade around Cuba</a:t>
            </a:r>
            <a:endParaRPr lang="en-US" altLang="en-US" sz="22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3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100,000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U.S.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troops on standby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End Results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: The Soviets agree to remove their missiles from Cuba while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we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agree to remove our missiles from Turkey and promise not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to invade Cuba </a:t>
            </a:r>
          </a:p>
          <a:p>
            <a:pPr lvl="1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We realized how close we came to another war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16388" name="Picture 5" descr="http://mitchellarchives.com/wp-content/uploads/2008/10/cuban-missle-crisis-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49" y="2362200"/>
            <a:ext cx="1860743" cy="256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84238"/>
          </a:xfrm>
        </p:spPr>
        <p:txBody>
          <a:bodyPr/>
          <a:lstStyle/>
          <a:p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Crisis Over Berlin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943600" cy="5715000"/>
          </a:xfrm>
        </p:spPr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East Berlin had lost twenty percent of their population to West Berlin during the decade following the Berlin Airlift which had showed the ineffectiveness of communist rule in East Berlin</a:t>
            </a:r>
          </a:p>
          <a:p>
            <a:r>
              <a:rPr lang="en-US" dirty="0" err="1" smtClean="0">
                <a:latin typeface="Goudy Old Style" panose="02020502050305020303" pitchFamily="18" charset="0"/>
              </a:rPr>
              <a:t>Khruschev</a:t>
            </a:r>
            <a:r>
              <a:rPr lang="en-US" dirty="0" smtClean="0">
                <a:latin typeface="Goudy Old Style" panose="02020502050305020303" pitchFamily="18" charset="0"/>
              </a:rPr>
              <a:t> threatened to close all access to West Berlin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Kennedy refused to give up access to West Berlin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Commenting that Berlin is… “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great testing place of Western courage and will</a:t>
            </a:r>
            <a:r>
              <a:rPr lang="en-US" dirty="0" smtClean="0">
                <a:latin typeface="Goudy Old Style" panose="02020502050305020303" pitchFamily="18" charset="0"/>
              </a:rPr>
              <a:t>.”  (Kennedy)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Due to Kennedy’s unwillingness to back down </a:t>
            </a:r>
            <a:r>
              <a:rPr lang="en-US" dirty="0" err="1" smtClean="0">
                <a:latin typeface="Goudy Old Style" panose="02020502050305020303" pitchFamily="18" charset="0"/>
              </a:rPr>
              <a:t>Khruschev</a:t>
            </a:r>
            <a:r>
              <a:rPr lang="en-US" dirty="0" smtClean="0">
                <a:latin typeface="Goudy Old Style" panose="02020502050305020303" pitchFamily="18" charset="0"/>
              </a:rPr>
              <a:t> begins constructing the Berlin Wall </a:t>
            </a:r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dirty="0" smtClean="0">
                <a:latin typeface="Goudy Old Style" panose="02020502050305020303" pitchFamily="18" charset="0"/>
              </a:rPr>
              <a:t>Construction on the</a:t>
            </a:r>
            <a:r>
              <a:rPr lang="en-US" b="1" dirty="0" smtClean="0">
                <a:latin typeface="Goudy Old Style" panose="02020502050305020303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Berlin Wall </a:t>
            </a:r>
            <a:r>
              <a:rPr lang="en-US" dirty="0" smtClean="0">
                <a:latin typeface="Goudy Old Style" panose="02020502050305020303" pitchFamily="18" charset="0"/>
              </a:rPr>
              <a:t>begins on Aug. 13, 1961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This will s</a:t>
            </a:r>
            <a:r>
              <a:rPr lang="en-US" dirty="0" smtClean="0">
                <a:latin typeface="Goudy Old Style" panose="02020502050305020303" pitchFamily="18" charset="0"/>
              </a:rPr>
              <a:t>erve as symbol of communist oppression until its demolition in 1989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" name="Picture 5" descr="http://www.euinfrastructure.com/media/media-news/news-thumb/091109/berlin_wa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032114" cy="134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007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36"/>
            <a:ext cx="8442600" cy="686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6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Crisis Over Berlin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8674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u="sng" dirty="0">
                <a:latin typeface="Goudy Old Style" panose="02020502050305020303" pitchFamily="18" charset="0"/>
                <a:cs typeface="Times New Roman" pitchFamily="18" charset="0"/>
              </a:rPr>
              <a:t>Close Calls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The 1960’s were full of close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calls and both sides realized that there </a:t>
            </a: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was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a need for more rational solitons than all out war </a:t>
            </a:r>
          </a:p>
          <a:p>
            <a:pPr marL="1005205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The </a:t>
            </a:r>
            <a:r>
              <a:rPr lang="en-US" sz="2400" dirty="0" smtClean="0">
                <a:latin typeface="Goudy Old Style" panose="02020502050305020303" pitchFamily="18" charset="0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Hot Line</a:t>
            </a:r>
            <a:r>
              <a:rPr lang="en-US" sz="2400" dirty="0" smtClean="0">
                <a:latin typeface="Goudy Old Style" panose="02020502050305020303" pitchFamily="18" charset="0"/>
              </a:rPr>
              <a:t>” was a special phone line developed between the White House and the Kremlin that allowed both sides to communicate immediately in the event of a crisis 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lvl="2"/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Limited Test Ban Treaty</a:t>
            </a:r>
            <a:r>
              <a:rPr lang="en-US" sz="2400" b="1" dirty="0" smtClean="0">
                <a:latin typeface="Goudy Old Style" panose="02020502050305020303" pitchFamily="18" charset="0"/>
              </a:rPr>
              <a:t>-</a:t>
            </a:r>
            <a:r>
              <a:rPr lang="en-US" sz="2400" dirty="0" smtClean="0">
                <a:latin typeface="Goudy Old Style" panose="02020502050305020303" pitchFamily="18" charset="0"/>
              </a:rPr>
              <a:t>Was an agreement between the U.S. and Soviets that banned nuclear testing in the atmosphere</a:t>
            </a:r>
          </a:p>
          <a:p>
            <a:endParaRPr lang="en-US" sz="25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41" y="2895600"/>
            <a:ext cx="2414380" cy="212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30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Election of 1960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81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President Eisenhower’s </a:t>
            </a: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term comes to an end in 1959</a:t>
            </a:r>
          </a:p>
          <a:p>
            <a:pPr lvl="1" eaLnBrk="1" hangingPunct="1"/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The country was in a </a:t>
            </a: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recession and ready for a change</a:t>
            </a:r>
            <a:endParaRPr lang="en-US" altLang="en-US" sz="28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Issues with Eisenhower’s Presidency </a:t>
            </a:r>
          </a:p>
          <a:p>
            <a:pPr lvl="1"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We 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lost the race to space</a:t>
            </a:r>
          </a:p>
          <a:p>
            <a:pPr lvl="1"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U-2 was shot down</a:t>
            </a:r>
          </a:p>
          <a:p>
            <a:pPr lvl="1"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All of these things led to an anti-republican backlash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4100" name="Picture 5" descr="http://www.superchefblog.com/images/timespacerace_100dpi360x500p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34" y="1981200"/>
            <a:ext cx="2934929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Election of 1960</a:t>
            </a: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Democrats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: JFK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John 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F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itzgerald Kennedy was a rich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,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young, Catholic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,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senator who was well regarded as a WWII hero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2000" b="1" u="sng" dirty="0" smtClean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Republicans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: Nixon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Richard Nixon was also a WWII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vet, looked old compared to Kennedy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Seemed shady b/c of past problems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20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1960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Election was first broadcast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election</a:t>
            </a:r>
          </a:p>
          <a:p>
            <a:pPr marL="617537" lvl="3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Goudy Old Style" panose="02020502050305020303" pitchFamily="18" charset="0"/>
                <a:cs typeface="Times New Roman" pitchFamily="18" charset="0"/>
              </a:rPr>
              <a:t>Those who heard it on the radio felt Nixon won but those who watched the televised debates felt Kennedy 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won</a:t>
            </a:r>
            <a:endParaRPr lang="en-US" altLang="en-US" sz="20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T.V. debates pushed the election in Kennedy favor </a:t>
            </a:r>
          </a:p>
        </p:txBody>
      </p:sp>
      <p:pic>
        <p:nvPicPr>
          <p:cNvPr id="6148" name="Picture 5" descr="http://news.bbc.co.uk/media/images/39334000/jpg/_39334103_kennedynixon_ap_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50" y="2667000"/>
            <a:ext cx="2715350" cy="2030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04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84238"/>
          </a:xfrm>
        </p:spPr>
        <p:txBody>
          <a:bodyPr/>
          <a:lstStyle/>
          <a:p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Election of 1960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9" y="1143000"/>
            <a:ext cx="6172200" cy="5715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Presidential Election of 1960</a:t>
            </a:r>
            <a:r>
              <a:rPr lang="en-US" dirty="0" smtClean="0">
                <a:latin typeface="Goudy Old Style" panose="02020502050305020303" pitchFamily="18" charset="0"/>
              </a:rPr>
              <a:t>- Considered one of the closest elections in American history.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John F. Kennedy won 303 Electoral College votes compared to Nixon’s 219 Electoral College 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Kennedy won the popular vote by only 112,827</a:t>
            </a:r>
            <a:r>
              <a:rPr lang="en-US" dirty="0">
                <a:latin typeface="Goudy Old Style" panose="02020502050305020303" pitchFamily="18" charset="0"/>
              </a:rPr>
              <a:t> </a:t>
            </a:r>
            <a:r>
              <a:rPr lang="en-US" dirty="0" smtClean="0">
                <a:latin typeface="Goudy Old Style" panose="02020502050305020303" pitchFamily="18" charset="0"/>
              </a:rPr>
              <a:t>votes a margin of 0.17%. 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Richard Nixon won more individual states than Kennedy, but it was Kennedy who prevailed by winning key states with a larger amount of  electoral votes.</a:t>
            </a:r>
          </a:p>
          <a:p>
            <a:pPr lvl="1"/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This was also the first election in which all fifty states participated (Alaska became a State in 1958 and Hawaii in 1959) as well as the first election in which an incumbent president was ineligible to run for another term due to the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Twenty-second Amendment</a:t>
            </a:r>
            <a:r>
              <a:rPr lang="en-US" dirty="0" smtClean="0">
                <a:latin typeface="Goudy Old Style" panose="02020502050305020303" pitchFamily="18" charset="0"/>
              </a:rPr>
              <a:t> (which limit’s a President to serving only two terms).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5734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07116"/>
            <a:ext cx="1940535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60438"/>
          </a:xfrm>
        </p:spPr>
        <p:txBody>
          <a:bodyPr/>
          <a:lstStyle/>
          <a:p>
            <a:pPr algn="ctr"/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Election of 1960</a:t>
            </a:r>
            <a:endParaRPr lang="en-US" dirty="0"/>
          </a:p>
        </p:txBody>
      </p:sp>
      <p:pic>
        <p:nvPicPr>
          <p:cNvPr id="6963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3058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The Election of 1960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4800600" cy="5353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Following the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Election of 1960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Civil Rights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remained a major issue that needed to be addressed</a:t>
            </a:r>
          </a:p>
          <a:p>
            <a:pPr eaLnBrk="1" hangingPunct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Kennedy was supportive of the movement which gained him a large portion of the African-American vote 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When Martin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Luther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was arrested for protesting in Birmingham, Alabama Kennedy calls Dr. King’s wife to offer support while Attorney General Bobby Kennedy helps secure his release from jail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7" descr="http://1.bp.blogspot.com/_x6xUExYuioE/SXSRZks0XII/AAAAAAAABGM/1bmA_57xYwo/s400/9465~Martin-Luther-King-and-John-F-Kennedy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7" y="2514600"/>
            <a:ext cx="2947228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05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884238"/>
          </a:xfrm>
        </p:spPr>
        <p:txBody>
          <a:bodyPr/>
          <a:lstStyle/>
          <a:p>
            <a:r>
              <a:rPr lang="en-US" altLang="en-US" sz="4000" u="sng" dirty="0" smtClean="0">
                <a:latin typeface="Goudy Old Style" panose="02020502050305020303" pitchFamily="18" charset="0"/>
                <a:cs typeface="Times New Roman" pitchFamily="18" charset="0"/>
              </a:rPr>
              <a:t>The Election of 1960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9530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Following his victory in the 1960 Election President Kennedy chose </a:t>
            </a:r>
            <a:r>
              <a:rPr lang="en-US" dirty="0">
                <a:latin typeface="Goudy Old Style" panose="02020502050305020303" pitchFamily="18" charset="0"/>
              </a:rPr>
              <a:t>t</a:t>
            </a:r>
            <a:r>
              <a:rPr lang="en-US" dirty="0" smtClean="0">
                <a:latin typeface="Goudy Old Style" panose="02020502050305020303" pitchFamily="18" charset="0"/>
              </a:rPr>
              <a:t>he </a:t>
            </a:r>
            <a:r>
              <a:rPr lang="en-US" dirty="0" smtClean="0">
                <a:latin typeface="Goudy Old Style" panose="02020502050305020303" pitchFamily="18" charset="0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Best and the Brightest</a:t>
            </a:r>
            <a:r>
              <a:rPr lang="en-US" dirty="0" smtClean="0">
                <a:latin typeface="Goudy Old Style" panose="02020502050305020303" pitchFamily="18" charset="0"/>
              </a:rPr>
              <a:t>” minds he could find to fill his Presidential cabinet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National Security Advisor-</a:t>
            </a:r>
            <a:r>
              <a:rPr lang="en-US" sz="2200" dirty="0" err="1" smtClean="0">
                <a:solidFill>
                  <a:srgbClr val="002060"/>
                </a:solidFill>
                <a:latin typeface="Goudy Old Style" panose="02020502050305020303" pitchFamily="18" charset="0"/>
              </a:rPr>
              <a:t>McGeorge</a:t>
            </a:r>
            <a:r>
              <a:rPr 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Bundy was the former dean of Harvard University</a:t>
            </a:r>
            <a:r>
              <a:rPr lang="en-US" sz="2200" dirty="0" smtClean="0">
                <a:latin typeface="Goudy Old Style" panose="02020502050305020303" pitchFamily="18" charset="0"/>
              </a:rPr>
              <a:t>, </a:t>
            </a:r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Secretary of Defense-Robert McNamara the former President of Ford Motor Company</a:t>
            </a:r>
            <a:r>
              <a:rPr lang="en-US" sz="2200" dirty="0" smtClean="0">
                <a:latin typeface="Goudy Old Style" panose="02020502050305020303" pitchFamily="18" charset="0"/>
              </a:rPr>
              <a:t>, </a:t>
            </a:r>
            <a:r>
              <a:rPr 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Secretary of State-Dean Rusk President of Rockefeller Foundation </a:t>
            </a:r>
            <a:r>
              <a:rPr lang="en-US" sz="2200" dirty="0" smtClean="0">
                <a:latin typeface="Goudy Old Style" panose="02020502050305020303" pitchFamily="18" charset="0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Attorney General Robert Kennedy who was </a:t>
            </a:r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JFK’s younger brother 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" name="Picture 5" descr="http://boxothoughts.files.wordpress.com/2008/04/robertfkennedy_martinlutherkingj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65" y="2362200"/>
            <a:ext cx="3047884" cy="2488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54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884238"/>
          </a:xfrm>
        </p:spPr>
        <p:txBody>
          <a:bodyPr/>
          <a:lstStyle/>
          <a:p>
            <a:r>
              <a:rPr lang="en-US" altLang="en-US" sz="4000" u="sng" dirty="0" smtClean="0">
                <a:latin typeface="Goudy Old Style" panose="02020502050305020303" pitchFamily="18" charset="0"/>
                <a:cs typeface="Times New Roman" pitchFamily="18" charset="0"/>
              </a:rPr>
              <a:t>The Camelot Years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5486400" cy="56769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As a President the image JFK portrayed regarding his personal life gave hope and excitement to many American’s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The Kennedy’s were a young, attractive, fashion forward couple with children who many American’s felt they could relate to and idolize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Camelot Years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A</a:t>
            </a:r>
            <a:r>
              <a:rPr lang="en-US" b="1" dirty="0" smtClean="0">
                <a:latin typeface="Goudy Old Style" panose="02020502050305020303" pitchFamily="18" charset="0"/>
              </a:rPr>
              <a:t> </a:t>
            </a:r>
            <a:r>
              <a:rPr lang="en-US" dirty="0" smtClean="0">
                <a:latin typeface="Goudy Old Style" panose="02020502050305020303" pitchFamily="18" charset="0"/>
              </a:rPr>
              <a:t>Description of the Kennedy ‘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mystique</a:t>
            </a:r>
            <a:r>
              <a:rPr lang="en-US" dirty="0" smtClean="0">
                <a:latin typeface="Goudy Old Style" panose="02020502050305020303" pitchFamily="18" charset="0"/>
              </a:rPr>
              <a:t>’ in the White House based on the image of Camelot which was the mythical court of King Arthur</a:t>
            </a:r>
          </a:p>
          <a:p>
            <a:pPr lvl="1"/>
            <a:endParaRPr lang="en-US" dirty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Four days after his burial Jackie Kennedy in an interview with Life magazine said that, "There will be great presidents again, but there will never be another Camelot." </a:t>
            </a:r>
            <a:endParaRPr lang="en-US" dirty="0" smtClean="0">
              <a:latin typeface="Goudy Old Style" panose="02020502050305020303" pitchFamily="18" charset="0"/>
            </a:endParaRPr>
          </a:p>
          <a:p>
            <a:endParaRPr 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7475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360543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0" name="Picture 2" descr="http://www.vtocity.com/vtogallery/main.php?g2_view=core.DownloadItem&amp;g2_itemId=3288&amp;g2_serialNumbe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92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</TotalTime>
  <Words>1055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 Chapter 20-Section 1-Kennedy         and the Cold War </vt:lpstr>
      <vt:lpstr>The Election of 1960</vt:lpstr>
      <vt:lpstr>The Election of 1960</vt:lpstr>
      <vt:lpstr>The Election of 1960</vt:lpstr>
      <vt:lpstr>The Election of 1960</vt:lpstr>
      <vt:lpstr>The Election of 1960</vt:lpstr>
      <vt:lpstr>The Election of 1960</vt:lpstr>
      <vt:lpstr>The Camelot Years</vt:lpstr>
      <vt:lpstr>PowerPoint Presentation</vt:lpstr>
      <vt:lpstr>PowerPoint Presentation</vt:lpstr>
      <vt:lpstr>PowerPoint Presentation</vt:lpstr>
      <vt:lpstr>PowerPoint Presentation</vt:lpstr>
      <vt:lpstr>A New Military Policy </vt:lpstr>
      <vt:lpstr>Crisis Over Cuba</vt:lpstr>
      <vt:lpstr>Crisis Over Cuba</vt:lpstr>
      <vt:lpstr>Crisis Over Cuba</vt:lpstr>
      <vt:lpstr>Crisis Over Berlin</vt:lpstr>
      <vt:lpstr>PowerPoint Presentation</vt:lpstr>
      <vt:lpstr>Crisis Over Berlin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 20-Section 1-Kennedy         and the Cold War </dc:title>
  <dc:creator>Windows User</dc:creator>
  <cp:lastModifiedBy>Windows User</cp:lastModifiedBy>
  <cp:revision>1</cp:revision>
  <dcterms:created xsi:type="dcterms:W3CDTF">2018-05-02T14:29:20Z</dcterms:created>
  <dcterms:modified xsi:type="dcterms:W3CDTF">2018-05-02T14:30:55Z</dcterms:modified>
</cp:coreProperties>
</file>