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7" r:id="rId2"/>
    <p:sldId id="259" r:id="rId3"/>
    <p:sldId id="260" r:id="rId4"/>
    <p:sldId id="262" r:id="rId5"/>
    <p:sldId id="263" r:id="rId6"/>
    <p:sldId id="265" r:id="rId7"/>
    <p:sldId id="267" r:id="rId8"/>
    <p:sldId id="269" r:id="rId9"/>
    <p:sldId id="270" r:id="rId10"/>
    <p:sldId id="273" r:id="rId11"/>
    <p:sldId id="274" r:id="rId12"/>
    <p:sldId id="275" r:id="rId13"/>
    <p:sldId id="276" r:id="rId14"/>
    <p:sldId id="277" r:id="rId15"/>
    <p:sldId id="278" r:id="rId16"/>
    <p:sldId id="279"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2D7911E-2589-4F82-8D19-8817C56A9CFD}" type="datetimeFigureOut">
              <a:rPr lang="en-US" smtClean="0"/>
              <a:t>12/11/2017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C1EF28A-B4BD-4972-ABF5-11EA8082B417}"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D7911E-2589-4F82-8D19-8817C56A9CFD}"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EF28A-B4BD-4972-ABF5-11EA8082B41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D7911E-2589-4F82-8D19-8817C56A9CFD}"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C1EF28A-B4BD-4972-ABF5-11EA8082B41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10A7435E-D54F-4CE3-B8CF-719A859FEBC8}" type="datetimeFigureOut">
              <a:rPr lang="en-US"/>
              <a:pPr>
                <a:defRPr/>
              </a:pPr>
              <a:t>12/11/2017</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638A426-0F2A-4367-9CE7-7ED7E816538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1060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D7911E-2589-4F82-8D19-8817C56A9CFD}"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EF28A-B4BD-4972-ABF5-11EA8082B417}"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2D7911E-2589-4F82-8D19-8817C56A9CFD}" type="datetimeFigureOut">
              <a:rPr lang="en-US" smtClean="0"/>
              <a:t>12/11/2017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C1EF28A-B4BD-4972-ABF5-11EA8082B417}"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D7911E-2589-4F82-8D19-8817C56A9CFD}"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EF28A-B4BD-4972-ABF5-11EA8082B41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D7911E-2589-4F82-8D19-8817C56A9CFD}" type="datetimeFigureOut">
              <a:rPr lang="en-US" smtClean="0"/>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1EF28A-B4BD-4972-ABF5-11EA8082B417}"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D7911E-2589-4F82-8D19-8817C56A9CFD}" type="datetimeFigureOut">
              <a:rPr lang="en-US" smtClean="0"/>
              <a:t>12/11/2017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1EF28A-B4BD-4972-ABF5-11EA8082B417}"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2D7911E-2589-4F82-8D19-8817C56A9CFD}" type="datetimeFigureOut">
              <a:rPr lang="en-US" smtClean="0"/>
              <a:t>12/11/2017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EF28A-B4BD-4972-ABF5-11EA8082B41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7911E-2589-4F82-8D19-8817C56A9CFD}"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C1EF28A-B4BD-4972-ABF5-11EA8082B417}"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7911E-2589-4F82-8D19-8817C56A9CFD}"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EF28A-B4BD-4972-ABF5-11EA8082B417}"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2D7911E-2589-4F82-8D19-8817C56A9CFD}" type="datetimeFigureOut">
              <a:rPr lang="en-US" smtClean="0"/>
              <a:t>12/11/2017</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C1EF28A-B4BD-4972-ABF5-11EA8082B41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Goudy Old Style" panose="02020502050305020303" pitchFamily="18" charset="0"/>
              </a:rPr>
              <a:t>Chapter 11- Section 3</a:t>
            </a:r>
            <a:endParaRPr lang="en-US" dirty="0">
              <a:latin typeface="Goudy Old Style" panose="02020502050305020303" pitchFamily="18" charset="0"/>
            </a:endParaRPr>
          </a:p>
        </p:txBody>
      </p:sp>
      <p:sp>
        <p:nvSpPr>
          <p:cNvPr id="3" name="Title 2"/>
          <p:cNvSpPr>
            <a:spLocks noGrp="1"/>
          </p:cNvSpPr>
          <p:nvPr>
            <p:ph type="title"/>
          </p:nvPr>
        </p:nvSpPr>
        <p:spPr/>
        <p:txBody>
          <a:bodyPr/>
          <a:lstStyle/>
          <a:p>
            <a:r>
              <a:rPr lang="en-US" dirty="0" smtClean="0">
                <a:latin typeface="Goudy Old Style" panose="02020502050305020303" pitchFamily="18" charset="0"/>
              </a:rPr>
              <a:t>The Implied Powers </a:t>
            </a:r>
            <a:endParaRPr lang="en-US" dirty="0">
              <a:latin typeface="Goudy Old Style" panose="02020502050305020303" pitchFamily="18" charset="0"/>
            </a:endParaRPr>
          </a:p>
        </p:txBody>
      </p:sp>
    </p:spTree>
    <p:extLst>
      <p:ext uri="{BB962C8B-B14F-4D97-AF65-F5344CB8AC3E}">
        <p14:creationId xmlns:p14="http://schemas.microsoft.com/office/powerpoint/2010/main" val="1855408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Rot="1" noChangeArrowheads="1"/>
          </p:cNvSpPr>
          <p:nvPr>
            <p:ph type="title"/>
          </p:nvPr>
        </p:nvSpPr>
        <p:spPr/>
        <p:txBody>
          <a:bodyPr/>
          <a:lstStyle/>
          <a:p>
            <a:pPr eaLnBrk="1" hangingPunct="1">
              <a:defRPr/>
            </a:pPr>
            <a:r>
              <a:rPr lang="en-US" dirty="0" smtClean="0"/>
              <a:t>War Powers</a:t>
            </a:r>
          </a:p>
        </p:txBody>
      </p:sp>
      <p:sp>
        <p:nvSpPr>
          <p:cNvPr id="36869" name="Rectangle 5"/>
          <p:cNvSpPr>
            <a:spLocks noGrp="1" noChangeArrowheads="1"/>
          </p:cNvSpPr>
          <p:nvPr>
            <p:ph type="body" sz="half" idx="1"/>
          </p:nvPr>
        </p:nvSpPr>
        <p:spPr/>
        <p:txBody>
          <a:bodyPr>
            <a:normAutofit/>
          </a:bodyPr>
          <a:lstStyle/>
          <a:p>
            <a:pPr eaLnBrk="1" hangingPunct="1">
              <a:defRPr/>
            </a:pPr>
            <a:r>
              <a:rPr lang="en-US" sz="2800" dirty="0" smtClean="0">
                <a:latin typeface="Goudy Old Style" panose="02020502050305020303" pitchFamily="18" charset="0"/>
                <a:cs typeface="Times New Roman" panose="02020603050405020304" pitchFamily="18" charset="0"/>
              </a:rPr>
              <a:t>Article 1 section 8 gives expressed power to raise and support armies and to provide and maintain a navy</a:t>
            </a:r>
          </a:p>
          <a:p>
            <a:pPr eaLnBrk="1" hangingPunct="1">
              <a:defRPr/>
            </a:pPr>
            <a:r>
              <a:rPr lang="en-US" sz="2800" dirty="0" smtClean="0">
                <a:latin typeface="Goudy Old Style" panose="02020502050305020303" pitchFamily="18" charset="0"/>
                <a:cs typeface="Times New Roman" panose="02020603050405020304" pitchFamily="18" charset="0"/>
              </a:rPr>
              <a:t>Supreme Court upheld the draft in cases challenging selective service in 1917</a:t>
            </a:r>
          </a:p>
        </p:txBody>
      </p:sp>
      <p:pic>
        <p:nvPicPr>
          <p:cNvPr id="194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32480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52400" y="152400"/>
            <a:ext cx="8839200" cy="1371600"/>
          </a:xfrm>
          <a:prstGeom prst="rect">
            <a:avLst/>
          </a:prstGeom>
          <a:solidFill>
            <a:schemeClr val="accent1">
              <a:lumMod val="50000"/>
            </a:schemeClr>
          </a:solidFill>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defRPr/>
            </a:pPr>
            <a:r>
              <a:rPr lang="en-US" b="1" u="sng" dirty="0" smtClean="0">
                <a:latin typeface="Goudy Old Style" panose="02020502050305020303" pitchFamily="18" charset="0"/>
                <a:cs typeface="Times New Roman" panose="02020603050405020304" pitchFamily="18" charset="0"/>
              </a:rPr>
              <a:t>War Powers</a:t>
            </a:r>
          </a:p>
        </p:txBody>
      </p:sp>
    </p:spTree>
    <p:extLst>
      <p:ext uri="{BB962C8B-B14F-4D97-AF65-F5344CB8AC3E}">
        <p14:creationId xmlns:p14="http://schemas.microsoft.com/office/powerpoint/2010/main" val="2816832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2052638"/>
            <a:ext cx="1981200" cy="1828800"/>
          </a:xfrm>
        </p:spPr>
        <p:txBody>
          <a:bodyPr/>
          <a:lstStyle/>
          <a:p>
            <a:pPr eaLnBrk="1" hangingPunct="1">
              <a:defRPr/>
            </a:pPr>
            <a:r>
              <a:rPr lang="en-US" sz="2800" dirty="0" smtClean="0">
                <a:latin typeface="Goudy Old Style" panose="02020502050305020303" pitchFamily="18" charset="0"/>
              </a:rPr>
              <a:t>Chapter 11-Section 4</a:t>
            </a:r>
            <a:endParaRPr lang="en-US" sz="2800" dirty="0">
              <a:latin typeface="Goudy Old Style" panose="02020502050305020303" pitchFamily="18" charset="0"/>
            </a:endParaRPr>
          </a:p>
        </p:txBody>
      </p:sp>
      <p:sp>
        <p:nvSpPr>
          <p:cNvPr id="3" name="Title 2"/>
          <p:cNvSpPr>
            <a:spLocks noGrp="1"/>
          </p:cNvSpPr>
          <p:nvPr>
            <p:ph type="title"/>
          </p:nvPr>
        </p:nvSpPr>
        <p:spPr>
          <a:xfrm>
            <a:off x="228600" y="2052638"/>
            <a:ext cx="6553200" cy="1828800"/>
          </a:xfrm>
        </p:spPr>
        <p:txBody>
          <a:bodyPr/>
          <a:lstStyle/>
          <a:p>
            <a:pPr eaLnBrk="1" hangingPunct="1">
              <a:defRPr/>
            </a:pPr>
            <a:r>
              <a:rPr lang="en-US" smtClean="0">
                <a:latin typeface="Goudy Old Style" panose="02020502050305020303" pitchFamily="18" charset="0"/>
              </a:rPr>
              <a:t>Section 4-                 The Non-legislative </a:t>
            </a:r>
            <a:r>
              <a:rPr lang="en-US" dirty="0" smtClean="0">
                <a:latin typeface="Goudy Old Style" panose="02020502050305020303" pitchFamily="18" charset="0"/>
              </a:rPr>
              <a:t>Powers </a:t>
            </a:r>
            <a:endParaRPr lang="en-US" dirty="0">
              <a:latin typeface="Goudy Old Style" panose="02020502050305020303" pitchFamily="18" charset="0"/>
            </a:endParaRPr>
          </a:p>
        </p:txBody>
      </p:sp>
    </p:spTree>
    <p:extLst>
      <p:ext uri="{BB962C8B-B14F-4D97-AF65-F5344CB8AC3E}">
        <p14:creationId xmlns:p14="http://schemas.microsoft.com/office/powerpoint/2010/main" val="556991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b="1" u="sng" dirty="0" smtClean="0">
                <a:latin typeface="Goudy Old Style" panose="02020502050305020303" pitchFamily="18" charset="0"/>
              </a:rPr>
              <a:t>Constitutional Amendments and Electoral Duties</a:t>
            </a:r>
            <a:endParaRPr lang="en-US" b="1" u="sng" dirty="0">
              <a:latin typeface="Goudy Old Style" panose="02020502050305020303" pitchFamily="18" charset="0"/>
            </a:endParaRPr>
          </a:p>
        </p:txBody>
      </p:sp>
      <p:sp>
        <p:nvSpPr>
          <p:cNvPr id="4" name="Rectangle 32"/>
          <p:cNvSpPr>
            <a:spLocks noChangeArrowheads="1"/>
          </p:cNvSpPr>
          <p:nvPr/>
        </p:nvSpPr>
        <p:spPr bwMode="auto">
          <a:xfrm>
            <a:off x="236538" y="1651000"/>
            <a:ext cx="86106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339725" indent="-339725">
              <a:defRPr>
                <a:solidFill>
                  <a:schemeClr val="tx1"/>
                </a:solidFill>
                <a:latin typeface="Franklin Gothic Medium" pitchFamily="34" charset="0"/>
                <a:cs typeface="Arial" charset="0"/>
              </a:defRPr>
            </a:lvl1pPr>
            <a:lvl2pPr marL="806450" indent="-342900">
              <a:defRPr>
                <a:solidFill>
                  <a:schemeClr val="tx1"/>
                </a:solidFill>
                <a:latin typeface="Franklin Gothic Medium" pitchFamily="34" charset="0"/>
                <a:cs typeface="Arial" charset="0"/>
              </a:defRPr>
            </a:lvl2pPr>
            <a:lvl3pPr marL="1143000" indent="-228600">
              <a:defRPr>
                <a:solidFill>
                  <a:schemeClr val="tx1"/>
                </a:solidFill>
                <a:latin typeface="Franklin Gothic Medium" pitchFamily="34" charset="0"/>
                <a:cs typeface="Arial" charset="0"/>
              </a:defRPr>
            </a:lvl3pPr>
            <a:lvl4pPr marL="1600200" indent="-228600">
              <a:defRPr>
                <a:solidFill>
                  <a:schemeClr val="tx1"/>
                </a:solidFill>
                <a:latin typeface="Franklin Gothic Medium" pitchFamily="34" charset="0"/>
                <a:cs typeface="Arial" charset="0"/>
              </a:defRPr>
            </a:lvl4pPr>
            <a:lvl5pPr marL="2057400" indent="-228600">
              <a:defRPr>
                <a:solidFill>
                  <a:schemeClr val="tx1"/>
                </a:solidFill>
                <a:latin typeface="Franklin Gothic Medium" pitchFamily="34" charset="0"/>
                <a:cs typeface="Arial" charset="0"/>
              </a:defRPr>
            </a:lvl5pPr>
            <a:lvl6pPr marL="2514600" indent="-228600" eaLnBrk="0" fontAlgn="base" hangingPunct="0">
              <a:spcBef>
                <a:spcPct val="0"/>
              </a:spcBef>
              <a:spcAft>
                <a:spcPct val="0"/>
              </a:spcAft>
              <a:defRPr>
                <a:solidFill>
                  <a:schemeClr val="tx1"/>
                </a:solidFill>
                <a:latin typeface="Franklin Gothic Medium" pitchFamily="34" charset="0"/>
                <a:cs typeface="Arial" charset="0"/>
              </a:defRPr>
            </a:lvl6pPr>
            <a:lvl7pPr marL="2971800" indent="-228600" eaLnBrk="0" fontAlgn="base" hangingPunct="0">
              <a:spcBef>
                <a:spcPct val="0"/>
              </a:spcBef>
              <a:spcAft>
                <a:spcPct val="0"/>
              </a:spcAft>
              <a:defRPr>
                <a:solidFill>
                  <a:schemeClr val="tx1"/>
                </a:solidFill>
                <a:latin typeface="Franklin Gothic Medium" pitchFamily="34" charset="0"/>
                <a:cs typeface="Arial" charset="0"/>
              </a:defRPr>
            </a:lvl7pPr>
            <a:lvl8pPr marL="3429000" indent="-228600" eaLnBrk="0" fontAlgn="base" hangingPunct="0">
              <a:spcBef>
                <a:spcPct val="0"/>
              </a:spcBef>
              <a:spcAft>
                <a:spcPct val="0"/>
              </a:spcAft>
              <a:defRPr>
                <a:solidFill>
                  <a:schemeClr val="tx1"/>
                </a:solidFill>
                <a:latin typeface="Franklin Gothic Medium" pitchFamily="34" charset="0"/>
                <a:cs typeface="Arial" charset="0"/>
              </a:defRPr>
            </a:lvl8pPr>
            <a:lvl9pPr marL="3886200" indent="-228600" eaLnBrk="0" fontAlgn="base" hangingPunct="0">
              <a:spcBef>
                <a:spcPct val="0"/>
              </a:spcBef>
              <a:spcAft>
                <a:spcPct val="0"/>
              </a:spcAft>
              <a:defRPr>
                <a:solidFill>
                  <a:schemeClr val="tx1"/>
                </a:solidFill>
                <a:latin typeface="Franklin Gothic Medium" pitchFamily="34" charset="0"/>
                <a:cs typeface="Arial" charset="0"/>
              </a:defRPr>
            </a:lvl9pPr>
          </a:lstStyle>
          <a:p>
            <a:pPr eaLnBrk="1" hangingPunct="1">
              <a:lnSpc>
                <a:spcPct val="90000"/>
              </a:lnSpc>
              <a:spcBef>
                <a:spcPct val="60000"/>
              </a:spcBef>
              <a:buClr>
                <a:schemeClr val="tx1"/>
              </a:buClr>
              <a:buSzPct val="150000"/>
            </a:pPr>
            <a:r>
              <a:rPr lang="en-US" altLang="en-US" sz="2800" b="1" u="sng" dirty="0">
                <a:solidFill>
                  <a:schemeClr val="accent6">
                    <a:lumMod val="50000"/>
                  </a:schemeClr>
                </a:solidFill>
                <a:latin typeface="Goudy Old Style" panose="02020502050305020303" pitchFamily="18" charset="0"/>
                <a:cs typeface="Times New Roman" panose="02020603050405020304" pitchFamily="18" charset="0"/>
              </a:rPr>
              <a:t>Constitutional Amendments</a:t>
            </a:r>
            <a:endParaRPr lang="en-US" altLang="en-US" sz="2400" u="sng" dirty="0">
              <a:solidFill>
                <a:schemeClr val="accent6">
                  <a:lumMod val="50000"/>
                </a:schemeClr>
              </a:solidFill>
              <a:latin typeface="Goudy Old Style" panose="02020502050305020303" pitchFamily="18" charset="0"/>
              <a:cs typeface="Times New Roman" panose="02020603050405020304" pitchFamily="18" charset="0"/>
            </a:endParaRPr>
          </a:p>
          <a:p>
            <a:pPr lvl="1" eaLnBrk="1" hangingPunct="1">
              <a:lnSpc>
                <a:spcPct val="90000"/>
              </a:lnSpc>
              <a:spcBef>
                <a:spcPct val="40000"/>
              </a:spcBef>
              <a:buClr>
                <a:schemeClr val="tx1"/>
              </a:buClr>
              <a:buFont typeface="Arial" charset="0"/>
              <a:buChar char="•"/>
            </a:pPr>
            <a:r>
              <a:rPr lang="en-US" altLang="en-US" sz="2200" dirty="0">
                <a:solidFill>
                  <a:srgbClr val="000000"/>
                </a:solidFill>
                <a:latin typeface="Goudy Old Style" panose="02020502050305020303" pitchFamily="18" charset="0"/>
                <a:cs typeface="Times New Roman" panose="02020603050405020304" pitchFamily="18" charset="0"/>
              </a:rPr>
              <a:t>Article V gives Congress the power to propose amendments by a two-thirds vote in each house.</a:t>
            </a:r>
            <a:endParaRPr lang="en-US" altLang="en-US" sz="2000" dirty="0">
              <a:solidFill>
                <a:srgbClr val="000000"/>
              </a:solidFill>
              <a:latin typeface="Goudy Old Style" panose="02020502050305020303" pitchFamily="18" charset="0"/>
              <a:cs typeface="Times New Roman" panose="02020603050405020304" pitchFamily="18" charset="0"/>
            </a:endParaRPr>
          </a:p>
        </p:txBody>
      </p:sp>
      <p:sp>
        <p:nvSpPr>
          <p:cNvPr id="5" name="Rectangle 30"/>
          <p:cNvSpPr txBox="1">
            <a:spLocks noChangeArrowheads="1"/>
          </p:cNvSpPr>
          <p:nvPr/>
        </p:nvSpPr>
        <p:spPr>
          <a:xfrm>
            <a:off x="228600" y="2971800"/>
            <a:ext cx="8610600" cy="4267200"/>
          </a:xfrm>
          <a:prstGeom prst="rect">
            <a:avLst/>
          </a:prstGeom>
        </p:spPr>
        <p:txBody>
          <a:bodyPr>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fontAlgn="auto">
              <a:lnSpc>
                <a:spcPct val="90000"/>
              </a:lnSpc>
              <a:spcAft>
                <a:spcPts val="0"/>
              </a:spcAft>
              <a:buFontTx/>
              <a:buNone/>
              <a:defRPr/>
            </a:pPr>
            <a:r>
              <a:rPr lang="en-US" altLang="en-US" sz="2800" b="1" u="sng" dirty="0" smtClean="0">
                <a:solidFill>
                  <a:srgbClr val="FF0000"/>
                </a:solidFill>
                <a:latin typeface="Goudy Old Style" panose="02020502050305020303" pitchFamily="18" charset="0"/>
                <a:cs typeface="Times New Roman" panose="02020603050405020304" pitchFamily="18" charset="0"/>
              </a:rPr>
              <a:t>Electoral Duties</a:t>
            </a:r>
            <a:endParaRPr lang="en-US" altLang="en-US" sz="2800" u="sng" dirty="0" smtClean="0">
              <a:solidFill>
                <a:srgbClr val="FF0000"/>
              </a:solidFill>
              <a:latin typeface="Goudy Old Style" panose="02020502050305020303" pitchFamily="18" charset="0"/>
              <a:cs typeface="Times New Roman" panose="02020603050405020304" pitchFamily="18" charset="0"/>
            </a:endParaRPr>
          </a:p>
          <a:p>
            <a:pPr lvl="1" fontAlgn="auto">
              <a:lnSpc>
                <a:spcPct val="90000"/>
              </a:lnSpc>
              <a:spcAft>
                <a:spcPts val="0"/>
              </a:spcAft>
              <a:buFontTx/>
              <a:buChar char="•"/>
              <a:defRPr/>
            </a:pPr>
            <a:r>
              <a:rPr lang="en-US" altLang="en-US" sz="2200" dirty="0" smtClean="0">
                <a:solidFill>
                  <a:schemeClr val="tx1"/>
                </a:solidFill>
                <a:latin typeface="Goudy Old Style" panose="02020502050305020303" pitchFamily="18" charset="0"/>
                <a:cs typeface="Times New Roman" panose="02020603050405020304" pitchFamily="18" charset="0"/>
              </a:rPr>
              <a:t>In certain circumstances, the Constitution gives Congress special electoral duties.</a:t>
            </a:r>
          </a:p>
          <a:p>
            <a:pPr lvl="1" fontAlgn="auto">
              <a:lnSpc>
                <a:spcPct val="90000"/>
              </a:lnSpc>
              <a:spcAft>
                <a:spcPts val="0"/>
              </a:spcAft>
              <a:buFontTx/>
              <a:buChar char="•"/>
              <a:defRPr/>
            </a:pPr>
            <a:r>
              <a:rPr lang="en-US" altLang="en-US" sz="2200" dirty="0" smtClean="0">
                <a:solidFill>
                  <a:schemeClr val="tx1"/>
                </a:solidFill>
                <a:latin typeface="Goudy Old Style" panose="02020502050305020303" pitchFamily="18" charset="0"/>
                <a:cs typeface="Times New Roman" panose="02020603050405020304" pitchFamily="18" charset="0"/>
              </a:rPr>
              <a:t>If no candidate for President receives a majority in the electoral college, the House decides the election. </a:t>
            </a:r>
          </a:p>
          <a:p>
            <a:pPr lvl="1" fontAlgn="auto">
              <a:lnSpc>
                <a:spcPct val="90000"/>
              </a:lnSpc>
              <a:spcAft>
                <a:spcPts val="0"/>
              </a:spcAft>
              <a:buFontTx/>
              <a:buChar char="•"/>
              <a:defRPr/>
            </a:pPr>
            <a:r>
              <a:rPr lang="en-US" altLang="en-US" sz="2200" dirty="0" smtClean="0">
                <a:solidFill>
                  <a:schemeClr val="tx1"/>
                </a:solidFill>
                <a:latin typeface="Goudy Old Style" panose="02020502050305020303" pitchFamily="18" charset="0"/>
                <a:cs typeface="Times New Roman" panose="02020603050405020304" pitchFamily="18" charset="0"/>
              </a:rPr>
              <a:t>If no candidate for Vice President receives a majority in the electoral college, the Senate decides the election.</a:t>
            </a:r>
          </a:p>
          <a:p>
            <a:pPr lvl="1" fontAlgn="auto">
              <a:lnSpc>
                <a:spcPct val="90000"/>
              </a:lnSpc>
              <a:spcAft>
                <a:spcPts val="0"/>
              </a:spcAft>
              <a:buFontTx/>
              <a:buChar char="•"/>
              <a:defRPr/>
            </a:pPr>
            <a:r>
              <a:rPr lang="en-US" altLang="en-US" sz="2200" dirty="0" smtClean="0">
                <a:solidFill>
                  <a:schemeClr val="tx1"/>
                </a:solidFill>
                <a:latin typeface="Goudy Old Style" panose="02020502050305020303" pitchFamily="18" charset="0"/>
                <a:cs typeface="Times New Roman" panose="02020603050405020304" pitchFamily="18" charset="0"/>
              </a:rPr>
              <a:t>Also, if the vice presidency is vacated, the President selects a </a:t>
            </a:r>
            <a:r>
              <a:rPr lang="en-US" altLang="en-US" sz="2200" b="1" dirty="0" smtClean="0">
                <a:solidFill>
                  <a:schemeClr val="accent6">
                    <a:lumMod val="50000"/>
                  </a:schemeClr>
                </a:solidFill>
                <a:latin typeface="Goudy Old Style" panose="02020502050305020303" pitchFamily="18" charset="0"/>
                <a:cs typeface="Times New Roman" panose="02020603050405020304" pitchFamily="18" charset="0"/>
              </a:rPr>
              <a:t>successor</a:t>
            </a:r>
            <a:r>
              <a:rPr lang="en-US" altLang="en-US" sz="2200" dirty="0" smtClean="0">
                <a:solidFill>
                  <a:schemeClr val="tx1"/>
                </a:solidFill>
                <a:latin typeface="Goudy Old Style" panose="02020502050305020303" pitchFamily="18" charset="0"/>
                <a:cs typeface="Times New Roman" panose="02020603050405020304" pitchFamily="18" charset="0"/>
              </a:rPr>
              <a:t>, who faces congressional approval by a majority vote in both houses.</a:t>
            </a:r>
            <a:endParaRPr lang="en-US" altLang="en-US" sz="2200" dirty="0">
              <a:solidFill>
                <a:schemeClr val="tx1"/>
              </a:solidFill>
              <a:latin typeface="Goudy Old Style" panose="02020502050305020303" pitchFamily="18" charset="0"/>
              <a:cs typeface="Times New Roman" panose="02020603050405020304" pitchFamily="18" charset="0"/>
            </a:endParaRPr>
          </a:p>
        </p:txBody>
      </p:sp>
    </p:spTree>
    <p:extLst>
      <p:ext uri="{BB962C8B-B14F-4D97-AF65-F5344CB8AC3E}">
        <p14:creationId xmlns:p14="http://schemas.microsoft.com/office/powerpoint/2010/main" val="3044712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ox(out)">
                                      <p:cBhvr>
                                        <p:cTn id="19" dur="500"/>
                                        <p:tgtEl>
                                          <p:spTgt spid="5">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ox(out)">
                                      <p:cBhvr>
                                        <p:cTn id="24" dur="500"/>
                                        <p:tgtEl>
                                          <p:spTgt spid="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ox(out)">
                                      <p:cBhvr>
                                        <p:cTn id="29" dur="500"/>
                                        <p:tgtEl>
                                          <p:spTgt spid="5">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box(out)">
                                      <p:cBhvr>
                                        <p:cTn id="34" dur="500"/>
                                        <p:tgtEl>
                                          <p:spTgt spid="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box(out)">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5"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986337"/>
          </a:xfrm>
        </p:spPr>
        <p:txBody>
          <a:bodyPr>
            <a:noAutofit/>
          </a:bodyPr>
          <a:lstStyle/>
          <a:p>
            <a:pPr marL="274320" eaLnBrk="1" fontAlgn="auto" hangingPunct="1">
              <a:spcAft>
                <a:spcPts val="0"/>
              </a:spcAft>
              <a:defRPr/>
            </a:pPr>
            <a:r>
              <a:rPr lang="en-US" sz="2800" dirty="0" smtClean="0">
                <a:latin typeface="Goudy Old Style" panose="02020502050305020303" pitchFamily="18" charset="0"/>
                <a:cs typeface="Times New Roman" panose="02020603050405020304" pitchFamily="18" charset="0"/>
              </a:rPr>
              <a:t>The Constitution grants Congress the power of removing the President, Vice President, or other civil officers from their office through impeachment. </a:t>
            </a:r>
          </a:p>
          <a:p>
            <a:pPr marL="274320" eaLnBrk="1" fontAlgn="auto" hangingPunct="1">
              <a:spcAft>
                <a:spcPts val="0"/>
              </a:spcAft>
              <a:defRPr/>
            </a:pPr>
            <a:r>
              <a:rPr lang="en-US" sz="2800" dirty="0" smtClean="0">
                <a:latin typeface="Goudy Old Style" panose="02020502050305020303" pitchFamily="18" charset="0"/>
                <a:cs typeface="Times New Roman" panose="02020603050405020304" pitchFamily="18" charset="0"/>
              </a:rPr>
              <a:t>The House has the sole power to impeach, or bring charges against the individual. </a:t>
            </a:r>
          </a:p>
          <a:p>
            <a:pPr marL="274320" eaLnBrk="1" fontAlgn="auto" hangingPunct="1">
              <a:spcAft>
                <a:spcPts val="0"/>
              </a:spcAft>
              <a:defRPr/>
            </a:pPr>
            <a:r>
              <a:rPr lang="en-US" sz="2800" dirty="0" smtClean="0">
                <a:latin typeface="Goudy Old Style" panose="02020502050305020303" pitchFamily="18" charset="0"/>
                <a:cs typeface="Times New Roman" panose="02020603050405020304" pitchFamily="18" charset="0"/>
              </a:rPr>
              <a:t>There is then a trial in the Senate.  </a:t>
            </a:r>
          </a:p>
          <a:p>
            <a:pPr marL="548958" lvl="1" eaLnBrk="1" fontAlgn="auto" hangingPunct="1">
              <a:spcAft>
                <a:spcPts val="0"/>
              </a:spcAft>
              <a:defRPr/>
            </a:pPr>
            <a:r>
              <a:rPr lang="en-US" sz="2600" dirty="0" smtClean="0">
                <a:latin typeface="Goudy Old Style" panose="02020502050305020303" pitchFamily="18" charset="0"/>
                <a:cs typeface="Times New Roman" panose="02020603050405020304" pitchFamily="18" charset="0"/>
              </a:rPr>
              <a:t>A two-thirds vote of the senators present is needed for conviction. </a:t>
            </a:r>
          </a:p>
          <a:p>
            <a:pPr marL="274320" eaLnBrk="1" fontAlgn="auto" hangingPunct="1">
              <a:spcAft>
                <a:spcPts val="0"/>
              </a:spcAft>
              <a:defRPr/>
            </a:pPr>
            <a:r>
              <a:rPr lang="en-US" sz="2800" dirty="0" smtClean="0">
                <a:latin typeface="Goudy Old Style" panose="02020502050305020303" pitchFamily="18" charset="0"/>
                <a:cs typeface="Times New Roman" panose="02020603050405020304" pitchFamily="18" charset="0"/>
              </a:rPr>
              <a:t>The penalty for conviction is removal from office. </a:t>
            </a:r>
            <a:endParaRPr lang="en-US" sz="2800" dirty="0">
              <a:latin typeface="Goudy Old Style" panose="02020502050305020303" pitchFamily="18" charset="0"/>
              <a:cs typeface="Times New Roman" panose="02020603050405020304" pitchFamily="18" charset="0"/>
            </a:endParaRPr>
          </a:p>
        </p:txBody>
      </p:sp>
      <p:sp>
        <p:nvSpPr>
          <p:cNvPr id="3" name="Title 2"/>
          <p:cNvSpPr>
            <a:spLocks noGrp="1"/>
          </p:cNvSpPr>
          <p:nvPr>
            <p:ph type="title"/>
          </p:nvPr>
        </p:nvSpPr>
        <p:spPr/>
        <p:txBody>
          <a:bodyPr/>
          <a:lstStyle/>
          <a:p>
            <a:pPr eaLnBrk="1" fontAlgn="auto" hangingPunct="1">
              <a:spcAft>
                <a:spcPts val="0"/>
              </a:spcAft>
              <a:defRPr/>
            </a:pPr>
            <a:r>
              <a:rPr lang="en-US" b="1" u="sng" dirty="0" smtClean="0">
                <a:latin typeface="Goudy Old Style" panose="02020502050305020303" pitchFamily="18" charset="0"/>
              </a:rPr>
              <a:t>Impeachment Power</a:t>
            </a:r>
            <a:endParaRPr lang="en-US" b="1" u="sng" dirty="0">
              <a:latin typeface="Goudy Old Style" panose="02020502050305020303" pitchFamily="18" charset="0"/>
            </a:endParaRPr>
          </a:p>
        </p:txBody>
      </p:sp>
    </p:spTree>
    <p:extLst>
      <p:ext uri="{BB962C8B-B14F-4D97-AF65-F5344CB8AC3E}">
        <p14:creationId xmlns:p14="http://schemas.microsoft.com/office/powerpoint/2010/main" val="26353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910137"/>
          </a:xfrm>
        </p:spPr>
        <p:txBody>
          <a:bodyPr>
            <a:normAutofit fontScale="92500" lnSpcReduction="20000"/>
          </a:bodyPr>
          <a:lstStyle/>
          <a:p>
            <a:pPr eaLnBrk="1" hangingPunct="1">
              <a:defRPr/>
            </a:pPr>
            <a:r>
              <a:rPr lang="en-US" altLang="en-US" sz="2800" dirty="0" smtClean="0">
                <a:solidFill>
                  <a:srgbClr val="FF0000"/>
                </a:solidFill>
                <a:latin typeface="Goudy Old Style" panose="02020502050305020303" pitchFamily="18" charset="0"/>
                <a:cs typeface="Times New Roman" panose="02020603050405020304" pitchFamily="18" charset="0"/>
              </a:rPr>
              <a:t>Andrew Johnson (1867)</a:t>
            </a:r>
          </a:p>
          <a:p>
            <a:pPr lvl="1" eaLnBrk="1" hangingPunct="1">
              <a:defRPr/>
            </a:pPr>
            <a:r>
              <a:rPr lang="en-US" altLang="en-US" sz="2400" dirty="0" smtClean="0">
                <a:latin typeface="Goudy Old Style" panose="02020502050305020303" pitchFamily="18" charset="0"/>
                <a:cs typeface="Times New Roman" panose="02020603050405020304" pitchFamily="18" charset="0"/>
              </a:rPr>
              <a:t>Violated the Tenure of Office Act</a:t>
            </a:r>
          </a:p>
          <a:p>
            <a:pPr lvl="2" eaLnBrk="1" hangingPunct="1">
              <a:defRPr/>
            </a:pPr>
            <a:r>
              <a:rPr lang="en-US" altLang="en-US" sz="2200" dirty="0" smtClean="0">
                <a:latin typeface="Goudy Old Style" panose="02020502050305020303" pitchFamily="18" charset="0"/>
                <a:cs typeface="Times New Roman" panose="02020603050405020304" pitchFamily="18" charset="0"/>
              </a:rPr>
              <a:t>He felt it was unconstitutional </a:t>
            </a:r>
          </a:p>
          <a:p>
            <a:pPr lvl="1" eaLnBrk="1" hangingPunct="1">
              <a:defRPr/>
            </a:pPr>
            <a:r>
              <a:rPr lang="en-US" altLang="en-US" sz="2400" dirty="0" smtClean="0">
                <a:latin typeface="Goudy Old Style" panose="02020502050305020303" pitchFamily="18" charset="0"/>
                <a:cs typeface="Times New Roman" panose="02020603050405020304" pitchFamily="18" charset="0"/>
              </a:rPr>
              <a:t>Acquitted by one vote</a:t>
            </a:r>
          </a:p>
          <a:p>
            <a:pPr marL="365125" lvl="1" indent="0" eaLnBrk="1" hangingPunct="1">
              <a:buFont typeface="Wingdings" pitchFamily="2" charset="2"/>
              <a:buNone/>
              <a:defRPr/>
            </a:pPr>
            <a:endParaRPr lang="en-US" altLang="en-US" sz="2400" dirty="0" smtClean="0">
              <a:latin typeface="Goudy Old Style" panose="02020502050305020303" pitchFamily="18" charset="0"/>
              <a:cs typeface="Times New Roman" panose="02020603050405020304" pitchFamily="18" charset="0"/>
            </a:endParaRPr>
          </a:p>
          <a:p>
            <a:pPr eaLnBrk="1" hangingPunct="1">
              <a:defRPr/>
            </a:pPr>
            <a:r>
              <a:rPr lang="en-US" altLang="en-US" sz="2800" dirty="0" smtClean="0">
                <a:solidFill>
                  <a:schemeClr val="accent6">
                    <a:lumMod val="50000"/>
                  </a:schemeClr>
                </a:solidFill>
                <a:latin typeface="Goudy Old Style" panose="02020502050305020303" pitchFamily="18" charset="0"/>
                <a:cs typeface="Times New Roman" panose="02020603050405020304" pitchFamily="18" charset="0"/>
              </a:rPr>
              <a:t>Richard Nixon (1974)</a:t>
            </a:r>
          </a:p>
          <a:p>
            <a:pPr lvl="1" eaLnBrk="1" hangingPunct="1">
              <a:defRPr/>
            </a:pPr>
            <a:r>
              <a:rPr lang="en-US" altLang="en-US" sz="2400" dirty="0" smtClean="0">
                <a:latin typeface="Goudy Old Style" panose="02020502050305020303" pitchFamily="18" charset="0"/>
                <a:cs typeface="Times New Roman" panose="02020603050405020304" pitchFamily="18" charset="0"/>
              </a:rPr>
              <a:t>Watergate Scandal</a:t>
            </a:r>
          </a:p>
          <a:p>
            <a:pPr lvl="1" eaLnBrk="1" hangingPunct="1">
              <a:defRPr/>
            </a:pPr>
            <a:r>
              <a:rPr lang="en-US" altLang="en-US" sz="2400" dirty="0" smtClean="0">
                <a:latin typeface="Goudy Old Style" panose="02020502050305020303" pitchFamily="18" charset="0"/>
                <a:cs typeface="Times New Roman" panose="02020603050405020304" pitchFamily="18" charset="0"/>
              </a:rPr>
              <a:t>Resigned before impeachment</a:t>
            </a:r>
          </a:p>
          <a:p>
            <a:pPr marL="365125" lvl="1" indent="0" eaLnBrk="1" hangingPunct="1">
              <a:buFont typeface="Wingdings" pitchFamily="2" charset="2"/>
              <a:buNone/>
              <a:defRPr/>
            </a:pPr>
            <a:endParaRPr lang="en-US" altLang="en-US" sz="2400" dirty="0" smtClean="0">
              <a:latin typeface="Goudy Old Style" panose="02020502050305020303" pitchFamily="18" charset="0"/>
              <a:cs typeface="Times New Roman" panose="02020603050405020304" pitchFamily="18" charset="0"/>
            </a:endParaRPr>
          </a:p>
          <a:p>
            <a:pPr eaLnBrk="1" hangingPunct="1">
              <a:defRPr/>
            </a:pPr>
            <a:r>
              <a:rPr lang="en-US" altLang="en-US" sz="2800" dirty="0" smtClean="0">
                <a:solidFill>
                  <a:srgbClr val="FF0000"/>
                </a:solidFill>
                <a:latin typeface="Goudy Old Style" panose="02020502050305020303" pitchFamily="18" charset="0"/>
                <a:cs typeface="Times New Roman" panose="02020603050405020304" pitchFamily="18" charset="0"/>
              </a:rPr>
              <a:t>Bill Clinton (1998)</a:t>
            </a:r>
          </a:p>
          <a:p>
            <a:pPr lvl="1" eaLnBrk="1" hangingPunct="1">
              <a:defRPr/>
            </a:pPr>
            <a:r>
              <a:rPr lang="en-US" altLang="en-US" sz="2600" dirty="0" smtClean="0">
                <a:latin typeface="Goudy Old Style" panose="02020502050305020303" pitchFamily="18" charset="0"/>
                <a:cs typeface="Times New Roman" panose="02020603050405020304" pitchFamily="18" charset="0"/>
              </a:rPr>
              <a:t>Clinton lied under oath and obstructed justice</a:t>
            </a:r>
          </a:p>
          <a:p>
            <a:pPr lvl="1" eaLnBrk="1" hangingPunct="1">
              <a:defRPr/>
            </a:pPr>
            <a:r>
              <a:rPr lang="en-US" altLang="en-US" sz="2600" dirty="0" smtClean="0">
                <a:latin typeface="Goudy Old Style" panose="02020502050305020303" pitchFamily="18" charset="0"/>
                <a:cs typeface="Times New Roman" panose="02020603050405020304" pitchFamily="18" charset="0"/>
              </a:rPr>
              <a:t>He lied about a </a:t>
            </a:r>
            <a:r>
              <a:rPr lang="en-US" altLang="en-US" sz="2400" dirty="0">
                <a:latin typeface="Goudy Old Style" panose="02020502050305020303" pitchFamily="18" charset="0"/>
                <a:cs typeface="Times New Roman" panose="02020603050405020304" pitchFamily="18" charset="0"/>
              </a:rPr>
              <a:t>r</a:t>
            </a:r>
            <a:r>
              <a:rPr lang="en-US" altLang="en-US" sz="2400" dirty="0" smtClean="0">
                <a:latin typeface="Goudy Old Style" panose="02020502050305020303" pitchFamily="18" charset="0"/>
                <a:cs typeface="Times New Roman" panose="02020603050405020304" pitchFamily="18" charset="0"/>
              </a:rPr>
              <a:t>elationship with White House intern</a:t>
            </a:r>
          </a:p>
          <a:p>
            <a:pPr lvl="1" eaLnBrk="1" hangingPunct="1">
              <a:defRPr/>
            </a:pPr>
            <a:r>
              <a:rPr lang="en-US" altLang="en-US" sz="2400" dirty="0" smtClean="0">
                <a:latin typeface="Goudy Old Style" panose="02020502050305020303" pitchFamily="18" charset="0"/>
                <a:cs typeface="Times New Roman" panose="02020603050405020304" pitchFamily="18" charset="0"/>
              </a:rPr>
              <a:t>Acquitted on both charges</a:t>
            </a:r>
          </a:p>
          <a:p>
            <a:pPr marL="365125" lvl="1" indent="0" eaLnBrk="1" hangingPunct="1">
              <a:buFont typeface="Wingdings" pitchFamily="2" charset="2"/>
              <a:buNone/>
              <a:defRPr/>
            </a:pPr>
            <a:endParaRPr lang="en-US" altLang="en-US" sz="2400" dirty="0" smtClean="0"/>
          </a:p>
          <a:p>
            <a:pPr eaLnBrk="1" hangingPunct="1">
              <a:defRPr/>
            </a:pPr>
            <a:endParaRPr lang="en-US" dirty="0"/>
          </a:p>
        </p:txBody>
      </p:sp>
      <p:sp>
        <p:nvSpPr>
          <p:cNvPr id="3" name="Title 2"/>
          <p:cNvSpPr>
            <a:spLocks noGrp="1"/>
          </p:cNvSpPr>
          <p:nvPr>
            <p:ph type="title"/>
          </p:nvPr>
        </p:nvSpPr>
        <p:spPr/>
        <p:txBody>
          <a:bodyPr/>
          <a:lstStyle/>
          <a:p>
            <a:pPr eaLnBrk="1" hangingPunct="1">
              <a:defRPr/>
            </a:pPr>
            <a:r>
              <a:rPr lang="en-US" b="1" u="sng" dirty="0" smtClean="0">
                <a:latin typeface="Goudy Old Style" panose="02020502050305020303" pitchFamily="18" charset="0"/>
              </a:rPr>
              <a:t>Impeachment Power</a:t>
            </a:r>
            <a:endParaRPr lang="en-US" b="1" u="sng" dirty="0">
              <a:latin typeface="Goudy Old Style" panose="02020502050305020303" pitchFamily="18" charset="0"/>
            </a:endParaRPr>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9388" y="2590800"/>
            <a:ext cx="356235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274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p:txBody>
          <a:bodyPr/>
          <a:lstStyle/>
          <a:p>
            <a:pPr>
              <a:defRPr/>
            </a:pPr>
            <a:endParaRPr lang="en-US" altLang="en-US" smtClean="0"/>
          </a:p>
        </p:txBody>
      </p:sp>
      <p:sp>
        <p:nvSpPr>
          <p:cNvPr id="28674" name="Title 1"/>
          <p:cNvSpPr>
            <a:spLocks noGrp="1"/>
          </p:cNvSpPr>
          <p:nvPr>
            <p:ph type="title"/>
          </p:nvPr>
        </p:nvSpPr>
        <p:spPr/>
        <p:txBody>
          <a:bodyPr/>
          <a:lstStyle/>
          <a:p>
            <a:pPr>
              <a:defRPr/>
            </a:pPr>
            <a:endParaRPr lang="en-US" altLang="en-US" smtClean="0"/>
          </a:p>
        </p:txBody>
      </p:sp>
      <p:pic>
        <p:nvPicPr>
          <p:cNvPr id="12292" name="Picture 2" descr="http://scm-l3.technorati.com/11/07/22/48179/NixonResignsNYT488.png%3Ft%3D201107221724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222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b="1" u="sng" dirty="0" smtClean="0">
                <a:latin typeface="Goudy Old Style" panose="02020502050305020303" pitchFamily="18" charset="0"/>
              </a:rPr>
              <a:t>Executive Powers</a:t>
            </a:r>
            <a:endParaRPr lang="en-US" b="1" u="sng" dirty="0">
              <a:latin typeface="Goudy Old Style" panose="02020502050305020303" pitchFamily="18" charset="0"/>
            </a:endParaRPr>
          </a:p>
        </p:txBody>
      </p:sp>
      <p:sp>
        <p:nvSpPr>
          <p:cNvPr id="4" name="Rectangle 3"/>
          <p:cNvSpPr txBox="1">
            <a:spLocks noChangeArrowheads="1"/>
          </p:cNvSpPr>
          <p:nvPr/>
        </p:nvSpPr>
        <p:spPr>
          <a:xfrm>
            <a:off x="319088" y="1752600"/>
            <a:ext cx="4229100" cy="4953000"/>
          </a:xfrm>
          <a:prstGeom prst="rect">
            <a:avLst/>
          </a:prstGeom>
        </p:spPr>
        <p:txBody>
          <a:bodyPr>
            <a:normAutofit fontScale="925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ctr" fontAlgn="auto">
              <a:lnSpc>
                <a:spcPct val="90000"/>
              </a:lnSpc>
              <a:spcAft>
                <a:spcPts val="0"/>
              </a:spcAft>
              <a:buFontTx/>
              <a:buNone/>
              <a:defRPr/>
            </a:pPr>
            <a:r>
              <a:rPr lang="en-US" altLang="en-US" sz="2400" b="1" u="sng" dirty="0" smtClean="0">
                <a:solidFill>
                  <a:schemeClr val="accent6">
                    <a:lumMod val="50000"/>
                  </a:schemeClr>
                </a:solidFill>
                <a:latin typeface="Goudy Old Style" panose="02020502050305020303" pitchFamily="18" charset="0"/>
                <a:cs typeface="Times New Roman" panose="02020603050405020304" pitchFamily="18" charset="0"/>
              </a:rPr>
              <a:t>Appointments</a:t>
            </a:r>
            <a:endParaRPr lang="en-US" altLang="en-US" sz="1800" b="1" u="sng" dirty="0" smtClean="0">
              <a:solidFill>
                <a:schemeClr val="accent6">
                  <a:lumMod val="50000"/>
                </a:schemeClr>
              </a:solidFill>
              <a:latin typeface="Goudy Old Style" panose="02020502050305020303" pitchFamily="18" charset="0"/>
              <a:cs typeface="Times New Roman" panose="02020603050405020304" pitchFamily="18" charset="0"/>
            </a:endParaRPr>
          </a:p>
          <a:p>
            <a:pPr fontAlgn="auto">
              <a:lnSpc>
                <a:spcPct val="90000"/>
              </a:lnSpc>
              <a:spcAft>
                <a:spcPts val="0"/>
              </a:spcAft>
              <a:defRPr/>
            </a:pPr>
            <a:r>
              <a:rPr lang="en-US" altLang="en-US" sz="2200" dirty="0" smtClean="0">
                <a:latin typeface="Goudy Old Style" panose="02020502050305020303" pitchFamily="18" charset="0"/>
                <a:cs typeface="Times New Roman" panose="02020603050405020304" pitchFamily="18" charset="0"/>
              </a:rPr>
              <a:t>All major appointments made by the President must be confirmed by the Senate by majority vote.</a:t>
            </a:r>
          </a:p>
          <a:p>
            <a:pPr fontAlgn="auto">
              <a:lnSpc>
                <a:spcPct val="90000"/>
              </a:lnSpc>
              <a:spcAft>
                <a:spcPts val="0"/>
              </a:spcAft>
              <a:defRPr/>
            </a:pPr>
            <a:endParaRPr lang="en-US" altLang="en-US" sz="2200" dirty="0" smtClean="0">
              <a:latin typeface="Goudy Old Style" panose="02020502050305020303" pitchFamily="18" charset="0"/>
              <a:cs typeface="Times New Roman" panose="02020603050405020304" pitchFamily="18" charset="0"/>
            </a:endParaRPr>
          </a:p>
          <a:p>
            <a:pPr fontAlgn="auto">
              <a:lnSpc>
                <a:spcPct val="90000"/>
              </a:lnSpc>
              <a:spcAft>
                <a:spcPts val="0"/>
              </a:spcAft>
              <a:defRPr/>
            </a:pPr>
            <a:r>
              <a:rPr lang="en-US" altLang="en-US" sz="2200" dirty="0" smtClean="0">
                <a:latin typeface="Goudy Old Style" panose="02020502050305020303" pitchFamily="18" charset="0"/>
                <a:cs typeface="Times New Roman" panose="02020603050405020304" pitchFamily="18" charset="0"/>
              </a:rPr>
              <a:t>Only 12 of 600 Cabinet appointments to date have been declined.</a:t>
            </a:r>
          </a:p>
          <a:p>
            <a:pPr fontAlgn="auto">
              <a:lnSpc>
                <a:spcPct val="90000"/>
              </a:lnSpc>
              <a:spcAft>
                <a:spcPts val="0"/>
              </a:spcAft>
              <a:defRPr/>
            </a:pPr>
            <a:endParaRPr lang="en-US" altLang="en-US" sz="2200" dirty="0" smtClean="0">
              <a:latin typeface="Goudy Old Style" panose="02020502050305020303" pitchFamily="18" charset="0"/>
              <a:cs typeface="Times New Roman" panose="02020603050405020304" pitchFamily="18" charset="0"/>
            </a:endParaRPr>
          </a:p>
          <a:p>
            <a:pPr fontAlgn="auto">
              <a:lnSpc>
                <a:spcPct val="90000"/>
              </a:lnSpc>
              <a:spcAft>
                <a:spcPts val="0"/>
              </a:spcAft>
              <a:defRPr/>
            </a:pPr>
            <a:r>
              <a:rPr lang="en-US" altLang="en-US" sz="2200" dirty="0" smtClean="0">
                <a:latin typeface="Goudy Old Style" panose="02020502050305020303" pitchFamily="18" charset="0"/>
                <a:cs typeface="Times New Roman" panose="02020603050405020304" pitchFamily="18" charset="0"/>
              </a:rPr>
              <a:t>“Senatorial courtesy” is the practice in which the Senate will turn down an appointment if it is opposed by a senator of the President’s party from the State involved.</a:t>
            </a:r>
          </a:p>
          <a:p>
            <a:pPr fontAlgn="auto">
              <a:lnSpc>
                <a:spcPct val="90000"/>
              </a:lnSpc>
              <a:spcAft>
                <a:spcPts val="0"/>
              </a:spcAft>
              <a:defRPr/>
            </a:pPr>
            <a:endParaRPr lang="en-US" altLang="en-US" sz="1800" dirty="0">
              <a:latin typeface="Goudy Old Style" panose="02020502050305020303" pitchFamily="18" charset="0"/>
            </a:endParaRPr>
          </a:p>
        </p:txBody>
      </p:sp>
      <p:sp>
        <p:nvSpPr>
          <p:cNvPr id="5" name="Rectangle 15"/>
          <p:cNvSpPr txBox="1">
            <a:spLocks noChangeArrowheads="1"/>
          </p:cNvSpPr>
          <p:nvPr/>
        </p:nvSpPr>
        <p:spPr>
          <a:xfrm>
            <a:off x="4724400" y="1600200"/>
            <a:ext cx="4229100" cy="495300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ctr" fontAlgn="auto">
              <a:spcAft>
                <a:spcPts val="0"/>
              </a:spcAft>
              <a:buFontTx/>
              <a:buNone/>
              <a:defRPr/>
            </a:pPr>
            <a:r>
              <a:rPr lang="en-US" altLang="en-US" sz="2400" b="1" u="sng" dirty="0" smtClean="0">
                <a:solidFill>
                  <a:srgbClr val="FF0000"/>
                </a:solidFill>
                <a:latin typeface="Goudy Old Style" panose="02020502050305020303" pitchFamily="18" charset="0"/>
                <a:cs typeface="Times New Roman" panose="02020603050405020304" pitchFamily="18" charset="0"/>
              </a:rPr>
              <a:t>Treaties</a:t>
            </a:r>
            <a:endParaRPr lang="en-US" altLang="en-US" sz="1800" b="1" u="sng" dirty="0" smtClean="0">
              <a:solidFill>
                <a:srgbClr val="FF0000"/>
              </a:solidFill>
              <a:latin typeface="Goudy Old Style" panose="02020502050305020303" pitchFamily="18" charset="0"/>
              <a:cs typeface="Times New Roman" panose="02020603050405020304" pitchFamily="18" charset="0"/>
            </a:endParaRPr>
          </a:p>
          <a:p>
            <a:pPr fontAlgn="auto">
              <a:spcAft>
                <a:spcPts val="0"/>
              </a:spcAft>
              <a:defRPr/>
            </a:pPr>
            <a:r>
              <a:rPr lang="en-US" altLang="en-US" sz="2200" dirty="0" smtClean="0">
                <a:latin typeface="Goudy Old Style" panose="02020502050305020303" pitchFamily="18" charset="0"/>
                <a:cs typeface="Times New Roman" panose="02020603050405020304" pitchFamily="18" charset="0"/>
              </a:rPr>
              <a:t>The President makes treaties “by and with the Advice and Consent of the Senate,... provided two thirds of the Senators present concur.”</a:t>
            </a:r>
          </a:p>
          <a:p>
            <a:pPr fontAlgn="auto">
              <a:spcAft>
                <a:spcPts val="0"/>
              </a:spcAft>
              <a:defRPr/>
            </a:pPr>
            <a:endParaRPr lang="en-US" altLang="en-US" sz="2200" dirty="0" smtClean="0">
              <a:latin typeface="Goudy Old Style" panose="02020502050305020303" pitchFamily="18" charset="0"/>
              <a:cs typeface="Times New Roman" panose="02020603050405020304" pitchFamily="18" charset="0"/>
            </a:endParaRPr>
          </a:p>
          <a:p>
            <a:pPr fontAlgn="auto">
              <a:spcAft>
                <a:spcPts val="0"/>
              </a:spcAft>
              <a:defRPr/>
            </a:pPr>
            <a:r>
              <a:rPr lang="en-US" altLang="en-US" sz="2200" dirty="0" smtClean="0">
                <a:latin typeface="Goudy Old Style" panose="02020502050305020303" pitchFamily="18" charset="0"/>
                <a:cs typeface="Times New Roman" panose="02020603050405020304" pitchFamily="18" charset="0"/>
              </a:rPr>
              <a:t>Presently, the President often consults members of the Senate Foreign Relations Committee.</a:t>
            </a:r>
            <a:r>
              <a:rPr lang="en-US" altLang="en-US" sz="1800" dirty="0" smtClean="0">
                <a:latin typeface="Goudy Old Style" panose="02020502050305020303" pitchFamily="18" charset="0"/>
                <a:cs typeface="Times New Roman" panose="02020603050405020304" pitchFamily="18" charset="0"/>
              </a:rPr>
              <a:t> </a:t>
            </a:r>
            <a:endParaRPr lang="en-US" altLang="en-US" sz="1800" dirty="0">
              <a:latin typeface="Goudy Old Style" panose="02020502050305020303" pitchFamily="18" charset="0"/>
              <a:cs typeface="Times New Roman" panose="02020603050405020304" pitchFamily="18" charset="0"/>
            </a:endParaRPr>
          </a:p>
        </p:txBody>
      </p:sp>
    </p:spTree>
    <p:extLst>
      <p:ext uri="{BB962C8B-B14F-4D97-AF65-F5344CB8AC3E}">
        <p14:creationId xmlns:p14="http://schemas.microsoft.com/office/powerpoint/2010/main" val="821558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4">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p:tgtEl>
                                          <p:spTgt spid="4">
                                            <p:txEl>
                                              <p:pRg st="5" end="5"/>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4">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up)">
                                      <p:cBhvr>
                                        <p:cTn id="31" dur="500"/>
                                        <p:tgtEl>
                                          <p:spTgt spid="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up)">
                                      <p:cBhvr>
                                        <p:cTn id="36" dur="500"/>
                                        <p:tgtEl>
                                          <p:spTgt spid="5">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wipe(up)">
                                      <p:cBhvr>
                                        <p:cTn id="4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5"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757737"/>
          </a:xfrm>
        </p:spPr>
        <p:txBody>
          <a:bodyPr>
            <a:noAutofit/>
          </a:bodyPr>
          <a:lstStyle/>
          <a:p>
            <a:pPr marL="45720" indent="0" algn="ctr" eaLnBrk="1" fontAlgn="auto" hangingPunct="1">
              <a:spcAft>
                <a:spcPts val="0"/>
              </a:spcAft>
              <a:buFont typeface="Wingdings 2" pitchFamily="18" charset="2"/>
              <a:buNone/>
              <a:defRPr/>
            </a:pPr>
            <a:r>
              <a:rPr lang="en-US" sz="2500" b="1" dirty="0" smtClean="0">
                <a:solidFill>
                  <a:srgbClr val="FF0000"/>
                </a:solidFill>
                <a:latin typeface="Goudy Old Style" panose="02020502050305020303" pitchFamily="18" charset="0"/>
                <a:cs typeface="Times New Roman" panose="02020603050405020304" pitchFamily="18" charset="0"/>
              </a:rPr>
              <a:t>Congress may choose to conduct investigations through its standing committees for several reasons:</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gather information useful to Congress in the making of some legislation </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oversee the operations of various executive branch agencies </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focus public attention on a particular subject </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expose the questionable activities of public officials or private persons </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promote the particular interests of some members of Congress. </a:t>
            </a:r>
            <a:endParaRPr lang="en-US" sz="2500" dirty="0">
              <a:latin typeface="Goudy Old Style" panose="02020502050305020303" pitchFamily="18" charset="0"/>
              <a:cs typeface="Times New Roman" panose="02020603050405020304" pitchFamily="18" charset="0"/>
            </a:endParaRPr>
          </a:p>
        </p:txBody>
      </p:sp>
      <p:sp>
        <p:nvSpPr>
          <p:cNvPr id="3" name="Title 2"/>
          <p:cNvSpPr>
            <a:spLocks noGrp="1"/>
          </p:cNvSpPr>
          <p:nvPr>
            <p:ph type="title"/>
          </p:nvPr>
        </p:nvSpPr>
        <p:spPr/>
        <p:txBody>
          <a:bodyPr/>
          <a:lstStyle/>
          <a:p>
            <a:pPr eaLnBrk="1" fontAlgn="auto" hangingPunct="1">
              <a:spcAft>
                <a:spcPts val="0"/>
              </a:spcAft>
              <a:defRPr/>
            </a:pPr>
            <a:r>
              <a:rPr lang="en-US" u="sng" dirty="0" smtClean="0">
                <a:latin typeface="Goudy Old Style" panose="02020502050305020303" pitchFamily="18" charset="0"/>
              </a:rPr>
              <a:t>Investigatory Power</a:t>
            </a:r>
            <a:endParaRPr lang="en-US" u="sng" dirty="0">
              <a:latin typeface="Goudy Old Style" panose="02020502050305020303" pitchFamily="18" charset="0"/>
            </a:endParaRPr>
          </a:p>
        </p:txBody>
      </p:sp>
    </p:spTree>
    <p:extLst>
      <p:ext uri="{BB962C8B-B14F-4D97-AF65-F5344CB8AC3E}">
        <p14:creationId xmlns:p14="http://schemas.microsoft.com/office/powerpoint/2010/main" val="313972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idx="4294967295"/>
          </p:nvPr>
        </p:nvSpPr>
        <p:spPr>
          <a:xfrm>
            <a:off x="457200" y="228600"/>
            <a:ext cx="8229600" cy="1143000"/>
          </a:xfrm>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The Necessary and Proper Clause</a:t>
            </a:r>
          </a:p>
        </p:txBody>
      </p:sp>
      <p:sp>
        <p:nvSpPr>
          <p:cNvPr id="5" name="Content Placeholder 4"/>
          <p:cNvSpPr>
            <a:spLocks noGrp="1"/>
          </p:cNvSpPr>
          <p:nvPr>
            <p:ph sz="half" idx="4294967295"/>
          </p:nvPr>
        </p:nvSpPr>
        <p:spPr>
          <a:xfrm>
            <a:off x="0" y="1600200"/>
            <a:ext cx="4038600" cy="4525963"/>
          </a:xfrm>
        </p:spPr>
        <p:txBody>
          <a:bodyPr>
            <a:normAutofit/>
          </a:bodyPr>
          <a:lstStyle/>
          <a:p>
            <a:pPr eaLnBrk="1" hangingPunct="1">
              <a:lnSpc>
                <a:spcPct val="90000"/>
              </a:lnSpc>
              <a:defRPr/>
            </a:pPr>
            <a:r>
              <a:rPr lang="en-US" sz="2800" b="1" dirty="0" smtClean="0">
                <a:latin typeface="Goudy Old Style" panose="02020502050305020303" pitchFamily="18" charset="0"/>
                <a:cs typeface="Times New Roman" panose="02020603050405020304" pitchFamily="18" charset="0"/>
              </a:rPr>
              <a:t>It is the final clause in the lengthy Section 8 of Article I in the Constitution, give to Congress its expressed powers.</a:t>
            </a:r>
          </a:p>
          <a:p>
            <a:pPr eaLnBrk="1" hangingPunct="1">
              <a:lnSpc>
                <a:spcPct val="90000"/>
              </a:lnSpc>
              <a:defRPr/>
            </a:pPr>
            <a:endParaRPr lang="en-US" sz="2800" b="1"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Known as the   </a:t>
            </a:r>
            <a:r>
              <a:rPr lang="en-US" sz="2800" dirty="0" smtClean="0">
                <a:solidFill>
                  <a:schemeClr val="accent6">
                    <a:lumMod val="50000"/>
                  </a:schemeClr>
                </a:solidFill>
                <a:latin typeface="Goudy Old Style" panose="02020502050305020303" pitchFamily="18" charset="0"/>
                <a:cs typeface="Times New Roman" panose="02020603050405020304" pitchFamily="18" charset="0"/>
              </a:rPr>
              <a:t>“Elastic Clause”</a:t>
            </a:r>
          </a:p>
        </p:txBody>
      </p:sp>
      <p:sp>
        <p:nvSpPr>
          <p:cNvPr id="6" name="Content Placeholder 5"/>
          <p:cNvSpPr>
            <a:spLocks noGrp="1"/>
          </p:cNvSpPr>
          <p:nvPr>
            <p:ph sz="half" idx="4294967295"/>
          </p:nvPr>
        </p:nvSpPr>
        <p:spPr>
          <a:xfrm>
            <a:off x="4876800" y="1600200"/>
            <a:ext cx="4267200" cy="4525963"/>
          </a:xfrm>
        </p:spPr>
        <p:txBody>
          <a:bodyPr>
            <a:normAutofit fontScale="92500" lnSpcReduction="10000"/>
          </a:bodyPr>
          <a:lstStyle/>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To make all Laws which shall be necessary and proper for carrying into Execution the forgoing Powers and all other Powers vested by this Constitution in the Government of the United States, or in any Department or Officer thereof.</a:t>
            </a:r>
          </a:p>
          <a:p>
            <a:pPr lvl="1">
              <a:lnSpc>
                <a:spcPct val="90000"/>
              </a:lnSpc>
              <a:defRPr/>
            </a:pPr>
            <a:r>
              <a:rPr lang="en-US" sz="2600" dirty="0" smtClean="0">
                <a:latin typeface="Goudy Old Style" panose="02020502050305020303" pitchFamily="18" charset="0"/>
                <a:cs typeface="Times New Roman" panose="02020603050405020304" pitchFamily="18" charset="0"/>
              </a:rPr>
              <a:t>Clause 18 of the Constitution</a:t>
            </a:r>
          </a:p>
        </p:txBody>
      </p:sp>
    </p:spTree>
    <p:extLst>
      <p:ext uri="{BB962C8B-B14F-4D97-AF65-F5344CB8AC3E}">
        <p14:creationId xmlns:p14="http://schemas.microsoft.com/office/powerpoint/2010/main" val="212260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609600" y="304800"/>
            <a:ext cx="8229600" cy="1143000"/>
          </a:xfrm>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Necessary and Proper Clause</a:t>
            </a:r>
          </a:p>
        </p:txBody>
      </p:sp>
      <p:sp>
        <p:nvSpPr>
          <p:cNvPr id="3" name="Content Placeholder 2"/>
          <p:cNvSpPr>
            <a:spLocks noGrp="1"/>
          </p:cNvSpPr>
          <p:nvPr>
            <p:ph sz="half" idx="4294967295"/>
          </p:nvPr>
        </p:nvSpPr>
        <p:spPr>
          <a:xfrm>
            <a:off x="0" y="1600200"/>
            <a:ext cx="4038600" cy="4953000"/>
          </a:xfrm>
        </p:spPr>
        <p:txBody>
          <a:bodyPr>
            <a:normAutofit lnSpcReduction="10000"/>
          </a:bodyPr>
          <a:lstStyle/>
          <a:p>
            <a:pPr eaLnBrk="1" hangingPunct="1">
              <a:lnSpc>
                <a:spcPct val="90000"/>
              </a:lnSpc>
              <a:defRPr/>
            </a:pPr>
            <a:r>
              <a:rPr lang="en-US" sz="2800" dirty="0" smtClean="0">
                <a:latin typeface="Goudy Old Style" panose="02020502050305020303" pitchFamily="18" charset="0"/>
              </a:rPr>
              <a:t>Much of the adaptability and  vitality come from this</a:t>
            </a:r>
          </a:p>
          <a:p>
            <a:pPr eaLnBrk="1" hangingPunct="1">
              <a:lnSpc>
                <a:spcPct val="90000"/>
              </a:lnSpc>
              <a:defRPr/>
            </a:pPr>
            <a:r>
              <a:rPr lang="en-US" sz="2800" dirty="0" smtClean="0">
                <a:latin typeface="Goudy Old Style" panose="02020502050305020303" pitchFamily="18" charset="0"/>
              </a:rPr>
              <a:t>Allows Congress to choose the means “for carrying into execution”</a:t>
            </a:r>
          </a:p>
          <a:p>
            <a:pPr lvl="1" eaLnBrk="1" hangingPunct="1">
              <a:lnSpc>
                <a:spcPct val="90000"/>
              </a:lnSpc>
              <a:defRPr/>
            </a:pPr>
            <a:r>
              <a:rPr lang="en-US" sz="2400" dirty="0" smtClean="0">
                <a:latin typeface="Goudy Old Style" panose="02020502050305020303" pitchFamily="18" charset="0"/>
              </a:rPr>
              <a:t>Powers given it by the Constitution</a:t>
            </a:r>
          </a:p>
          <a:p>
            <a:pPr eaLnBrk="1" hangingPunct="1">
              <a:lnSpc>
                <a:spcPct val="90000"/>
              </a:lnSpc>
              <a:defRPr/>
            </a:pPr>
            <a:r>
              <a:rPr lang="en-US" sz="2800" dirty="0" smtClean="0">
                <a:latin typeface="Goudy Old Style" panose="02020502050305020303" pitchFamily="18" charset="0"/>
              </a:rPr>
              <a:t>Along with supporting decisions from Supreme Court</a:t>
            </a:r>
          </a:p>
        </p:txBody>
      </p:sp>
      <p:pic>
        <p:nvPicPr>
          <p:cNvPr id="614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105400" y="1600200"/>
            <a:ext cx="4038600" cy="4525963"/>
          </a:xfrm>
        </p:spPr>
      </p:pic>
    </p:spTree>
    <p:extLst>
      <p:ext uri="{BB962C8B-B14F-4D97-AF65-F5344CB8AC3E}">
        <p14:creationId xmlns:p14="http://schemas.microsoft.com/office/powerpoint/2010/main" val="2390343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609600" y="304800"/>
            <a:ext cx="8229600" cy="1143000"/>
          </a:xfrm>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Strict Constructionists</a:t>
            </a:r>
          </a:p>
        </p:txBody>
      </p:sp>
      <p:sp>
        <p:nvSpPr>
          <p:cNvPr id="3" name="Content Placeholder 2"/>
          <p:cNvSpPr>
            <a:spLocks noGrp="1"/>
          </p:cNvSpPr>
          <p:nvPr>
            <p:ph sz="half" idx="4294967295"/>
          </p:nvPr>
        </p:nvSpPr>
        <p:spPr>
          <a:xfrm>
            <a:off x="381000" y="1600200"/>
            <a:ext cx="5029200" cy="5029200"/>
          </a:xfrm>
        </p:spPr>
        <p:txBody>
          <a:bodyPr>
            <a:normAutofit/>
          </a:bodyPr>
          <a:lstStyle/>
          <a:p>
            <a:pPr eaLnBrk="1" hangingPunct="1">
              <a:defRPr/>
            </a:pPr>
            <a:r>
              <a:rPr lang="en-US" sz="2600" dirty="0" smtClean="0">
                <a:latin typeface="Goudy Old Style" panose="02020502050305020303" pitchFamily="18" charset="0"/>
                <a:cs typeface="Times New Roman" panose="02020603050405020304" pitchFamily="18" charset="0"/>
              </a:rPr>
              <a:t>Strict Constructionists  led by Thomas Jefferson thought Congress could only exercise</a:t>
            </a:r>
          </a:p>
          <a:p>
            <a:pPr lvl="1" eaLnBrk="1" hangingPunct="1">
              <a:defRPr/>
            </a:pPr>
            <a:r>
              <a:rPr lang="en-US" sz="2200" dirty="0" smtClean="0">
                <a:latin typeface="Goudy Old Style" panose="02020502050305020303" pitchFamily="18" charset="0"/>
                <a:cs typeface="Times New Roman" panose="02020603050405020304" pitchFamily="18" charset="0"/>
              </a:rPr>
              <a:t>1. Its expressed powers</a:t>
            </a:r>
          </a:p>
          <a:p>
            <a:pPr lvl="1" eaLnBrk="1" hangingPunct="1">
              <a:defRPr/>
            </a:pPr>
            <a:r>
              <a:rPr lang="en-US" sz="2200" dirty="0" smtClean="0">
                <a:latin typeface="Goudy Old Style" panose="02020502050305020303" pitchFamily="18" charset="0"/>
                <a:cs typeface="Times New Roman" panose="02020603050405020304" pitchFamily="18" charset="0"/>
              </a:rPr>
              <a:t>2. </a:t>
            </a:r>
            <a:r>
              <a:rPr lang="en-US" sz="2200" dirty="0">
                <a:latin typeface="Goudy Old Style" panose="02020502050305020303" pitchFamily="18" charset="0"/>
                <a:cs typeface="Times New Roman" panose="02020603050405020304" pitchFamily="18" charset="0"/>
              </a:rPr>
              <a:t>O</a:t>
            </a:r>
            <a:r>
              <a:rPr lang="en-US" sz="2200" dirty="0" smtClean="0">
                <a:latin typeface="Goudy Old Style" panose="02020502050305020303" pitchFamily="18" charset="0"/>
                <a:cs typeface="Times New Roman" panose="02020603050405020304" pitchFamily="18" charset="0"/>
              </a:rPr>
              <a:t>nly those implied powers absolutely necessary to carry out its expressed powers</a:t>
            </a:r>
          </a:p>
          <a:p>
            <a:pPr eaLnBrk="1" hangingPunct="1">
              <a:defRPr/>
            </a:pPr>
            <a:endParaRPr lang="en-US" sz="2600" b="1" dirty="0" smtClean="0">
              <a:latin typeface="Goudy Old Style" panose="02020502050305020303" pitchFamily="18" charset="0"/>
              <a:cs typeface="Times New Roman" panose="02020603050405020304" pitchFamily="18" charset="0"/>
            </a:endParaRPr>
          </a:p>
          <a:p>
            <a:pPr eaLnBrk="1" hangingPunct="1">
              <a:defRPr/>
            </a:pPr>
            <a:r>
              <a:rPr lang="en-US" sz="2600" b="1" dirty="0" smtClean="0">
                <a:latin typeface="Goudy Old Style" panose="02020502050305020303" pitchFamily="18" charset="0"/>
                <a:cs typeface="Times New Roman" panose="02020603050405020304" pitchFamily="18" charset="0"/>
              </a:rPr>
              <a:t>State should keep as much power as possible</a:t>
            </a:r>
          </a:p>
        </p:txBody>
      </p:sp>
      <p:pic>
        <p:nvPicPr>
          <p:cNvPr id="8196"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781800" y="2438400"/>
            <a:ext cx="2362200" cy="3459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3050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304800" y="304800"/>
            <a:ext cx="8229600" cy="1143000"/>
          </a:xfrm>
          <a:solidFill>
            <a:schemeClr val="accent1">
              <a:lumMod val="50000"/>
            </a:schemeClr>
          </a:solidFill>
        </p:spPr>
        <p:txBody>
          <a:bodyPr/>
          <a:lstStyle/>
          <a:p>
            <a:pPr eaLnBrk="1" hangingPunct="1">
              <a:defRPr/>
            </a:pPr>
            <a:r>
              <a:rPr lang="en-US" b="1" u="sng" dirty="0" smtClean="0">
                <a:latin typeface="Goudy Old Style" panose="02020502050305020303" pitchFamily="18" charset="0"/>
              </a:rPr>
              <a:t>Strict Constructionists</a:t>
            </a:r>
          </a:p>
        </p:txBody>
      </p:sp>
      <p:sp>
        <p:nvSpPr>
          <p:cNvPr id="3" name="Content Placeholder 2"/>
          <p:cNvSpPr>
            <a:spLocks noGrp="1"/>
          </p:cNvSpPr>
          <p:nvPr>
            <p:ph sz="half" idx="4294967295"/>
          </p:nvPr>
        </p:nvSpPr>
        <p:spPr>
          <a:xfrm>
            <a:off x="0" y="1600200"/>
            <a:ext cx="4876800" cy="4953000"/>
          </a:xfrm>
        </p:spPr>
        <p:txBody>
          <a:bodyPr>
            <a:normAutofit lnSpcReduction="10000"/>
          </a:bodyPr>
          <a:lstStyle/>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They did want to protect interstate trade</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Need for strong defense</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Feared consequences of a strong government</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Argued only states not the far off Government could protect-and preserve those differing interests</a:t>
            </a:r>
          </a:p>
        </p:txBody>
      </p:sp>
      <p:pic>
        <p:nvPicPr>
          <p:cNvPr id="9220"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0" y="2057400"/>
            <a:ext cx="3048000" cy="3840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0919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09600" y="304800"/>
            <a:ext cx="8229600" cy="1143000"/>
          </a:xfrm>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Liberal Constructionists</a:t>
            </a:r>
          </a:p>
        </p:txBody>
      </p:sp>
      <p:sp>
        <p:nvSpPr>
          <p:cNvPr id="10243" name="Content Placeholder 2"/>
          <p:cNvSpPr>
            <a:spLocks noGrp="1"/>
          </p:cNvSpPr>
          <p:nvPr>
            <p:ph sz="half" idx="4294967295"/>
          </p:nvPr>
        </p:nvSpPr>
        <p:spPr>
          <a:xfrm>
            <a:off x="0" y="1600200"/>
            <a:ext cx="4038600" cy="4953000"/>
          </a:xfrm>
        </p:spPr>
        <p:txBody>
          <a:bodyPr/>
          <a:lstStyle/>
          <a:p>
            <a:pPr eaLnBrk="1" hangingPunct="1">
              <a:defRPr/>
            </a:pPr>
            <a:r>
              <a:rPr lang="en-US" sz="2800" dirty="0" smtClean="0">
                <a:latin typeface="Goudy Old Style" panose="02020502050305020303" pitchFamily="18" charset="0"/>
                <a:cs typeface="Times New Roman" panose="02020603050405020304" pitchFamily="18" charset="0"/>
              </a:rPr>
              <a:t>Demands of the people for more services</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People like a broader Constitution not a narrow one</a:t>
            </a:r>
          </a:p>
          <a:p>
            <a:pPr eaLnBrk="1" hangingPunct="1">
              <a:defRPr/>
            </a:pPr>
            <a:endParaRPr lang="en-US" sz="2800" b="1" dirty="0" smtClean="0">
              <a:latin typeface="Goudy Old Style" panose="02020502050305020303" pitchFamily="18" charset="0"/>
              <a:cs typeface="Times New Roman" panose="02020603050405020304" pitchFamily="18" charset="0"/>
            </a:endParaRPr>
          </a:p>
          <a:p>
            <a:pPr eaLnBrk="1" hangingPunct="1">
              <a:defRPr/>
            </a:pPr>
            <a:r>
              <a:rPr lang="en-US" sz="2800" b="1" u="sng" dirty="0" smtClean="0">
                <a:solidFill>
                  <a:srgbClr val="002060"/>
                </a:solidFill>
                <a:latin typeface="Goudy Old Style" panose="02020502050305020303" pitchFamily="18" charset="0"/>
                <a:cs typeface="Times New Roman" panose="02020603050405020304" pitchFamily="18" charset="0"/>
              </a:rPr>
              <a:t>Consensus</a:t>
            </a:r>
            <a:r>
              <a:rPr lang="en-US" sz="2800" b="1" dirty="0" smtClean="0">
                <a:solidFill>
                  <a:srgbClr val="002060"/>
                </a:solidFill>
                <a:latin typeface="Goudy Old Style" panose="02020502050305020303" pitchFamily="18" charset="0"/>
                <a:cs typeface="Times New Roman" panose="02020603050405020304" pitchFamily="18" charset="0"/>
              </a:rPr>
              <a:t>-</a:t>
            </a:r>
            <a:r>
              <a:rPr lang="en-US" sz="2800" dirty="0" smtClean="0">
                <a:latin typeface="Goudy Old Style" panose="02020502050305020303" pitchFamily="18" charset="0"/>
                <a:cs typeface="Times New Roman" panose="02020603050405020304" pitchFamily="18" charset="0"/>
              </a:rPr>
              <a:t>A  general agreement</a:t>
            </a:r>
          </a:p>
        </p:txBody>
      </p:sp>
      <p:pic>
        <p:nvPicPr>
          <p:cNvPr id="1126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105400" y="1600200"/>
            <a:ext cx="4038600" cy="4525963"/>
          </a:xfrm>
        </p:spPr>
      </p:pic>
    </p:spTree>
    <p:extLst>
      <p:ext uri="{BB962C8B-B14F-4D97-AF65-F5344CB8AC3E}">
        <p14:creationId xmlns:p14="http://schemas.microsoft.com/office/powerpoint/2010/main" val="93459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685800" y="304800"/>
            <a:ext cx="8229600" cy="1143000"/>
          </a:xfrm>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Basis of Implied powers </a:t>
            </a:r>
          </a:p>
        </p:txBody>
      </p:sp>
      <p:sp>
        <p:nvSpPr>
          <p:cNvPr id="12291" name="Content Placeholder 2"/>
          <p:cNvSpPr>
            <a:spLocks noGrp="1"/>
          </p:cNvSpPr>
          <p:nvPr>
            <p:ph sz="half" idx="4294967295"/>
          </p:nvPr>
        </p:nvSpPr>
        <p:spPr>
          <a:xfrm>
            <a:off x="0" y="1600200"/>
            <a:ext cx="5410200" cy="4876800"/>
          </a:xfrm>
        </p:spPr>
        <p:txBody>
          <a:bodyPr>
            <a:normAutofit/>
          </a:bodyPr>
          <a:lstStyle/>
          <a:p>
            <a:pPr eaLnBrk="1" hangingPunct="1">
              <a:defRPr/>
            </a:pPr>
            <a:r>
              <a:rPr lang="en-US" sz="2800" dirty="0" smtClean="0">
                <a:latin typeface="Goudy Old Style" panose="02020502050305020303" pitchFamily="18" charset="0"/>
                <a:cs typeface="Times New Roman" panose="02020603050405020304" pitchFamily="18" charset="0"/>
              </a:rPr>
              <a:t>Every exercise of implied powers  must be based on expressed powers</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solidFill>
                  <a:srgbClr val="FF0000"/>
                </a:solidFill>
                <a:latin typeface="Goudy Old Style" panose="02020502050305020303" pitchFamily="18" charset="0"/>
                <a:cs typeface="Times New Roman" panose="02020603050405020304" pitchFamily="18" charset="0"/>
              </a:rPr>
              <a:t>Basis for exercise of implied powers:</a:t>
            </a:r>
          </a:p>
          <a:p>
            <a:pPr lvl="1" eaLnBrk="1" hangingPunct="1">
              <a:defRPr/>
            </a:pPr>
            <a:r>
              <a:rPr lang="en-US" sz="2800" dirty="0" smtClean="0">
                <a:latin typeface="Goudy Old Style" panose="02020502050305020303" pitchFamily="18" charset="0"/>
                <a:cs typeface="Times New Roman" panose="02020603050405020304" pitchFamily="18" charset="0"/>
              </a:rPr>
              <a:t>1. The commerce power</a:t>
            </a:r>
          </a:p>
          <a:p>
            <a:pPr lvl="1" eaLnBrk="1" hangingPunct="1">
              <a:defRPr/>
            </a:pPr>
            <a:r>
              <a:rPr lang="en-US" sz="2800" dirty="0" smtClean="0">
                <a:latin typeface="Goudy Old Style" panose="02020502050305020303" pitchFamily="18" charset="0"/>
                <a:cs typeface="Times New Roman" panose="02020603050405020304" pitchFamily="18" charset="0"/>
              </a:rPr>
              <a:t>2. </a:t>
            </a:r>
            <a:r>
              <a:rPr lang="en-US" sz="2800" dirty="0">
                <a:latin typeface="Goudy Old Style" panose="02020502050305020303" pitchFamily="18" charset="0"/>
                <a:cs typeface="Times New Roman" panose="02020603050405020304" pitchFamily="18" charset="0"/>
              </a:rPr>
              <a:t>I</a:t>
            </a:r>
            <a:r>
              <a:rPr lang="en-US" sz="2800" dirty="0" smtClean="0">
                <a:latin typeface="Goudy Old Style" panose="02020502050305020303" pitchFamily="18" charset="0"/>
                <a:cs typeface="Times New Roman" panose="02020603050405020304" pitchFamily="18" charset="0"/>
              </a:rPr>
              <a:t>ts power to tax and spend</a:t>
            </a:r>
          </a:p>
          <a:p>
            <a:pPr lvl="1" eaLnBrk="1" hangingPunct="1">
              <a:defRPr/>
            </a:pPr>
            <a:r>
              <a:rPr lang="en-US" sz="2800" dirty="0" smtClean="0">
                <a:latin typeface="Goudy Old Style" panose="02020502050305020303" pitchFamily="18" charset="0"/>
                <a:cs typeface="Times New Roman" panose="02020603050405020304" pitchFamily="18" charset="0"/>
              </a:rPr>
              <a:t>3. The war powers</a:t>
            </a:r>
          </a:p>
        </p:txBody>
      </p:sp>
      <p:pic>
        <p:nvPicPr>
          <p:cNvPr id="13316"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0" y="2514600"/>
            <a:ext cx="2667000" cy="3230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15062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274638"/>
            <a:ext cx="8229600" cy="1143000"/>
          </a:xfrm>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Commerce Clause</a:t>
            </a:r>
          </a:p>
        </p:txBody>
      </p:sp>
      <p:sp>
        <p:nvSpPr>
          <p:cNvPr id="3" name="Content Placeholder 2"/>
          <p:cNvSpPr>
            <a:spLocks noGrp="1"/>
          </p:cNvSpPr>
          <p:nvPr>
            <p:ph sz="half" idx="4294967295"/>
          </p:nvPr>
        </p:nvSpPr>
        <p:spPr>
          <a:xfrm>
            <a:off x="0" y="1600200"/>
            <a:ext cx="4038600" cy="4953000"/>
          </a:xfrm>
        </p:spPr>
        <p:txBody>
          <a:bodyPr>
            <a:normAutofit/>
          </a:bodyPr>
          <a:lstStyle/>
          <a:p>
            <a:pPr eaLnBrk="1" hangingPunct="1">
              <a:lnSpc>
                <a:spcPct val="90000"/>
              </a:lnSpc>
              <a:defRPr/>
            </a:pPr>
            <a:r>
              <a:rPr lang="en-US" sz="2600" b="1" u="sng" dirty="0" smtClean="0">
                <a:solidFill>
                  <a:schemeClr val="accent6">
                    <a:lumMod val="50000"/>
                  </a:schemeClr>
                </a:solidFill>
                <a:latin typeface="Goudy Old Style" panose="02020502050305020303" pitchFamily="18" charset="0"/>
                <a:cs typeface="Times New Roman" panose="02020603050405020304" pitchFamily="18" charset="0"/>
              </a:rPr>
              <a:t>Under the Commerce Clause Congress Can</a:t>
            </a:r>
            <a:r>
              <a:rPr lang="en-US" sz="2600" b="1" dirty="0" smtClean="0">
                <a:solidFill>
                  <a:schemeClr val="accent6">
                    <a:lumMod val="50000"/>
                  </a:schemeClr>
                </a:solidFill>
                <a:latin typeface="Goudy Old Style" panose="02020502050305020303" pitchFamily="18" charset="0"/>
                <a:cs typeface="Times New Roman" panose="02020603050405020304" pitchFamily="18" charset="0"/>
              </a:rPr>
              <a:t>:</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Regulate manufacturing</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Wages and hours </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Labor and Management relations</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Food and drugs</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Air travel</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Building interstate highways</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Consumer and environmental protection</a:t>
            </a:r>
          </a:p>
        </p:txBody>
      </p:sp>
      <p:pic>
        <p:nvPicPr>
          <p:cNvPr id="15364"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105400" y="1600200"/>
            <a:ext cx="4038600" cy="4525963"/>
          </a:xfrm>
        </p:spPr>
      </p:pic>
    </p:spTree>
    <p:extLst>
      <p:ext uri="{BB962C8B-B14F-4D97-AF65-F5344CB8AC3E}">
        <p14:creationId xmlns:p14="http://schemas.microsoft.com/office/powerpoint/2010/main" val="183534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0" y="274638"/>
            <a:ext cx="8229600" cy="1143000"/>
          </a:xfrm>
          <a:solidFill>
            <a:schemeClr val="accent1">
              <a:lumMod val="50000"/>
            </a:schemeClr>
          </a:solidFill>
        </p:spPr>
        <p:txBody>
          <a:bodyPr/>
          <a:lstStyle/>
          <a:p>
            <a:pPr eaLnBrk="1" hangingPunct="1">
              <a:defRPr/>
            </a:pPr>
            <a:r>
              <a:rPr lang="en-US" u="sng" dirty="0" smtClean="0">
                <a:latin typeface="Goudy Old Style" panose="02020502050305020303" pitchFamily="18" charset="0"/>
                <a:cs typeface="Times New Roman" panose="02020603050405020304" pitchFamily="18" charset="0"/>
              </a:rPr>
              <a:t>Limits on Commerce Power</a:t>
            </a:r>
          </a:p>
        </p:txBody>
      </p:sp>
      <p:sp>
        <p:nvSpPr>
          <p:cNvPr id="15363" name="Content Placeholder 2"/>
          <p:cNvSpPr>
            <a:spLocks noGrp="1"/>
          </p:cNvSpPr>
          <p:nvPr>
            <p:ph sz="half" idx="4294967295"/>
          </p:nvPr>
        </p:nvSpPr>
        <p:spPr>
          <a:xfrm>
            <a:off x="0" y="1600200"/>
            <a:ext cx="4038600" cy="4525963"/>
          </a:xfrm>
        </p:spPr>
        <p:txBody>
          <a:bodyPr>
            <a:normAutofit lnSpcReduction="10000"/>
          </a:bodyPr>
          <a:lstStyle/>
          <a:p>
            <a:pPr eaLnBrk="1" hangingPunct="1">
              <a:defRPr/>
            </a:pPr>
            <a:r>
              <a:rPr lang="en-US" sz="2800" dirty="0" smtClean="0">
                <a:latin typeface="Goudy Old Style" panose="02020502050305020303" pitchFamily="18" charset="0"/>
                <a:cs typeface="Times New Roman" panose="02020603050405020304" pitchFamily="18" charset="0"/>
              </a:rPr>
              <a:t>Congress places four explicit  limitations </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Congress cannot pass a law solely on the grounds that a measure will somehow promote “the General Welfare of the United States”</a:t>
            </a:r>
          </a:p>
          <a:p>
            <a:pPr eaLnBrk="1" hangingPunct="1">
              <a:defRPr/>
            </a:pPr>
            <a:endParaRPr lang="en-US" sz="2800" dirty="0" smtClean="0"/>
          </a:p>
          <a:p>
            <a:pPr eaLnBrk="1" hangingPunct="1">
              <a:defRPr/>
            </a:pPr>
            <a:endParaRPr lang="en-US" sz="2800" dirty="0" smtClean="0"/>
          </a:p>
        </p:txBody>
      </p:sp>
      <p:pic>
        <p:nvPicPr>
          <p:cNvPr id="1638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105400" y="1600200"/>
            <a:ext cx="4038600" cy="4525963"/>
          </a:xfrm>
        </p:spPr>
      </p:pic>
    </p:spTree>
    <p:extLst>
      <p:ext uri="{BB962C8B-B14F-4D97-AF65-F5344CB8AC3E}">
        <p14:creationId xmlns:p14="http://schemas.microsoft.com/office/powerpoint/2010/main" val="10071824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771</Words>
  <Application>Microsoft Office PowerPoint</Application>
  <PresentationFormat>On-screen Show (4:3)</PresentationFormat>
  <Paragraphs>105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Grid</vt:lpstr>
      <vt:lpstr>The Implied Powers </vt:lpstr>
      <vt:lpstr>The Necessary and Proper Clause</vt:lpstr>
      <vt:lpstr>Necessary and Proper Clause</vt:lpstr>
      <vt:lpstr>Strict Constructionists</vt:lpstr>
      <vt:lpstr>Strict Constructionists</vt:lpstr>
      <vt:lpstr>Liberal Constructionists</vt:lpstr>
      <vt:lpstr>Basis of Implied powers </vt:lpstr>
      <vt:lpstr>Commerce Clause</vt:lpstr>
      <vt:lpstr>Limits on Commerce Power</vt:lpstr>
      <vt:lpstr>War Powers</vt:lpstr>
      <vt:lpstr>Section 4-                 The Non-legislative Powers </vt:lpstr>
      <vt:lpstr>Constitutional Amendments and Electoral Duties</vt:lpstr>
      <vt:lpstr>Impeachment Power</vt:lpstr>
      <vt:lpstr>Impeachment Power</vt:lpstr>
      <vt:lpstr>PowerPoint Presentation</vt:lpstr>
      <vt:lpstr>Executive Powers</vt:lpstr>
      <vt:lpstr>Investigatory Power</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Implied Powers </dc:title>
  <dc:creator>Windows User</dc:creator>
  <cp:lastModifiedBy>Windows User</cp:lastModifiedBy>
  <cp:revision>1</cp:revision>
  <dcterms:created xsi:type="dcterms:W3CDTF">2017-12-11T15:24:19Z</dcterms:created>
  <dcterms:modified xsi:type="dcterms:W3CDTF">2017-12-11T15:27:34Z</dcterms:modified>
</cp:coreProperties>
</file>