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4" r:id="rId3"/>
    <p:sldId id="263" r:id="rId4"/>
    <p:sldId id="257" r:id="rId5"/>
    <p:sldId id="259" r:id="rId6"/>
    <p:sldId id="260" r:id="rId7"/>
    <p:sldId id="261" r:id="rId8"/>
    <p:sldId id="262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3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7A19146-7469-4EF1-8CFF-26C677B62CD6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9146-7469-4EF1-8CFF-26C677B62CD6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9146-7469-4EF1-8CFF-26C677B62CD6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9146-7469-4EF1-8CFF-26C677B62CD6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7A19146-7469-4EF1-8CFF-26C677B62CD6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9146-7469-4EF1-8CFF-26C677B62CD6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9146-7469-4EF1-8CFF-26C677B62CD6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9146-7469-4EF1-8CFF-26C677B62CD6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9146-7469-4EF1-8CFF-26C677B62CD6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9146-7469-4EF1-8CFF-26C677B62CD6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19146-7469-4EF1-8CFF-26C677B62CD6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A7A19146-7469-4EF1-8CFF-26C677B62CD6}" type="datetimeFigureOut">
              <a:rPr lang="en-US" smtClean="0"/>
              <a:pPr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C56FB5C-948B-44D1-9717-1F04459A44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524000"/>
            <a:ext cx="8407893" cy="4602479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Goudy Old Style" panose="02020502050305020303" pitchFamily="18" charset="0"/>
              </a:rPr>
              <a:t>Pair up with an elbow partner…you need pen and paper with both full names at the top. Title it “</a:t>
            </a:r>
            <a:r>
              <a:rPr lang="en-US" sz="2400" b="1" dirty="0" smtClean="0">
                <a:latin typeface="Goudy Old Style" panose="02020502050305020303" pitchFamily="18" charset="0"/>
              </a:rPr>
              <a:t>Taxes</a:t>
            </a:r>
            <a:r>
              <a:rPr lang="en-US" sz="2400" dirty="0" smtClean="0">
                <a:latin typeface="Goudy Old Style" panose="02020502050305020303" pitchFamily="18" charset="0"/>
              </a:rPr>
              <a:t>” </a:t>
            </a:r>
          </a:p>
          <a:p>
            <a:r>
              <a:rPr lang="en-US" sz="2400" dirty="0" smtClean="0">
                <a:latin typeface="Goudy Old Style" panose="02020502050305020303" pitchFamily="18" charset="0"/>
              </a:rPr>
              <a:t>1.) In your words explain what is a tax, and what it is used for?</a:t>
            </a:r>
          </a:p>
          <a:p>
            <a:pPr marL="45720" indent="0">
              <a:buNone/>
            </a:pPr>
            <a:endParaRPr lang="en-US" sz="2400" dirty="0" smtClean="0">
              <a:latin typeface="Goudy Old Style" panose="02020502050305020303" pitchFamily="18" charset="0"/>
            </a:endParaRPr>
          </a:p>
          <a:p>
            <a:r>
              <a:rPr lang="en-US" sz="2400" dirty="0" smtClean="0">
                <a:latin typeface="Goudy Old Style" panose="02020502050305020303" pitchFamily="18" charset="0"/>
              </a:rPr>
              <a:t>2.) Give as many examples of the different types of taxes as you can think of (you should know at least 3 types)</a:t>
            </a:r>
          </a:p>
          <a:p>
            <a:endParaRPr lang="en-US" sz="2400" dirty="0" smtClean="0">
              <a:latin typeface="Goudy Old Style" panose="02020502050305020303" pitchFamily="18" charset="0"/>
            </a:endParaRPr>
          </a:p>
          <a:p>
            <a:r>
              <a:rPr lang="en-US" sz="2400" dirty="0" smtClean="0">
                <a:latin typeface="Goudy Old Style" panose="02020502050305020303" pitchFamily="18" charset="0"/>
              </a:rPr>
              <a:t>3.) Give as many examples as you can think of ways that tax money is spent (Remember we are talking about the Federal and </a:t>
            </a:r>
            <a:r>
              <a:rPr lang="en-US" sz="2400" dirty="0">
                <a:latin typeface="Goudy Old Style" panose="02020502050305020303" pitchFamily="18" charset="0"/>
              </a:rPr>
              <a:t>State </a:t>
            </a:r>
            <a:r>
              <a:rPr lang="en-US" sz="2400" dirty="0" smtClean="0">
                <a:latin typeface="Goudy Old Style" panose="02020502050305020303" pitchFamily="18" charset="0"/>
              </a:rPr>
              <a:t>Government so choose things you think the they would pay for that private citizens </a:t>
            </a:r>
            <a:r>
              <a:rPr lang="en-US" sz="2400" smtClean="0">
                <a:latin typeface="Goudy Old Style" panose="02020502050305020303" pitchFamily="18" charset="0"/>
              </a:rPr>
              <a:t>don’t directly pay for) </a:t>
            </a:r>
            <a:endParaRPr lang="en-US" sz="2400" dirty="0">
              <a:latin typeface="Goudy Old Style" panose="02020502050305020303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863353"/>
          </a:xfrm>
        </p:spPr>
        <p:txBody>
          <a:bodyPr/>
          <a:lstStyle/>
          <a:p>
            <a:r>
              <a:rPr lang="en-US" sz="4800" b="1" u="sng" dirty="0" smtClean="0">
                <a:latin typeface="Goudy Old Style" panose="02020502050305020303" pitchFamily="18" charset="0"/>
              </a:rPr>
              <a:t>Taxes</a:t>
            </a:r>
            <a:endParaRPr lang="en-US" sz="4800" b="1" u="sng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06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010401" y="2892277"/>
            <a:ext cx="1905000" cy="164592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Goudy Old Style" panose="02020502050305020303" pitchFamily="18" charset="0"/>
              </a:rPr>
              <a:t>Chapter 11-Section 1</a:t>
            </a:r>
            <a:endParaRPr lang="en-US" sz="2400" dirty="0">
              <a:solidFill>
                <a:schemeClr val="bg1"/>
              </a:solidFill>
              <a:latin typeface="Goudy Old Style" panose="02020502050305020303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atin typeface="Goudy Old Style" panose="02020502050305020303" pitchFamily="18" charset="0"/>
              </a:rPr>
              <a:t>Expressed Powers of Money and Commerce</a:t>
            </a:r>
          </a:p>
        </p:txBody>
      </p:sp>
    </p:spTree>
    <p:extLst>
      <p:ext uri="{BB962C8B-B14F-4D97-AF65-F5344CB8AC3E}">
        <p14:creationId xmlns:p14="http://schemas.microsoft.com/office/powerpoint/2010/main" val="380865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86529"/>
          </a:xfrm>
        </p:spPr>
        <p:txBody>
          <a:bodyPr>
            <a:normAutofit/>
          </a:bodyPr>
          <a:lstStyle/>
          <a:p>
            <a:r>
              <a:rPr lang="en-US" sz="2600" b="1" u="sng" dirty="0">
                <a:latin typeface="Goudy Old Style" panose="02020502050305020303" pitchFamily="18" charset="0"/>
              </a:rPr>
              <a:t>Expressed Powers</a:t>
            </a:r>
            <a:r>
              <a:rPr lang="en-US" sz="2600" b="1" dirty="0">
                <a:latin typeface="Goudy Old Style" panose="02020502050305020303" pitchFamily="18" charset="0"/>
              </a:rPr>
              <a:t>-</a:t>
            </a:r>
            <a:r>
              <a:rPr lang="en-US" sz="2600" dirty="0">
                <a:latin typeface="Goudy Old Style" panose="02020502050305020303" pitchFamily="18" charset="0"/>
              </a:rPr>
              <a:t>Powers afforded to the government explicitly and in specific wording in the constitution</a:t>
            </a:r>
          </a:p>
          <a:p>
            <a:endParaRPr lang="en-US" sz="2600" b="1" dirty="0" smtClean="0">
              <a:latin typeface="Goudy Old Style" panose="02020502050305020303" pitchFamily="18" charset="0"/>
            </a:endParaRPr>
          </a:p>
          <a:p>
            <a:r>
              <a:rPr lang="en-US" sz="2600" b="1" u="sng" dirty="0" smtClean="0">
                <a:latin typeface="Goudy Old Style" panose="02020502050305020303" pitchFamily="18" charset="0"/>
              </a:rPr>
              <a:t>Implied </a:t>
            </a:r>
            <a:r>
              <a:rPr lang="en-US" sz="2600" b="1" u="sng" dirty="0">
                <a:latin typeface="Goudy Old Style" panose="02020502050305020303" pitchFamily="18" charset="0"/>
              </a:rPr>
              <a:t>Powers</a:t>
            </a:r>
            <a:r>
              <a:rPr lang="en-US" sz="2600" b="1" dirty="0">
                <a:latin typeface="Goudy Old Style" panose="02020502050305020303" pitchFamily="18" charset="0"/>
              </a:rPr>
              <a:t>-</a:t>
            </a:r>
            <a:r>
              <a:rPr lang="en-US" sz="2600" dirty="0">
                <a:latin typeface="Goudy Old Style" panose="02020502050305020303" pitchFamily="18" charset="0"/>
              </a:rPr>
              <a:t>Powers afforded to the government by reasonable deduction from the expressed powers</a:t>
            </a:r>
          </a:p>
          <a:p>
            <a:endParaRPr lang="en-US" sz="2600" b="1" dirty="0" smtClean="0">
              <a:latin typeface="Goudy Old Style" panose="02020502050305020303" pitchFamily="18" charset="0"/>
            </a:endParaRPr>
          </a:p>
          <a:p>
            <a:r>
              <a:rPr lang="en-US" sz="2600" b="1" u="sng" dirty="0" smtClean="0">
                <a:latin typeface="Goudy Old Style" panose="02020502050305020303" pitchFamily="18" charset="0"/>
              </a:rPr>
              <a:t>Inherent </a:t>
            </a:r>
            <a:r>
              <a:rPr lang="en-US" sz="2600" b="1" u="sng" dirty="0">
                <a:latin typeface="Goudy Old Style" panose="02020502050305020303" pitchFamily="18" charset="0"/>
              </a:rPr>
              <a:t>Powers</a:t>
            </a:r>
            <a:r>
              <a:rPr lang="en-US" sz="2600" b="1" dirty="0">
                <a:latin typeface="Goudy Old Style" panose="02020502050305020303" pitchFamily="18" charset="0"/>
              </a:rPr>
              <a:t>-</a:t>
            </a:r>
            <a:r>
              <a:rPr lang="en-US" sz="2600" dirty="0">
                <a:latin typeface="Goudy Old Style" panose="02020502050305020303" pitchFamily="18" charset="0"/>
              </a:rPr>
              <a:t>Powers afforded to the government because it created a national government </a:t>
            </a:r>
          </a:p>
          <a:p>
            <a:endParaRPr lang="en-US" sz="2600" b="1" dirty="0" smtClean="0">
              <a:latin typeface="Goudy Old Style" panose="02020502050305020303" pitchFamily="18" charset="0"/>
            </a:endParaRPr>
          </a:p>
          <a:p>
            <a:r>
              <a:rPr lang="en-US" sz="2600" b="1" u="sng" dirty="0" smtClean="0">
                <a:latin typeface="Goudy Old Style" panose="02020502050305020303" pitchFamily="18" charset="0"/>
              </a:rPr>
              <a:t>Commerce </a:t>
            </a:r>
            <a:r>
              <a:rPr lang="en-US" sz="2600" b="1" u="sng" dirty="0">
                <a:latin typeface="Goudy Old Style" panose="02020502050305020303" pitchFamily="18" charset="0"/>
              </a:rPr>
              <a:t>Power</a:t>
            </a:r>
            <a:r>
              <a:rPr lang="en-US" sz="2600" b="1" dirty="0">
                <a:latin typeface="Goudy Old Style" panose="02020502050305020303" pitchFamily="18" charset="0"/>
              </a:rPr>
              <a:t>-</a:t>
            </a:r>
            <a:r>
              <a:rPr lang="en-US" sz="2600" dirty="0">
                <a:latin typeface="Goudy Old Style" panose="02020502050305020303" pitchFamily="18" charset="0"/>
              </a:rPr>
              <a:t>The power of Congress to regulate interstate and foreign trade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355847"/>
            <a:ext cx="8533660" cy="1054394"/>
          </a:xfrm>
        </p:spPr>
        <p:txBody>
          <a:bodyPr/>
          <a:lstStyle/>
          <a:p>
            <a:r>
              <a:rPr lang="en-US" sz="4800" b="1" u="sng" dirty="0" smtClean="0">
                <a:latin typeface="Goudy Old Style" panose="02020502050305020303" pitchFamily="18" charset="0"/>
              </a:rPr>
              <a:t>Congressional Powers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32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752600"/>
            <a:ext cx="8407893" cy="4800600"/>
          </a:xfrm>
        </p:spPr>
        <p:txBody>
          <a:bodyPr>
            <a:normAutofit lnSpcReduction="10000"/>
          </a:bodyPr>
          <a:lstStyle/>
          <a:p>
            <a:r>
              <a:rPr lang="en-US" sz="22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Congress has the power to tax</a:t>
            </a:r>
          </a:p>
          <a:p>
            <a:endParaRPr lang="en-US" sz="2200" dirty="0">
              <a:latin typeface="Goudy Old Style" panose="02020502050305020303" pitchFamily="18" charset="0"/>
            </a:endParaRPr>
          </a:p>
          <a:p>
            <a:r>
              <a:rPr lang="en-US" sz="22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Why?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The lack of the power to tax was a leading cause of creation of the Constitution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Congress had to beg the states for money…most states essentially ignored requests from Congress</a:t>
            </a:r>
          </a:p>
          <a:p>
            <a:endParaRPr lang="en-US" sz="2200" dirty="0" smtClean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r>
              <a:rPr lang="en-US" sz="22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The Purpose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To pay debts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Provide for the common defense and general welfare…in other words, to meet public needs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Protect domestic industry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u="sng" dirty="0" smtClean="0">
                <a:latin typeface="Goudy Old Style" panose="02020502050305020303" pitchFamily="18" charset="0"/>
              </a:rPr>
              <a:t>Money</a:t>
            </a:r>
            <a:endParaRPr lang="en-US" sz="4800" b="1" u="sng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00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7683" y="1600200"/>
            <a:ext cx="8407893" cy="4910329"/>
          </a:xfrm>
        </p:spPr>
        <p:txBody>
          <a:bodyPr>
            <a:normAutofit fontScale="92500" lnSpcReduction="20000"/>
          </a:bodyPr>
          <a:lstStyle/>
          <a:p>
            <a:r>
              <a:rPr lang="en-US" sz="2200" dirty="0" smtClean="0">
                <a:latin typeface="Goudy Old Style" panose="02020502050305020303" pitchFamily="18" charset="0"/>
              </a:rPr>
              <a:t>There are </a:t>
            </a:r>
            <a:r>
              <a:rPr lang="en-US" sz="2200" b="1" u="sng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two</a:t>
            </a:r>
            <a:r>
              <a:rPr lang="en-US" sz="22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 general types of tax: Direct and Indirect</a:t>
            </a:r>
          </a:p>
          <a:p>
            <a:endParaRPr lang="en-US" sz="2200" dirty="0" smtClean="0">
              <a:latin typeface="Goudy Old Style" panose="02020502050305020303" pitchFamily="18" charset="0"/>
            </a:endParaRPr>
          </a:p>
          <a:p>
            <a:r>
              <a:rPr lang="en-US" sz="22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Direct </a:t>
            </a:r>
            <a:r>
              <a:rPr lang="en-US" sz="22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Tax:</a:t>
            </a:r>
            <a:r>
              <a:rPr lang="en-US" sz="2200" dirty="0" smtClean="0">
                <a:latin typeface="Goudy Old Style" panose="02020502050305020303" pitchFamily="18" charset="0"/>
              </a:rPr>
              <a:t> </a:t>
            </a:r>
            <a:r>
              <a:rPr lang="en-US" sz="2200" dirty="0" smtClean="0">
                <a:latin typeface="Goudy Old Style" panose="02020502050305020303" pitchFamily="18" charset="0"/>
              </a:rPr>
              <a:t>Paid </a:t>
            </a:r>
            <a:r>
              <a:rPr lang="en-US" sz="2200" dirty="0" smtClean="0">
                <a:latin typeface="Goudy Old Style" panose="02020502050305020303" pitchFamily="18" charset="0"/>
              </a:rPr>
              <a:t>directly to the government by the person on whom it is imposed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Income 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FICA (payroll)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Capital </a:t>
            </a:r>
            <a:r>
              <a:rPr lang="en-US" sz="2200" dirty="0" smtClean="0">
                <a:latin typeface="Goudy Old Style" panose="02020502050305020303" pitchFamily="18" charset="0"/>
              </a:rPr>
              <a:t>Gains</a:t>
            </a:r>
            <a:r>
              <a:rPr lang="en-US" sz="2200" dirty="0" smtClean="0">
                <a:latin typeface="Goudy Old Style" panose="02020502050305020303" pitchFamily="18" charset="0"/>
              </a:rPr>
              <a:t>: (stocks and real estate)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Estate (death): </a:t>
            </a:r>
            <a:r>
              <a:rPr lang="en-US" sz="2200" dirty="0" smtClean="0">
                <a:latin typeface="Goudy Old Style" panose="02020502050305020303" pitchFamily="18" charset="0"/>
              </a:rPr>
              <a:t>Exempt </a:t>
            </a:r>
            <a:r>
              <a:rPr lang="en-US" sz="2200" dirty="0" smtClean="0">
                <a:latin typeface="Goudy Old Style" panose="02020502050305020303" pitchFamily="18" charset="0"/>
              </a:rPr>
              <a:t>for first 5.4 million of value of estate </a:t>
            </a:r>
          </a:p>
          <a:p>
            <a:endParaRPr lang="en-US" sz="2200" dirty="0" smtClean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r>
              <a:rPr lang="en-US" sz="22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Indirect Tax: </a:t>
            </a:r>
            <a:r>
              <a:rPr lang="en-US" sz="2200" dirty="0" smtClean="0">
                <a:latin typeface="Goudy Old Style" panose="02020502050305020303" pitchFamily="18" charset="0"/>
              </a:rPr>
              <a:t>Paid to the government by someone else and then passed on to you as the consumer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Fuel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Alcohol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Cigarettes </a:t>
            </a:r>
          </a:p>
          <a:p>
            <a:pPr lvl="1"/>
            <a:r>
              <a:rPr lang="en-US" sz="2200" dirty="0" smtClean="0">
                <a:latin typeface="Goudy Old Style" panose="02020502050305020303" pitchFamily="18" charset="0"/>
              </a:rPr>
              <a:t>Tariffs: </a:t>
            </a:r>
            <a:r>
              <a:rPr lang="en-US" sz="2200" dirty="0" smtClean="0">
                <a:latin typeface="Goudy Old Style" panose="02020502050305020303" pitchFamily="18" charset="0"/>
              </a:rPr>
              <a:t>A </a:t>
            </a:r>
            <a:r>
              <a:rPr lang="en-US" sz="2200" dirty="0" smtClean="0">
                <a:latin typeface="Goudy Old Style" panose="02020502050305020303" pitchFamily="18" charset="0"/>
              </a:rPr>
              <a:t>tax on foreign goods imported into country (cars, food, appliances, etc.)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marL="365760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u="sng" dirty="0" smtClean="0">
                <a:latin typeface="Goudy Old Style" panose="02020502050305020303" pitchFamily="18" charset="0"/>
              </a:rPr>
              <a:t>Types of taxes</a:t>
            </a:r>
            <a:endParaRPr lang="en-US" sz="4800" b="1" u="sng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03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Congress has the power to borrow money</a:t>
            </a:r>
          </a:p>
          <a:p>
            <a:endParaRPr lang="en-US" dirty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How?</a:t>
            </a:r>
          </a:p>
          <a:p>
            <a:pPr lvl="1"/>
            <a:r>
              <a:rPr lang="en-US" sz="2000" dirty="0" smtClean="0">
                <a:latin typeface="Goudy Old Style" panose="02020502050305020303" pitchFamily="18" charset="0"/>
              </a:rPr>
              <a:t>Issues or creates debt in the form of: bonds, bills and notes</a:t>
            </a:r>
          </a:p>
          <a:p>
            <a:endParaRPr lang="en-US" dirty="0" smtClean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Public debt: </a:t>
            </a:r>
          </a:p>
          <a:p>
            <a:pPr lvl="1"/>
            <a:r>
              <a:rPr lang="en-US" sz="2000" dirty="0">
                <a:latin typeface="Goudy Old Style" panose="02020502050305020303" pitchFamily="18" charset="0"/>
              </a:rPr>
              <a:t>A</a:t>
            </a:r>
            <a:r>
              <a:rPr lang="en-US" sz="2000" dirty="0" smtClean="0">
                <a:latin typeface="Goudy Old Style" panose="02020502050305020303" pitchFamily="18" charset="0"/>
              </a:rPr>
              <a:t>ll of the unpaid money borrowed by Congress </a:t>
            </a:r>
          </a:p>
          <a:p>
            <a:endParaRPr lang="en-US" dirty="0" smtClean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Deficit </a:t>
            </a:r>
            <a:r>
              <a:rPr lang="en-US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Financing</a:t>
            </a:r>
            <a:r>
              <a:rPr lang="en-US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: </a:t>
            </a:r>
            <a:r>
              <a:rPr lang="en-US" dirty="0" smtClean="0">
                <a:latin typeface="Goudy Old Style" panose="02020502050305020303" pitchFamily="18" charset="0"/>
              </a:rPr>
              <a:t>also called </a:t>
            </a:r>
            <a:r>
              <a:rPr lang="en-US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Deficit </a:t>
            </a:r>
            <a:r>
              <a:rPr lang="en-US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Spending</a:t>
            </a:r>
            <a:endParaRPr lang="en-US" dirty="0" smtClean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pPr lvl="1"/>
            <a:r>
              <a:rPr lang="en-US" sz="2000" dirty="0" smtClean="0">
                <a:latin typeface="Goudy Old Style" panose="02020502050305020303" pitchFamily="18" charset="0"/>
              </a:rPr>
              <a:t>Government spends more than it earns each year</a:t>
            </a:r>
          </a:p>
          <a:p>
            <a:pPr lvl="2"/>
            <a:r>
              <a:rPr lang="en-US" dirty="0" smtClean="0">
                <a:latin typeface="Goudy Old Style" panose="02020502050305020303" pitchFamily="18" charset="0"/>
              </a:rPr>
              <a:t>To fix that they b</a:t>
            </a:r>
            <a:r>
              <a:rPr lang="en-US" dirty="0" smtClean="0">
                <a:latin typeface="Goudy Old Style" panose="02020502050305020303" pitchFamily="18" charset="0"/>
              </a:rPr>
              <a:t>orrow money taking on </a:t>
            </a:r>
            <a:r>
              <a:rPr lang="en-US" dirty="0" smtClean="0">
                <a:latin typeface="Goudy Old Style" panose="02020502050305020303" pitchFamily="18" charset="0"/>
              </a:rPr>
              <a:t>more debt to make up the difference</a:t>
            </a:r>
          </a:p>
          <a:p>
            <a:pPr lvl="1"/>
            <a:r>
              <a:rPr lang="en-US" sz="2000" dirty="0" smtClean="0">
                <a:latin typeface="Goudy Old Style" panose="02020502050305020303" pitchFamily="18" charset="0"/>
              </a:rPr>
              <a:t>Results: </a:t>
            </a:r>
            <a:r>
              <a:rPr lang="en-US" sz="2000" dirty="0">
                <a:latin typeface="Goudy Old Style" panose="02020502050305020303" pitchFamily="18" charset="0"/>
              </a:rPr>
              <a:t>D</a:t>
            </a:r>
            <a:r>
              <a:rPr lang="en-US" sz="2000" dirty="0" smtClean="0">
                <a:latin typeface="Goudy Old Style" panose="02020502050305020303" pitchFamily="18" charset="0"/>
              </a:rPr>
              <a:t>ownturn </a:t>
            </a:r>
            <a:r>
              <a:rPr lang="en-US" sz="2000" dirty="0" smtClean="0">
                <a:latin typeface="Goudy Old Style" panose="02020502050305020303" pitchFamily="18" charset="0"/>
              </a:rPr>
              <a:t>in national economy, major tax cuts (less income to the government), the “War on Terrorism” and wars in Iraq and Afghanistan</a:t>
            </a:r>
            <a:endParaRPr lang="en-US" sz="2000" dirty="0">
              <a:latin typeface="Goudy Old Style" panose="02020502050305020303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u="sng" dirty="0" smtClean="0">
                <a:latin typeface="Goudy Old Style" panose="02020502050305020303" pitchFamily="18" charset="0"/>
              </a:rPr>
              <a:t>Debt </a:t>
            </a:r>
            <a:endParaRPr lang="en-US" sz="4800" b="1" u="sng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5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9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Congress has the power to coin money</a:t>
            </a:r>
          </a:p>
          <a:p>
            <a:r>
              <a:rPr lang="en-US" sz="19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Why?</a:t>
            </a:r>
          </a:p>
          <a:p>
            <a:pPr lvl="1"/>
            <a:r>
              <a:rPr lang="en-US" sz="1900" dirty="0" smtClean="0">
                <a:latin typeface="Goudy Old Style" panose="02020502050305020303" pitchFamily="18" charset="0"/>
              </a:rPr>
              <a:t>With independence, a stable system of currency (money) collapsed: each state issued its own currency and some people still used English and Spanish coins as well. Money without taxing power is worthless.</a:t>
            </a:r>
          </a:p>
          <a:p>
            <a:pPr lvl="1"/>
            <a:r>
              <a:rPr lang="en-US" sz="1900" dirty="0" smtClean="0">
                <a:latin typeface="Goudy Old Style" panose="02020502050305020303" pitchFamily="18" charset="0"/>
              </a:rPr>
              <a:t>Creating a stable uniform currency was beneficial to the nation</a:t>
            </a:r>
          </a:p>
          <a:p>
            <a:endParaRPr lang="en-US" sz="1900" dirty="0" smtClean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r>
              <a:rPr lang="en-US" sz="19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Legal </a:t>
            </a:r>
            <a:r>
              <a:rPr lang="en-US" sz="19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Tender</a:t>
            </a:r>
            <a:r>
              <a:rPr lang="en-US" sz="19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: </a:t>
            </a:r>
          </a:p>
          <a:p>
            <a:pPr lvl="1"/>
            <a:r>
              <a:rPr lang="en-US" sz="1900" dirty="0" smtClean="0">
                <a:latin typeface="Goudy Old Style" panose="02020502050305020303" pitchFamily="18" charset="0"/>
              </a:rPr>
              <a:t>Any kind of money that by law a creditor must accept as payment for debts</a:t>
            </a:r>
          </a:p>
          <a:p>
            <a:pPr lvl="1"/>
            <a:r>
              <a:rPr lang="en-US" sz="1900" dirty="0" smtClean="0">
                <a:latin typeface="Goudy Old Style" panose="02020502050305020303" pitchFamily="18" charset="0"/>
              </a:rPr>
              <a:t>First paper currency that was legal tender wasn’t printed until 1863!</a:t>
            </a:r>
          </a:p>
          <a:p>
            <a:endParaRPr lang="en-US" sz="1900" dirty="0" smtClean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r>
              <a:rPr lang="en-US" sz="19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Bankruptcy:</a:t>
            </a:r>
          </a:p>
          <a:p>
            <a:pPr lvl="1"/>
            <a:r>
              <a:rPr lang="en-US" sz="1900" dirty="0" smtClean="0">
                <a:latin typeface="Goudy Old Style" panose="02020502050305020303" pitchFamily="18" charset="0"/>
              </a:rPr>
              <a:t>When a Federal court determines that a person or company is insolvent: unable to pay their debts in full </a:t>
            </a:r>
            <a:endParaRPr lang="en-US" sz="1900" dirty="0">
              <a:latin typeface="Goudy Old Style" panose="02020502050305020303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355847"/>
            <a:ext cx="8763000" cy="863353"/>
          </a:xfrm>
        </p:spPr>
        <p:txBody>
          <a:bodyPr/>
          <a:lstStyle/>
          <a:p>
            <a:r>
              <a:rPr lang="en-US" sz="4800" b="1" dirty="0" smtClean="0">
                <a:latin typeface="Goudy Old Style" panose="02020502050305020303" pitchFamily="18" charset="0"/>
              </a:rPr>
              <a:t>Currency &amp; </a:t>
            </a:r>
            <a:r>
              <a:rPr lang="en-US" sz="4800" b="1" u="sng" dirty="0" smtClean="0">
                <a:latin typeface="Goudy Old Style" panose="02020502050305020303" pitchFamily="18" charset="0"/>
              </a:rPr>
              <a:t>bankruptcy</a:t>
            </a:r>
            <a:endParaRPr lang="en-US" sz="4800" b="1" u="sng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55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34129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Congress has the power to regulate interstate and foreign commerce (trade)</a:t>
            </a:r>
          </a:p>
          <a:p>
            <a:pPr marL="45720" indent="0">
              <a:buNone/>
            </a:pPr>
            <a:endParaRPr lang="en-US" sz="2400" dirty="0" smtClean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Why?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The lack of the power to regulate commerce was a leading cause of the creation of the Constitution</a:t>
            </a:r>
          </a:p>
          <a:p>
            <a:endParaRPr lang="en-US" sz="2400" dirty="0" smtClean="0">
              <a:solidFill>
                <a:srgbClr val="FF0000"/>
              </a:solidFill>
              <a:latin typeface="Goudy Old Style" panose="02020502050305020303" pitchFamily="18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Goudy Old Style" panose="02020502050305020303" pitchFamily="18" charset="0"/>
              </a:rPr>
              <a:t>Effect: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This power is responsible for building a strong and </a:t>
            </a:r>
            <a:r>
              <a:rPr lang="en-US" sz="2400" dirty="0" smtClean="0">
                <a:latin typeface="Goudy Old Style" panose="02020502050305020303" pitchFamily="18" charset="0"/>
              </a:rPr>
              <a:t>united group </a:t>
            </a:r>
            <a:r>
              <a:rPr lang="en-US" sz="2400" smtClean="0">
                <a:latin typeface="Goudy Old Style" panose="02020502050305020303" pitchFamily="18" charset="0"/>
              </a:rPr>
              <a:t>of states</a:t>
            </a:r>
            <a:endParaRPr lang="en-US" sz="2400" dirty="0" smtClean="0">
              <a:latin typeface="Goudy Old Style" panose="02020502050305020303" pitchFamily="18" charset="0"/>
            </a:endParaRP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Regulates commerce with foreign nations &amp; between states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Helps to prevent monopolies by corporations</a:t>
            </a:r>
          </a:p>
          <a:p>
            <a:pPr lvl="1"/>
            <a:r>
              <a:rPr lang="en-US" sz="2400" dirty="0" smtClean="0">
                <a:latin typeface="Goudy Old Style" panose="02020502050305020303" pitchFamily="18" charset="0"/>
              </a:rPr>
              <a:t>Has extended Federal authority into many areas of American life (the ban on discrimination based on race, color, religion, gender or national origin is an example)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u="sng" dirty="0" smtClean="0">
                <a:latin typeface="Goudy Old Style" panose="02020502050305020303" pitchFamily="18" charset="0"/>
              </a:rPr>
              <a:t>commerce</a:t>
            </a:r>
            <a:endParaRPr lang="en-US" sz="4800" b="1" u="sng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7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Goudy Old Style" panose="02020502050305020303" pitchFamily="18" charset="0"/>
              </a:rPr>
              <a:t>Adapted from Mr. </a:t>
            </a:r>
            <a:r>
              <a:rPr lang="en-US" sz="2800" dirty="0" err="1">
                <a:latin typeface="Goudy Old Style" panose="02020502050305020303" pitchFamily="18" charset="0"/>
              </a:rPr>
              <a:t>Rosenstock’s</a:t>
            </a:r>
            <a:r>
              <a:rPr lang="en-US" sz="2800" dirty="0">
                <a:latin typeface="Goudy Old Style" panose="02020502050305020303" pitchFamily="18" charset="0"/>
              </a:rPr>
              <a:t> Presentation “Everything you wanted to know about the </a:t>
            </a:r>
            <a:r>
              <a:rPr lang="en-US" sz="2800" dirty="0" smtClean="0">
                <a:latin typeface="Goudy Old Style" panose="02020502050305020303" pitchFamily="18" charset="0"/>
              </a:rPr>
              <a:t>Expressed </a:t>
            </a:r>
            <a:r>
              <a:rPr lang="en-US" sz="2800" dirty="0">
                <a:latin typeface="Goudy Old Style" panose="02020502050305020303" pitchFamily="18" charset="0"/>
              </a:rPr>
              <a:t>Powers of Money and Commerce”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u="sng" dirty="0" smtClean="0">
                <a:latin typeface="Goudy Old Style" panose="02020502050305020303" pitchFamily="18" charset="0"/>
              </a:rPr>
              <a:t>Sources </a:t>
            </a:r>
            <a:endParaRPr lang="en-US" sz="4800" b="1" u="sng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34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401</TotalTime>
  <Words>657</Words>
  <Application>Microsoft Office PowerPoint</Application>
  <PresentationFormat>On-screen Show (4:3)</PresentationFormat>
  <Paragraphs>81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Grid</vt:lpstr>
      <vt:lpstr>Taxes</vt:lpstr>
      <vt:lpstr>Expressed Powers of Money and Commerce</vt:lpstr>
      <vt:lpstr>Congressional Powers </vt:lpstr>
      <vt:lpstr>Money</vt:lpstr>
      <vt:lpstr>Types of taxes</vt:lpstr>
      <vt:lpstr>Debt </vt:lpstr>
      <vt:lpstr>Currency &amp; bankruptcy</vt:lpstr>
      <vt:lpstr>commerce</vt:lpstr>
      <vt:lpstr>Sources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Expressed Powers of Money and Commerce</dc:title>
  <dc:creator>455</dc:creator>
  <cp:lastModifiedBy>Windows User</cp:lastModifiedBy>
  <cp:revision>36</cp:revision>
  <dcterms:created xsi:type="dcterms:W3CDTF">2015-11-08T00:33:48Z</dcterms:created>
  <dcterms:modified xsi:type="dcterms:W3CDTF">2017-01-10T15:55:26Z</dcterms:modified>
</cp:coreProperties>
</file>