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305" r:id="rId40"/>
    <p:sldId id="306" r:id="rId41"/>
    <p:sldId id="307" r:id="rId42"/>
    <p:sldId id="308" r:id="rId43"/>
    <p:sldId id="309" r:id="rId44"/>
    <p:sldId id="310" r:id="rId45"/>
    <p:sldId id="311" r:id="rId46"/>
    <p:sldId id="312"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8" autoAdjust="0"/>
    <p:restoredTop sz="94660"/>
  </p:normalViewPr>
  <p:slideViewPr>
    <p:cSldViewPr>
      <p:cViewPr>
        <p:scale>
          <a:sx n="94" d="100"/>
          <a:sy n="94" d="100"/>
        </p:scale>
        <p:origin x="-11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4CE423E-2609-4643-AF2D-9FFAE28433F9}" type="datetimeFigureOut">
              <a:rPr lang="en-US" smtClean="0"/>
              <a:t>5/14/2018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9BBC09-F64F-4C59-B3C6-1B46E1D1BF8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E423E-2609-4643-AF2D-9FFAE28433F9}"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BBC09-F64F-4C59-B3C6-1B46E1D1BF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C9BBC09-F64F-4C59-B3C6-1B46E1D1BF8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E423E-2609-4643-AF2D-9FFAE28433F9}"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CE423E-2609-4643-AF2D-9FFAE28433F9}"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C9BBC09-F64F-4C59-B3C6-1B46E1D1BF8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4CE423E-2609-4643-AF2D-9FFAE28433F9}" type="datetimeFigureOut">
              <a:rPr lang="en-US" smtClean="0"/>
              <a:t>5/14/2018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9BBC09-F64F-4C59-B3C6-1B46E1D1BF8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4CE423E-2609-4643-AF2D-9FFAE28433F9}"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BBC09-F64F-4C59-B3C6-1B46E1D1BF8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4CE423E-2609-4643-AF2D-9FFAE28433F9}" type="datetimeFigureOut">
              <a:rPr lang="en-US" smtClean="0"/>
              <a:t>5/14/2018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C9BBC09-F64F-4C59-B3C6-1B46E1D1BF8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CE423E-2609-4643-AF2D-9FFAE28433F9}"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C9BBC09-F64F-4C59-B3C6-1B46E1D1BF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4CE423E-2609-4643-AF2D-9FFAE28433F9}"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C9BBC09-F64F-4C59-B3C6-1B46E1D1BF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C9BBC09-F64F-4C59-B3C6-1B46E1D1BF8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4CE423E-2609-4643-AF2D-9FFAE28433F9}" type="datetimeFigureOut">
              <a:rPr lang="en-US" smtClean="0"/>
              <a:t>5/14/2018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C9BBC09-F64F-4C59-B3C6-1B46E1D1BF8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4CE423E-2609-4643-AF2D-9FFAE28433F9}" type="datetimeFigureOut">
              <a:rPr lang="en-US" smtClean="0"/>
              <a:t>5/14/2018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4CE423E-2609-4643-AF2D-9FFAE28433F9}" type="datetimeFigureOut">
              <a:rPr lang="en-US" smtClean="0"/>
              <a:t>5/14/2018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C9BBC09-F64F-4C59-B3C6-1B46E1D1BF8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Chapter 10: Congress</a:t>
            </a:r>
            <a:endParaRPr lang="en-US"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04" y="2819400"/>
            <a:ext cx="4833730" cy="321215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377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a:t>
            </a:r>
            <a:endParaRPr lang="en-US" dirty="0"/>
          </a:p>
        </p:txBody>
      </p:sp>
      <p:sp>
        <p:nvSpPr>
          <p:cNvPr id="3" name="Content Placeholder 2"/>
          <p:cNvSpPr>
            <a:spLocks noGrp="1"/>
          </p:cNvSpPr>
          <p:nvPr>
            <p:ph sz="half" idx="1"/>
          </p:nvPr>
        </p:nvSpPr>
        <p:spPr/>
        <p:txBody>
          <a:bodyPr>
            <a:normAutofit/>
          </a:bodyPr>
          <a:lstStyle/>
          <a:p>
            <a:pPr>
              <a:lnSpc>
                <a:spcPct val="90000"/>
              </a:lnSpc>
            </a:pPr>
            <a:r>
              <a:rPr lang="en-US" altLang="en-US" sz="2800" dirty="0"/>
              <a:t>Each state is </a:t>
            </a:r>
            <a:r>
              <a:rPr lang="en-US" altLang="en-US" sz="2800" b="1" dirty="0">
                <a:solidFill>
                  <a:srgbClr val="FF0000"/>
                </a:solidFill>
              </a:rPr>
              <a:t>equally</a:t>
            </a:r>
            <a:r>
              <a:rPr lang="en-US" altLang="en-US" sz="2800" dirty="0"/>
              <a:t> represented in the Senate and represented by </a:t>
            </a:r>
            <a:r>
              <a:rPr lang="en-US" altLang="en-US" sz="2800" b="1" dirty="0">
                <a:solidFill>
                  <a:srgbClr val="FF0000"/>
                </a:solidFill>
              </a:rPr>
              <a:t>population</a:t>
            </a:r>
            <a:r>
              <a:rPr lang="en-US" altLang="en-US" sz="2800" dirty="0"/>
              <a:t> in the House. </a:t>
            </a:r>
          </a:p>
          <a:p>
            <a:pPr>
              <a:lnSpc>
                <a:spcPct val="90000"/>
              </a:lnSpc>
            </a:pPr>
            <a:endParaRPr lang="en-US" altLang="en-US" sz="2800" dirty="0"/>
          </a:p>
          <a:p>
            <a:pPr>
              <a:lnSpc>
                <a:spcPct val="90000"/>
              </a:lnSpc>
            </a:pPr>
            <a:r>
              <a:rPr lang="en-US" altLang="en-US" sz="2800" dirty="0"/>
              <a:t>Some critics argue that this structure gives too much power to the smallest states.</a:t>
            </a:r>
            <a:endParaRPr lang="en-US" altLang="en-US" sz="2400" dirty="0"/>
          </a:p>
        </p:txBody>
      </p:sp>
      <p:pic>
        <p:nvPicPr>
          <p:cNvPr id="6" name="Picture 10" descr="c10_s01_p27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371600"/>
            <a:ext cx="4267200" cy="5230063"/>
          </a:xfrm>
        </p:spPr>
      </p:pic>
    </p:spTree>
    <p:extLst>
      <p:ext uri="{BB962C8B-B14F-4D97-AF65-F5344CB8AC3E}">
        <p14:creationId xmlns:p14="http://schemas.microsoft.com/office/powerpoint/2010/main" val="306481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Terms</a:t>
            </a:r>
            <a:endParaRPr lang="en-US" dirty="0"/>
          </a:p>
        </p:txBody>
      </p:sp>
      <p:sp>
        <p:nvSpPr>
          <p:cNvPr id="3" name="Content Placeholder 2"/>
          <p:cNvSpPr>
            <a:spLocks noGrp="1"/>
          </p:cNvSpPr>
          <p:nvPr>
            <p:ph sz="quarter" idx="1"/>
          </p:nvPr>
        </p:nvSpPr>
        <p:spPr>
          <a:xfrm>
            <a:off x="301752" y="1527048"/>
            <a:ext cx="4270248" cy="4572000"/>
          </a:xfrm>
        </p:spPr>
        <p:txBody>
          <a:bodyPr>
            <a:normAutofit fontScale="92500" lnSpcReduction="10000"/>
          </a:bodyPr>
          <a:lstStyle/>
          <a:p>
            <a:r>
              <a:rPr lang="en-US" altLang="en-US" sz="3200" dirty="0"/>
              <a:t>Beginning in 1789, Congress has met for two-year terms. </a:t>
            </a:r>
          </a:p>
          <a:p>
            <a:pPr lvl="1"/>
            <a:r>
              <a:rPr lang="en-US" altLang="en-US" sz="2800" dirty="0"/>
              <a:t>Originally congressional terms began and ended in March. This start date was changed to January 3</a:t>
            </a:r>
            <a:r>
              <a:rPr lang="en-US" altLang="en-US" sz="2800" baseline="30000" dirty="0"/>
              <a:t>rd</a:t>
            </a:r>
            <a:r>
              <a:rPr lang="en-US" altLang="en-US" sz="2800" dirty="0"/>
              <a:t> of every odd-numbered year by the 20</a:t>
            </a:r>
            <a:r>
              <a:rPr lang="en-US" altLang="en-US" sz="2800" baseline="30000" dirty="0"/>
              <a:t>th</a:t>
            </a:r>
            <a:r>
              <a:rPr lang="en-US" altLang="en-US" sz="2800" dirty="0"/>
              <a:t> Amendment.</a:t>
            </a:r>
          </a:p>
          <a:p>
            <a:endParaRPr lang="en-US" dirty="0"/>
          </a:p>
        </p:txBody>
      </p:sp>
      <p:pic>
        <p:nvPicPr>
          <p:cNvPr id="102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800600" y="2133600"/>
            <a:ext cx="4038600" cy="282575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697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Adjourning Congress</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3200" dirty="0"/>
              <a:t>During a session, Congress can choose to adjourn, or suspend its operations, until the next session</a:t>
            </a:r>
            <a:r>
              <a:rPr lang="en-US" altLang="en-US" sz="3200" dirty="0" smtClean="0"/>
              <a:t>.</a:t>
            </a:r>
            <a:endParaRPr lang="en-US" altLang="en-US" sz="2400" dirty="0"/>
          </a:p>
          <a:p>
            <a:pPr lvl="1">
              <a:lnSpc>
                <a:spcPct val="90000"/>
              </a:lnSpc>
            </a:pPr>
            <a:r>
              <a:rPr lang="en-US" altLang="en-US" sz="2400" dirty="0"/>
              <a:t>Though Congress meets for most of the year, each house typically has a few recesses, or breaks, in a session.</a:t>
            </a:r>
          </a:p>
          <a:p>
            <a:pPr lvl="1">
              <a:lnSpc>
                <a:spcPct val="90000"/>
              </a:lnSpc>
            </a:pPr>
            <a:endParaRPr lang="en-US" altLang="en-US" sz="2400" dirty="0"/>
          </a:p>
          <a:p>
            <a:pPr lvl="1">
              <a:lnSpc>
                <a:spcPct val="90000"/>
              </a:lnSpc>
            </a:pPr>
            <a:r>
              <a:rPr lang="en-US" altLang="en-US" sz="2400" dirty="0"/>
              <a:t>Neither house can officially end a session </a:t>
            </a:r>
            <a:r>
              <a:rPr lang="en-US" altLang="en-US" sz="2400" u="sng" dirty="0"/>
              <a:t>without the approval of the other house.</a:t>
            </a:r>
          </a:p>
          <a:p>
            <a:pPr lvl="1">
              <a:lnSpc>
                <a:spcPct val="90000"/>
              </a:lnSpc>
            </a:pPr>
            <a:endParaRPr lang="en-US" altLang="en-US" sz="2400" dirty="0"/>
          </a:p>
          <a:p>
            <a:pPr lvl="1">
              <a:lnSpc>
                <a:spcPct val="90000"/>
              </a:lnSpc>
            </a:pPr>
            <a:r>
              <a:rPr lang="en-US" altLang="en-US" sz="2400" dirty="0"/>
              <a:t>The President can end a session of Congress, but </a:t>
            </a:r>
            <a:r>
              <a:rPr lang="en-US" altLang="en-US" sz="2400" u="sng" dirty="0"/>
              <a:t>only if </a:t>
            </a:r>
            <a:r>
              <a:rPr lang="en-US" altLang="en-US" sz="2400" dirty="0"/>
              <a:t>both houses cannot agree on a date to adjourn. This power has never been used.</a:t>
            </a:r>
            <a:endParaRPr lang="en-US" altLang="en-US" sz="2800" dirty="0"/>
          </a:p>
          <a:p>
            <a:endParaRPr lang="en-US" dirty="0"/>
          </a:p>
        </p:txBody>
      </p:sp>
    </p:spTree>
    <p:extLst>
      <p:ext uri="{BB962C8B-B14F-4D97-AF65-F5344CB8AC3E}">
        <p14:creationId xmlns:p14="http://schemas.microsoft.com/office/powerpoint/2010/main" val="159913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Sessions </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2800" dirty="0"/>
              <a:t>The President can call one or both houses of Congress into a special session to deal with an emergency situation.</a:t>
            </a:r>
          </a:p>
          <a:p>
            <a:pPr>
              <a:lnSpc>
                <a:spcPct val="90000"/>
              </a:lnSpc>
            </a:pPr>
            <a:endParaRPr lang="en-US" altLang="en-US" sz="2200" dirty="0"/>
          </a:p>
          <a:p>
            <a:pPr lvl="1">
              <a:lnSpc>
                <a:spcPct val="90000"/>
              </a:lnSpc>
            </a:pPr>
            <a:r>
              <a:rPr lang="en-US" altLang="en-US" dirty="0"/>
              <a:t>Only 27 joint special sessions have been called. The Senate has been called out alone 46 times, while the House has never been called out alone.</a:t>
            </a:r>
          </a:p>
          <a:p>
            <a:pPr lvl="1">
              <a:lnSpc>
                <a:spcPct val="90000"/>
              </a:lnSpc>
            </a:pPr>
            <a:endParaRPr lang="en-US" altLang="en-US" dirty="0"/>
          </a:p>
          <a:p>
            <a:pPr lvl="1">
              <a:lnSpc>
                <a:spcPct val="90000"/>
              </a:lnSpc>
            </a:pPr>
            <a:r>
              <a:rPr lang="en-US" altLang="en-US" dirty="0"/>
              <a:t>Special sessions are rarely called today since Congress meets for most for the year.</a:t>
            </a:r>
          </a:p>
          <a:p>
            <a:pPr lvl="1">
              <a:lnSpc>
                <a:spcPct val="90000"/>
              </a:lnSpc>
            </a:pPr>
            <a:endParaRPr lang="en-US" altLang="en-US" dirty="0"/>
          </a:p>
          <a:p>
            <a:pPr lvl="1">
              <a:lnSpc>
                <a:spcPct val="90000"/>
              </a:lnSpc>
            </a:pPr>
            <a:r>
              <a:rPr lang="en-US" altLang="en-US" dirty="0"/>
              <a:t>The President may threaten to call a special session if Congress has not acted on a measure important to the presidency.</a:t>
            </a:r>
            <a:r>
              <a:rPr lang="en-US" altLang="en-US" sz="2400" dirty="0"/>
              <a:t> </a:t>
            </a:r>
          </a:p>
          <a:p>
            <a:endParaRPr lang="en-US" dirty="0"/>
          </a:p>
        </p:txBody>
      </p:sp>
    </p:spTree>
    <p:extLst>
      <p:ext uri="{BB962C8B-B14F-4D97-AF65-F5344CB8AC3E}">
        <p14:creationId xmlns:p14="http://schemas.microsoft.com/office/powerpoint/2010/main" val="15035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ALEC</a:t>
            </a:r>
            <a:endParaRPr lang="en-US" dirty="0"/>
          </a:p>
        </p:txBody>
      </p:sp>
      <p:sp>
        <p:nvSpPr>
          <p:cNvPr id="3" name="Content Placeholder 2"/>
          <p:cNvSpPr>
            <a:spLocks noGrp="1"/>
          </p:cNvSpPr>
          <p:nvPr>
            <p:ph sz="quarter" idx="1"/>
          </p:nvPr>
        </p:nvSpPr>
        <p:spPr/>
        <p:txBody>
          <a:bodyPr/>
          <a:lstStyle/>
          <a:p>
            <a:r>
              <a:rPr lang="en-US"/>
              <a:t>https://www.youtube.com/watch?v=azSUHpAb_E4</a:t>
            </a:r>
          </a:p>
        </p:txBody>
      </p:sp>
    </p:spTree>
    <p:extLst>
      <p:ext uri="{BB962C8B-B14F-4D97-AF65-F5344CB8AC3E}">
        <p14:creationId xmlns:p14="http://schemas.microsoft.com/office/powerpoint/2010/main" val="1757924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i="1" dirty="0" smtClean="0"/>
              <a:t>House of Representatives</a:t>
            </a:r>
            <a:endParaRPr lang="en-US" sz="4000" i="1" dirty="0"/>
          </a:p>
        </p:txBody>
      </p:sp>
      <p:sp>
        <p:nvSpPr>
          <p:cNvPr id="4" name="Title 3"/>
          <p:cNvSpPr>
            <a:spLocks noGrp="1"/>
          </p:cNvSpPr>
          <p:nvPr>
            <p:ph type="title"/>
          </p:nvPr>
        </p:nvSpPr>
        <p:spPr/>
        <p:txBody>
          <a:bodyPr>
            <a:normAutofit/>
          </a:bodyPr>
          <a:lstStyle/>
          <a:p>
            <a:r>
              <a:rPr lang="en-US" sz="5400" dirty="0" smtClean="0"/>
              <a:t>Chapter 10, Section 2</a:t>
            </a:r>
            <a:endParaRPr lang="en-US" sz="5400" dirty="0"/>
          </a:p>
        </p:txBody>
      </p:sp>
    </p:spTree>
    <p:extLst>
      <p:ext uri="{BB962C8B-B14F-4D97-AF65-F5344CB8AC3E}">
        <p14:creationId xmlns:p14="http://schemas.microsoft.com/office/powerpoint/2010/main" val="31339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Terms</a:t>
            </a:r>
            <a:endParaRPr lang="en-US" dirty="0"/>
          </a:p>
        </p:txBody>
      </p:sp>
      <p:sp>
        <p:nvSpPr>
          <p:cNvPr id="5" name="Content Placeholder 4"/>
          <p:cNvSpPr>
            <a:spLocks noGrp="1"/>
          </p:cNvSpPr>
          <p:nvPr>
            <p:ph sz="quarter" idx="1"/>
          </p:nvPr>
        </p:nvSpPr>
        <p:spPr>
          <a:xfrm>
            <a:off x="301752" y="1527048"/>
            <a:ext cx="4194048" cy="4572000"/>
          </a:xfrm>
        </p:spPr>
        <p:txBody>
          <a:bodyPr>
            <a:noAutofit/>
          </a:bodyPr>
          <a:lstStyle/>
          <a:p>
            <a:r>
              <a:rPr lang="en-US" sz="3200" dirty="0" smtClean="0"/>
              <a:t>Apportion</a:t>
            </a:r>
          </a:p>
          <a:p>
            <a:r>
              <a:rPr lang="en-US" sz="3200" dirty="0" smtClean="0"/>
              <a:t>Reapportion </a:t>
            </a:r>
          </a:p>
          <a:p>
            <a:r>
              <a:rPr lang="en-US" sz="3200" dirty="0" smtClean="0"/>
              <a:t>Off-Year Election</a:t>
            </a:r>
          </a:p>
          <a:p>
            <a:r>
              <a:rPr lang="en-US" sz="3200" dirty="0" smtClean="0"/>
              <a:t>Single-Member District</a:t>
            </a:r>
          </a:p>
          <a:p>
            <a:r>
              <a:rPr lang="en-US" sz="3200" dirty="0" smtClean="0"/>
              <a:t>At-large</a:t>
            </a:r>
          </a:p>
          <a:p>
            <a:r>
              <a:rPr lang="en-US" sz="3200" dirty="0" smtClean="0"/>
              <a:t>Gerrymander</a:t>
            </a:r>
          </a:p>
          <a:p>
            <a:r>
              <a:rPr lang="en-US" sz="3200" dirty="0" smtClean="0"/>
              <a:t>Incumbent</a:t>
            </a:r>
            <a:endParaRPr lang="en-US" sz="3200" dirty="0"/>
          </a:p>
        </p:txBody>
      </p:sp>
      <p:pic>
        <p:nvPicPr>
          <p:cNvPr id="1026" name="Picture 2" descr="http://img2.wikia.nocookie.net/__cb20130118142102/house-of-cards/images/8/8b/Seal_of_the_United_States_House_of_Representa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7337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71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House</a:t>
            </a:r>
            <a:endParaRPr lang="en-US" dirty="0"/>
          </a:p>
        </p:txBody>
      </p:sp>
      <p:sp>
        <p:nvSpPr>
          <p:cNvPr id="3" name="Content Placeholder 2"/>
          <p:cNvSpPr>
            <a:spLocks noGrp="1"/>
          </p:cNvSpPr>
          <p:nvPr>
            <p:ph sz="quarter" idx="1"/>
          </p:nvPr>
        </p:nvSpPr>
        <p:spPr/>
        <p:txBody>
          <a:bodyPr>
            <a:normAutofit/>
          </a:bodyPr>
          <a:lstStyle/>
          <a:p>
            <a:r>
              <a:rPr lang="en-US" altLang="en-US" sz="3200" dirty="0"/>
              <a:t>For many years the number of seats in the House increased as the country grew in population and new states were added.</a:t>
            </a:r>
          </a:p>
          <a:p>
            <a:endParaRPr lang="en-US" altLang="en-US" sz="3200" dirty="0"/>
          </a:p>
          <a:p>
            <a:r>
              <a:rPr lang="en-US" altLang="en-US" sz="3200" dirty="0"/>
              <a:t>The Reapportionment Act of 1929 fixed the size of the House at 435 members.</a:t>
            </a:r>
          </a:p>
          <a:p>
            <a:pPr lvl="1"/>
            <a:r>
              <a:rPr lang="en-US" altLang="en-US" sz="2800" dirty="0"/>
              <a:t>Congress can change this number if it </a:t>
            </a:r>
            <a:r>
              <a:rPr lang="en-US" altLang="en-US" sz="2800" dirty="0" smtClean="0"/>
              <a:t>wishes</a:t>
            </a:r>
            <a:endParaRPr lang="en-US" altLang="en-US" sz="2800" dirty="0"/>
          </a:p>
          <a:p>
            <a:pPr lvl="1"/>
            <a:r>
              <a:rPr lang="en-US" sz="2800" dirty="0" smtClean="0"/>
              <a:t>Arbitrary number</a:t>
            </a:r>
            <a:endParaRPr lang="en-US" sz="2800" dirty="0"/>
          </a:p>
        </p:txBody>
      </p:sp>
    </p:spTree>
    <p:extLst>
      <p:ext uri="{BB962C8B-B14F-4D97-AF65-F5344CB8AC3E}">
        <p14:creationId xmlns:p14="http://schemas.microsoft.com/office/powerpoint/2010/main" val="1021463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a:t>
            </a:r>
            <a:endParaRPr lang="en-US" dirty="0"/>
          </a:p>
        </p:txBody>
      </p:sp>
      <p:sp>
        <p:nvSpPr>
          <p:cNvPr id="3" name="Content Placeholder 2"/>
          <p:cNvSpPr>
            <a:spLocks noGrp="1"/>
          </p:cNvSpPr>
          <p:nvPr>
            <p:ph sz="quarter" idx="1"/>
          </p:nvPr>
        </p:nvSpPr>
        <p:spPr/>
        <p:txBody>
          <a:bodyPr/>
          <a:lstStyle/>
          <a:p>
            <a:r>
              <a:rPr lang="en-US" altLang="en-US" sz="3600" dirty="0"/>
              <a:t>Every 10 years the Census Bureau counts the national population</a:t>
            </a:r>
            <a:r>
              <a:rPr lang="en-US" altLang="en-US" sz="3600" dirty="0" smtClean="0"/>
              <a:t>.</a:t>
            </a:r>
            <a:endParaRPr lang="en-US" altLang="en-US" sz="3600" dirty="0"/>
          </a:p>
          <a:p>
            <a:pPr lvl="1"/>
            <a:r>
              <a:rPr lang="en-US" altLang="en-US" sz="3200" dirty="0"/>
              <a:t>The Census figures are then used to decide how many representatives each state will have until the next Census is taken. </a:t>
            </a:r>
          </a:p>
          <a:p>
            <a:pPr lvl="1"/>
            <a:endParaRPr lang="en-US" altLang="en-US" sz="3200" dirty="0"/>
          </a:p>
          <a:p>
            <a:pPr lvl="1"/>
            <a:r>
              <a:rPr lang="en-US" altLang="en-US" sz="3200" dirty="0"/>
              <a:t>Currently, each seat in the House represents about 700,000 people.</a:t>
            </a:r>
          </a:p>
          <a:p>
            <a:endParaRPr lang="en-US" dirty="0"/>
          </a:p>
        </p:txBody>
      </p:sp>
    </p:spTree>
    <p:extLst>
      <p:ext uri="{BB962C8B-B14F-4D97-AF65-F5344CB8AC3E}">
        <p14:creationId xmlns:p14="http://schemas.microsoft.com/office/powerpoint/2010/main" val="142929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10_s02_p274_rev_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381000"/>
            <a:ext cx="8686800" cy="6324600"/>
          </a:xfrm>
          <a:noFill/>
        </p:spPr>
      </p:pic>
    </p:spTree>
    <p:extLst>
      <p:ext uri="{BB962C8B-B14F-4D97-AF65-F5344CB8AC3E}">
        <p14:creationId xmlns:p14="http://schemas.microsoft.com/office/powerpoint/2010/main" val="254617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400" i="1" dirty="0" smtClean="0"/>
              <a:t>The National Legislature</a:t>
            </a:r>
            <a:endParaRPr lang="en-US" sz="4400" i="1" dirty="0"/>
          </a:p>
        </p:txBody>
      </p:sp>
      <p:sp>
        <p:nvSpPr>
          <p:cNvPr id="4" name="Title 3"/>
          <p:cNvSpPr>
            <a:spLocks noGrp="1"/>
          </p:cNvSpPr>
          <p:nvPr>
            <p:ph type="title"/>
          </p:nvPr>
        </p:nvSpPr>
        <p:spPr/>
        <p:txBody>
          <a:bodyPr>
            <a:normAutofit/>
          </a:bodyPr>
          <a:lstStyle/>
          <a:p>
            <a:r>
              <a:rPr lang="en-US" sz="6000" dirty="0" smtClean="0"/>
              <a:t>Chapter 10, Section 1</a:t>
            </a:r>
            <a:endParaRPr lang="en-US" sz="6000" dirty="0"/>
          </a:p>
        </p:txBody>
      </p:sp>
    </p:spTree>
    <p:extLst>
      <p:ext uri="{BB962C8B-B14F-4D97-AF65-F5344CB8AC3E}">
        <p14:creationId xmlns:p14="http://schemas.microsoft.com/office/powerpoint/2010/main" val="200048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Elections</a:t>
            </a:r>
            <a:endParaRPr lang="en-US" dirty="0"/>
          </a:p>
        </p:txBody>
      </p:sp>
      <p:sp>
        <p:nvSpPr>
          <p:cNvPr id="3" name="Content Placeholder 2"/>
          <p:cNvSpPr>
            <a:spLocks noGrp="1"/>
          </p:cNvSpPr>
          <p:nvPr>
            <p:ph sz="quarter" idx="1"/>
          </p:nvPr>
        </p:nvSpPr>
        <p:spPr>
          <a:xfrm>
            <a:off x="228600" y="1600200"/>
            <a:ext cx="4800600" cy="4800600"/>
          </a:xfrm>
        </p:spPr>
        <p:txBody>
          <a:bodyPr>
            <a:normAutofit fontScale="92500" lnSpcReduction="10000"/>
          </a:bodyPr>
          <a:lstStyle/>
          <a:p>
            <a:r>
              <a:rPr lang="en-US" dirty="0" smtClean="0"/>
              <a:t>There are no limits on how many two year terms representatives can serve</a:t>
            </a:r>
          </a:p>
          <a:p>
            <a:r>
              <a:rPr lang="en-US" dirty="0" smtClean="0"/>
              <a:t>Each state holds elections in November of even-numbered years</a:t>
            </a:r>
          </a:p>
          <a:p>
            <a:r>
              <a:rPr lang="en-US" dirty="0" smtClean="0"/>
              <a:t>Off-year elections: elections held in nonpresidential years</a:t>
            </a:r>
          </a:p>
          <a:p>
            <a:r>
              <a:rPr lang="en-US" dirty="0" smtClean="0"/>
              <a:t>Usually party that holds presidency loses seats in off-year elections</a:t>
            </a:r>
          </a:p>
          <a:p>
            <a:pPr lvl="1"/>
            <a:r>
              <a:rPr lang="en-US" dirty="0" smtClean="0"/>
              <a:t>Why?</a:t>
            </a:r>
            <a:endParaRPr lang="en-US" dirty="0"/>
          </a:p>
        </p:txBody>
      </p:sp>
      <p:pic>
        <p:nvPicPr>
          <p:cNvPr id="2050" name="Picture 2" descr="http://truedemocracyparty.net/wp-content/uploads/voting-paper-ball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513" y="1916502"/>
            <a:ext cx="3657600" cy="3657601"/>
          </a:xfrm>
          <a:prstGeom prst="rect">
            <a:avLst/>
          </a:prstGeom>
          <a:noFill/>
          <a:ln w="412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76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Districts</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altLang="en-US" sz="3200" dirty="0"/>
              <a:t>Representatives are elected from single-member congressional districts.</a:t>
            </a:r>
          </a:p>
          <a:p>
            <a:pPr lvl="1"/>
            <a:r>
              <a:rPr lang="en-US" altLang="en-US" sz="2800" i="1" dirty="0" err="1" smtClean="0">
                <a:solidFill>
                  <a:schemeClr val="tx1"/>
                </a:solidFill>
              </a:rPr>
              <a:t>Westberry</a:t>
            </a:r>
            <a:r>
              <a:rPr lang="en-US" altLang="en-US" sz="2800" i="1" dirty="0" smtClean="0">
                <a:solidFill>
                  <a:schemeClr val="tx1"/>
                </a:solidFill>
              </a:rPr>
              <a:t> </a:t>
            </a:r>
            <a:r>
              <a:rPr lang="en-US" altLang="en-US" sz="2800" dirty="0">
                <a:solidFill>
                  <a:schemeClr val="tx1"/>
                </a:solidFill>
              </a:rPr>
              <a:t>v. </a:t>
            </a:r>
            <a:r>
              <a:rPr lang="en-US" altLang="en-US" sz="2800" i="1" dirty="0" smtClean="0">
                <a:solidFill>
                  <a:schemeClr val="tx1"/>
                </a:solidFill>
              </a:rPr>
              <a:t>Sanders (1964): </a:t>
            </a:r>
            <a:r>
              <a:rPr lang="en-US" altLang="en-US" sz="2800" dirty="0" smtClean="0">
                <a:solidFill>
                  <a:schemeClr val="tx1"/>
                </a:solidFill>
              </a:rPr>
              <a:t>requires </a:t>
            </a:r>
            <a:r>
              <a:rPr lang="en-US" altLang="en-US" sz="2800" dirty="0">
                <a:solidFill>
                  <a:schemeClr val="tx1"/>
                </a:solidFill>
              </a:rPr>
              <a:t>each district in a state to have similar-sized populations.</a:t>
            </a:r>
          </a:p>
          <a:p>
            <a:pPr lvl="1"/>
            <a:r>
              <a:rPr lang="en-US" altLang="en-US" sz="2800" dirty="0">
                <a:solidFill>
                  <a:schemeClr val="tx1"/>
                </a:solidFill>
              </a:rPr>
              <a:t>High population states have more districts than small population states.</a:t>
            </a:r>
          </a:p>
          <a:p>
            <a:pPr lvl="1"/>
            <a:r>
              <a:rPr lang="en-US" altLang="en-US" sz="2800" dirty="0">
                <a:solidFill>
                  <a:schemeClr val="tx1"/>
                </a:solidFill>
              </a:rPr>
              <a:t>Seven states have only one representative, so their district consists of the entire state.</a:t>
            </a:r>
          </a:p>
          <a:p>
            <a:endParaRPr lang="en-US" dirty="0"/>
          </a:p>
        </p:txBody>
      </p:sp>
    </p:spTree>
    <p:extLst>
      <p:ext uri="{BB962C8B-B14F-4D97-AF65-F5344CB8AC3E}">
        <p14:creationId xmlns:p14="http://schemas.microsoft.com/office/powerpoint/2010/main" val="295893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Gerrymandering</a:t>
            </a:r>
            <a:endParaRPr lang="en-US" dirty="0"/>
          </a:p>
        </p:txBody>
      </p:sp>
      <p:sp>
        <p:nvSpPr>
          <p:cNvPr id="3" name="Content Placeholder 2"/>
          <p:cNvSpPr>
            <a:spLocks noGrp="1"/>
          </p:cNvSpPr>
          <p:nvPr>
            <p:ph sz="quarter" idx="1"/>
          </p:nvPr>
        </p:nvSpPr>
        <p:spPr/>
        <p:txBody>
          <a:bodyPr/>
          <a:lstStyle/>
          <a:p>
            <a:pPr>
              <a:lnSpc>
                <a:spcPct val="90000"/>
              </a:lnSpc>
            </a:pPr>
            <a:r>
              <a:rPr lang="en-US" altLang="en-US" sz="2800" dirty="0">
                <a:solidFill>
                  <a:srgbClr val="FF0000"/>
                </a:solidFill>
              </a:rPr>
              <a:t>What is gerrymandering and what are its purpose and result?</a:t>
            </a:r>
            <a:endParaRPr lang="en-US" altLang="en-US" dirty="0">
              <a:solidFill>
                <a:srgbClr val="FF0000"/>
              </a:solidFill>
            </a:endParaRPr>
          </a:p>
          <a:p>
            <a:pPr lvl="1">
              <a:lnSpc>
                <a:spcPct val="90000"/>
              </a:lnSpc>
            </a:pPr>
            <a:r>
              <a:rPr lang="en-US" altLang="en-US" sz="2400" dirty="0"/>
              <a:t>Gerrymandering involves drawing the borders of districts to favor one political party.</a:t>
            </a:r>
          </a:p>
          <a:p>
            <a:pPr lvl="1">
              <a:lnSpc>
                <a:spcPct val="90000"/>
              </a:lnSpc>
            </a:pPr>
            <a:endParaRPr lang="en-US" altLang="en-US" sz="2400" dirty="0"/>
          </a:p>
          <a:p>
            <a:pPr lvl="1">
              <a:lnSpc>
                <a:spcPct val="90000"/>
              </a:lnSpc>
            </a:pPr>
            <a:r>
              <a:rPr lang="en-US" altLang="en-US" sz="2400" dirty="0"/>
              <a:t>Tactics include clustering the opposing party’s voters in a few districts or spreading them out thinly over many districts.</a:t>
            </a:r>
          </a:p>
          <a:p>
            <a:pPr lvl="1">
              <a:lnSpc>
                <a:spcPct val="90000"/>
              </a:lnSpc>
            </a:pPr>
            <a:endParaRPr lang="en-US" altLang="en-US" sz="2400" dirty="0"/>
          </a:p>
          <a:p>
            <a:pPr lvl="1">
              <a:lnSpc>
                <a:spcPct val="90000"/>
              </a:lnSpc>
            </a:pPr>
            <a:r>
              <a:rPr lang="en-US" altLang="en-US" sz="2400" dirty="0"/>
              <a:t>Due to gerrymandering, only a few congressional districts </a:t>
            </a:r>
            <a:r>
              <a:rPr lang="en-US" altLang="en-US" sz="2400" dirty="0" smtClean="0"/>
              <a:t>(about 40) in </a:t>
            </a:r>
            <a:r>
              <a:rPr lang="en-US" altLang="en-US" sz="2400" dirty="0"/>
              <a:t>any election are actually at risk to switch their support from one party to the other.</a:t>
            </a:r>
            <a:endParaRPr lang="en-US" altLang="en-US" dirty="0"/>
          </a:p>
        </p:txBody>
      </p:sp>
    </p:spTree>
    <p:extLst>
      <p:ext uri="{BB962C8B-B14F-4D97-AF65-F5344CB8AC3E}">
        <p14:creationId xmlns:p14="http://schemas.microsoft.com/office/powerpoint/2010/main" val="23837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10_s02_p276_rev"/>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228600"/>
            <a:ext cx="8816030" cy="6400800"/>
          </a:xfrm>
          <a:noFill/>
        </p:spPr>
      </p:pic>
    </p:spTree>
    <p:extLst>
      <p:ext uri="{BB962C8B-B14F-4D97-AF65-F5344CB8AC3E}">
        <p14:creationId xmlns:p14="http://schemas.microsoft.com/office/powerpoint/2010/main" val="707372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10_s02_p27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304800"/>
            <a:ext cx="8731044" cy="6324600"/>
          </a:xfrm>
        </p:spPr>
      </p:pic>
    </p:spTree>
    <p:extLst>
      <p:ext uri="{BB962C8B-B14F-4D97-AF65-F5344CB8AC3E}">
        <p14:creationId xmlns:p14="http://schemas.microsoft.com/office/powerpoint/2010/main" val="3767306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Qualifications</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altLang="en-US" sz="3000" dirty="0"/>
              <a:t>Custom requires representatives to live in the districts they represent.</a:t>
            </a:r>
          </a:p>
          <a:p>
            <a:r>
              <a:rPr lang="en-US" altLang="en-US" sz="3000" dirty="0"/>
              <a:t>Representatives must:	</a:t>
            </a:r>
          </a:p>
          <a:p>
            <a:pPr lvl="1"/>
            <a:r>
              <a:rPr lang="en-US" altLang="en-US" sz="2600" dirty="0"/>
              <a:t>Be at least </a:t>
            </a:r>
            <a:r>
              <a:rPr lang="en-US" altLang="en-US" sz="2600" b="1" dirty="0">
                <a:solidFill>
                  <a:srgbClr val="FF0000"/>
                </a:solidFill>
              </a:rPr>
              <a:t>25 years old</a:t>
            </a:r>
            <a:endParaRPr lang="en-US" altLang="en-US" sz="2600" dirty="0"/>
          </a:p>
          <a:p>
            <a:pPr lvl="1"/>
            <a:r>
              <a:rPr lang="en-US" altLang="en-US" sz="2600" dirty="0"/>
              <a:t>Have been a </a:t>
            </a:r>
            <a:r>
              <a:rPr lang="en-US" altLang="en-US" sz="2600" b="1" dirty="0">
                <a:solidFill>
                  <a:srgbClr val="FF0000"/>
                </a:solidFill>
              </a:rPr>
              <a:t>U.S. citizen</a:t>
            </a:r>
            <a:r>
              <a:rPr lang="en-US" altLang="en-US" sz="2600" dirty="0"/>
              <a:t> for at least 7 years</a:t>
            </a:r>
          </a:p>
          <a:p>
            <a:pPr lvl="1"/>
            <a:r>
              <a:rPr lang="en-US" altLang="en-US" sz="2600" dirty="0"/>
              <a:t>Be an </a:t>
            </a:r>
            <a:r>
              <a:rPr lang="en-US" altLang="en-US" sz="2600" b="1" dirty="0">
                <a:solidFill>
                  <a:srgbClr val="FF0000"/>
                </a:solidFill>
              </a:rPr>
              <a:t>inhabitant of the state</a:t>
            </a:r>
            <a:r>
              <a:rPr lang="en-US" altLang="en-US" sz="2600" dirty="0"/>
              <a:t> from which he or she is elected.</a:t>
            </a:r>
          </a:p>
          <a:p>
            <a:r>
              <a:rPr lang="en-US" altLang="en-US" sz="3000" dirty="0"/>
              <a:t>The House has the power to refuse to seat an elected member, to punish members, and to expel them.</a:t>
            </a:r>
          </a:p>
          <a:p>
            <a:endParaRPr lang="en-US" dirty="0"/>
          </a:p>
        </p:txBody>
      </p:sp>
    </p:spTree>
    <p:extLst>
      <p:ext uri="{BB962C8B-B14F-4D97-AF65-F5344CB8AC3E}">
        <p14:creationId xmlns:p14="http://schemas.microsoft.com/office/powerpoint/2010/main" val="3504554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Qualifications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lnSpc>
                <a:spcPct val="90000"/>
              </a:lnSpc>
            </a:pPr>
            <a:r>
              <a:rPr lang="en-US" altLang="en-US" sz="3600" dirty="0"/>
              <a:t>What “informal qualifications” affect a candidate’s electability</a:t>
            </a:r>
            <a:r>
              <a:rPr lang="en-US" altLang="en-US" sz="3600" dirty="0" smtClean="0"/>
              <a:t>?</a:t>
            </a:r>
            <a:endParaRPr lang="en-US" altLang="en-US" sz="3600" dirty="0"/>
          </a:p>
          <a:p>
            <a:pPr lvl="1">
              <a:lnSpc>
                <a:spcPct val="90000"/>
              </a:lnSpc>
            </a:pPr>
            <a:r>
              <a:rPr lang="en-US" altLang="en-US" sz="3200" dirty="0"/>
              <a:t>They include factors such as </a:t>
            </a:r>
            <a:r>
              <a:rPr lang="en-US" altLang="en-US" sz="3200" b="1" dirty="0">
                <a:solidFill>
                  <a:srgbClr val="FF0000"/>
                </a:solidFill>
              </a:rPr>
              <a:t>gender</a:t>
            </a:r>
            <a:r>
              <a:rPr lang="en-US" altLang="en-US" sz="3200" dirty="0"/>
              <a:t>,</a:t>
            </a:r>
            <a:r>
              <a:rPr lang="en-US" altLang="en-US" sz="3200" dirty="0">
                <a:solidFill>
                  <a:srgbClr val="FF0000"/>
                </a:solidFill>
              </a:rPr>
              <a:t> </a:t>
            </a:r>
            <a:r>
              <a:rPr lang="en-US" altLang="en-US" sz="3200" b="1" dirty="0">
                <a:solidFill>
                  <a:srgbClr val="FF0000"/>
                </a:solidFill>
              </a:rPr>
              <a:t>ethnicity</a:t>
            </a:r>
            <a:r>
              <a:rPr lang="en-US" altLang="en-US" sz="3200" dirty="0"/>
              <a:t>, </a:t>
            </a:r>
            <a:r>
              <a:rPr lang="en-US" altLang="en-US" sz="3200" b="1" dirty="0">
                <a:solidFill>
                  <a:srgbClr val="FF0000"/>
                </a:solidFill>
              </a:rPr>
              <a:t>political experience</a:t>
            </a:r>
            <a:r>
              <a:rPr lang="en-US" altLang="en-US" sz="3200" dirty="0"/>
              <a:t>,</a:t>
            </a:r>
            <a:r>
              <a:rPr lang="en-US" altLang="en-US" sz="3200" dirty="0">
                <a:solidFill>
                  <a:srgbClr val="FF0000"/>
                </a:solidFill>
              </a:rPr>
              <a:t> </a:t>
            </a:r>
            <a:r>
              <a:rPr lang="en-US" altLang="en-US" sz="3200" b="1" dirty="0">
                <a:solidFill>
                  <a:srgbClr val="FF0000"/>
                </a:solidFill>
              </a:rPr>
              <a:t>name recognition</a:t>
            </a:r>
            <a:r>
              <a:rPr lang="en-US" altLang="en-US" sz="3200" dirty="0"/>
              <a:t>, and </a:t>
            </a:r>
            <a:r>
              <a:rPr lang="en-US" altLang="en-US" sz="3200" b="1" dirty="0">
                <a:solidFill>
                  <a:srgbClr val="FF0000"/>
                </a:solidFill>
              </a:rPr>
              <a:t>party affiliation</a:t>
            </a:r>
            <a:r>
              <a:rPr lang="en-US" altLang="en-US" sz="3200" dirty="0"/>
              <a:t>.</a:t>
            </a:r>
          </a:p>
          <a:p>
            <a:pPr lvl="1">
              <a:lnSpc>
                <a:spcPct val="90000"/>
              </a:lnSpc>
            </a:pPr>
            <a:r>
              <a:rPr lang="en-US" altLang="en-US" sz="3200" dirty="0"/>
              <a:t>Being an</a:t>
            </a:r>
            <a:r>
              <a:rPr lang="en-US" altLang="en-US" sz="3200" b="1" dirty="0"/>
              <a:t> </a:t>
            </a:r>
            <a:r>
              <a:rPr lang="en-US" altLang="en-US" sz="3200" b="1" dirty="0">
                <a:solidFill>
                  <a:srgbClr val="FF0000"/>
                </a:solidFill>
              </a:rPr>
              <a:t>incumbent</a:t>
            </a:r>
            <a:r>
              <a:rPr lang="en-US" altLang="en-US" sz="3200" dirty="0"/>
              <a:t> is a big advantage—more than 90 percent of those seeking reelection to the House win.</a:t>
            </a:r>
          </a:p>
          <a:p>
            <a:pPr lvl="1">
              <a:lnSpc>
                <a:spcPct val="90000"/>
              </a:lnSpc>
            </a:pPr>
            <a:r>
              <a:rPr lang="en-US" altLang="en-US" sz="3200" dirty="0"/>
              <a:t>Being able to </a:t>
            </a:r>
            <a:r>
              <a:rPr lang="en-US" altLang="en-US" sz="3200" b="1" dirty="0">
                <a:solidFill>
                  <a:srgbClr val="FF0000"/>
                </a:solidFill>
              </a:rPr>
              <a:t>raise money</a:t>
            </a:r>
            <a:r>
              <a:rPr lang="en-US" altLang="en-US" sz="3200" dirty="0"/>
              <a:t> is also a key. In 2008 the average cost of running a winning campaign for a seat in the House was over $1 million.</a:t>
            </a:r>
          </a:p>
          <a:p>
            <a:endParaRPr lang="en-US" dirty="0"/>
          </a:p>
        </p:txBody>
      </p:sp>
    </p:spTree>
    <p:extLst>
      <p:ext uri="{BB962C8B-B14F-4D97-AF65-F5344CB8AC3E}">
        <p14:creationId xmlns:p14="http://schemas.microsoft.com/office/powerpoint/2010/main" val="2239270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47800" y="2743200"/>
            <a:ext cx="6480174" cy="1673225"/>
          </a:xfrm>
        </p:spPr>
        <p:txBody>
          <a:bodyPr>
            <a:normAutofit/>
          </a:bodyPr>
          <a:lstStyle/>
          <a:p>
            <a:r>
              <a:rPr lang="en-US" sz="4800" i="1" dirty="0" smtClean="0"/>
              <a:t>The Senate </a:t>
            </a:r>
            <a:endParaRPr lang="en-US" sz="4800" i="1" dirty="0"/>
          </a:p>
        </p:txBody>
      </p:sp>
      <p:sp>
        <p:nvSpPr>
          <p:cNvPr id="4" name="Title 3"/>
          <p:cNvSpPr>
            <a:spLocks noGrp="1"/>
          </p:cNvSpPr>
          <p:nvPr>
            <p:ph type="title"/>
          </p:nvPr>
        </p:nvSpPr>
        <p:spPr/>
        <p:txBody>
          <a:bodyPr>
            <a:normAutofit/>
          </a:bodyPr>
          <a:lstStyle/>
          <a:p>
            <a:r>
              <a:rPr lang="en-US" sz="5400" b="1" dirty="0" smtClean="0"/>
              <a:t>Chapter 10, Section 3</a:t>
            </a:r>
            <a:endParaRPr lang="en-US" sz="5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549" y="3581400"/>
            <a:ext cx="2803451" cy="275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57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Terms</a:t>
            </a:r>
            <a:endParaRPr lang="en-US" dirty="0"/>
          </a:p>
        </p:txBody>
      </p:sp>
      <p:sp>
        <p:nvSpPr>
          <p:cNvPr id="5" name="Content Placeholder 4"/>
          <p:cNvSpPr>
            <a:spLocks noGrp="1"/>
          </p:cNvSpPr>
          <p:nvPr>
            <p:ph sz="quarter" idx="1"/>
          </p:nvPr>
        </p:nvSpPr>
        <p:spPr>
          <a:xfrm>
            <a:off x="533400" y="2057400"/>
            <a:ext cx="4114800" cy="4572000"/>
          </a:xfrm>
        </p:spPr>
        <p:txBody>
          <a:bodyPr>
            <a:normAutofit/>
          </a:bodyPr>
          <a:lstStyle/>
          <a:p>
            <a:r>
              <a:rPr lang="en-US" sz="3200" dirty="0" smtClean="0"/>
              <a:t>Continuous Body</a:t>
            </a:r>
          </a:p>
          <a:p>
            <a:r>
              <a:rPr lang="en-US" sz="3200" dirty="0" smtClean="0"/>
              <a:t>Constituency </a:t>
            </a:r>
          </a:p>
          <a:p>
            <a:r>
              <a:rPr lang="en-US" sz="3200" dirty="0" smtClean="0"/>
              <a:t>Extralegal</a:t>
            </a:r>
          </a:p>
          <a:p>
            <a:r>
              <a:rPr lang="en-US" sz="3200" dirty="0" smtClean="0"/>
              <a:t>“Disorderly Behavior”</a:t>
            </a:r>
            <a:endParaRPr lang="en-US" sz="3200" dirty="0"/>
          </a:p>
        </p:txBody>
      </p:sp>
      <p:pic>
        <p:nvPicPr>
          <p:cNvPr id="2050" name="Picture 2" descr="http://www.sunycnse.com/images/neny_web/Charles%20Schu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079012" cy="461851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0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pPr>
              <a:lnSpc>
                <a:spcPct val="90000"/>
              </a:lnSpc>
            </a:pPr>
            <a:r>
              <a:rPr lang="en-US" altLang="en-US" sz="3600" dirty="0"/>
              <a:t>How does the Senate differ from the House?</a:t>
            </a:r>
            <a:endParaRPr lang="en-US" altLang="en-US" sz="4400" dirty="0"/>
          </a:p>
          <a:p>
            <a:pPr lvl="1">
              <a:lnSpc>
                <a:spcPct val="90000"/>
              </a:lnSpc>
            </a:pPr>
            <a:r>
              <a:rPr lang="en-US" altLang="en-US" sz="3200" dirty="0"/>
              <a:t>The Senate has only </a:t>
            </a:r>
            <a:r>
              <a:rPr lang="en-US" altLang="en-US" sz="3200" b="1" dirty="0">
                <a:solidFill>
                  <a:srgbClr val="FF0000"/>
                </a:solidFill>
              </a:rPr>
              <a:t>100 members</a:t>
            </a:r>
            <a:r>
              <a:rPr lang="en-US" altLang="en-US" sz="3200" dirty="0"/>
              <a:t>, two from each state.</a:t>
            </a:r>
          </a:p>
          <a:p>
            <a:pPr lvl="1">
              <a:lnSpc>
                <a:spcPct val="90000"/>
              </a:lnSpc>
            </a:pPr>
            <a:r>
              <a:rPr lang="en-US" altLang="en-US" sz="3200" dirty="0"/>
              <a:t>Members are elected to </a:t>
            </a:r>
            <a:r>
              <a:rPr lang="en-US" altLang="en-US" sz="3200" b="1" dirty="0">
                <a:solidFill>
                  <a:srgbClr val="FF0000"/>
                </a:solidFill>
              </a:rPr>
              <a:t>six-year terms</a:t>
            </a:r>
            <a:r>
              <a:rPr lang="en-US" altLang="en-US" sz="3200" dirty="0"/>
              <a:t>.</a:t>
            </a:r>
          </a:p>
          <a:p>
            <a:pPr lvl="1">
              <a:lnSpc>
                <a:spcPct val="90000"/>
              </a:lnSpc>
            </a:pPr>
            <a:r>
              <a:rPr lang="en-US" altLang="en-US" sz="3200" dirty="0"/>
              <a:t>Senators must be at least </a:t>
            </a:r>
            <a:r>
              <a:rPr lang="en-US" altLang="en-US" sz="3200" b="1" dirty="0">
                <a:solidFill>
                  <a:srgbClr val="FF0000"/>
                </a:solidFill>
              </a:rPr>
              <a:t>30 years old</a:t>
            </a:r>
            <a:r>
              <a:rPr lang="en-US" altLang="en-US" sz="3200" dirty="0"/>
              <a:t>, have been a </a:t>
            </a:r>
            <a:r>
              <a:rPr lang="en-US" altLang="en-US" sz="3200" b="1" dirty="0">
                <a:solidFill>
                  <a:srgbClr val="FF0000"/>
                </a:solidFill>
              </a:rPr>
              <a:t>U.S. citizen</a:t>
            </a:r>
            <a:r>
              <a:rPr lang="en-US" altLang="en-US" sz="3200" dirty="0"/>
              <a:t> for at least nine years, and </a:t>
            </a:r>
            <a:r>
              <a:rPr lang="en-US" altLang="en-US" sz="3200" b="1" dirty="0">
                <a:solidFill>
                  <a:srgbClr val="FF0000"/>
                </a:solidFill>
              </a:rPr>
              <a:t>reside in the state</a:t>
            </a:r>
            <a:r>
              <a:rPr lang="en-US" altLang="en-US" sz="3200" dirty="0"/>
              <a:t> they represent.</a:t>
            </a:r>
          </a:p>
          <a:p>
            <a:pPr lvl="1">
              <a:lnSpc>
                <a:spcPct val="90000"/>
              </a:lnSpc>
            </a:pPr>
            <a:r>
              <a:rPr lang="en-US" altLang="en-US" sz="3200" dirty="0"/>
              <a:t>Senators are often seen as less subject to public pressure and more concerned about  national issues than members of the House.</a:t>
            </a:r>
            <a:endParaRPr lang="en-US" altLang="en-US" sz="4000" dirty="0"/>
          </a:p>
          <a:p>
            <a:endParaRPr lang="en-US" dirty="0"/>
          </a:p>
        </p:txBody>
      </p:sp>
    </p:spTree>
    <p:extLst>
      <p:ext uri="{BB962C8B-B14F-4D97-AF65-F5344CB8AC3E}">
        <p14:creationId xmlns:p14="http://schemas.microsoft.com/office/powerpoint/2010/main" val="176055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They?</a:t>
            </a:r>
            <a:endParaRPr lang="en-US" dirty="0"/>
          </a:p>
        </p:txBody>
      </p:sp>
      <p:pic>
        <p:nvPicPr>
          <p:cNvPr id="205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74523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33742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3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Senate</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a:bodyPr>
          <a:lstStyle/>
          <a:p>
            <a:r>
              <a:rPr lang="en-US" altLang="en-US" sz="3200" dirty="0"/>
              <a:t>The size of the Senate changes as new states are admitted to the Union.</a:t>
            </a:r>
          </a:p>
          <a:p>
            <a:pPr lvl="1"/>
            <a:r>
              <a:rPr lang="en-US" altLang="en-US" sz="2800" dirty="0"/>
              <a:t>The Senate began with 22 members in 1789.</a:t>
            </a:r>
          </a:p>
          <a:p>
            <a:pPr lvl="1"/>
            <a:endParaRPr lang="en-US" altLang="en-US" sz="2800" dirty="0"/>
          </a:p>
          <a:p>
            <a:r>
              <a:rPr lang="en-US" altLang="en-US" sz="3200" dirty="0"/>
              <a:t>Senators tend to represent a much larger and broader range of citizens than representatives.</a:t>
            </a:r>
          </a:p>
          <a:p>
            <a:pPr lvl="1"/>
            <a:r>
              <a:rPr lang="en-US" altLang="en-US" sz="2800" dirty="0"/>
              <a:t>Each Senator represents his or her entire state, while only seven representatives are elected at large from their entire state as opposed to a congressional district.  </a:t>
            </a:r>
          </a:p>
          <a:p>
            <a:endParaRPr lang="en-US" dirty="0"/>
          </a:p>
        </p:txBody>
      </p:sp>
    </p:spTree>
    <p:extLst>
      <p:ext uri="{BB962C8B-B14F-4D97-AF65-F5344CB8AC3E}">
        <p14:creationId xmlns:p14="http://schemas.microsoft.com/office/powerpoint/2010/main" val="3485981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p:txBody>
          <a:bodyPr/>
          <a:lstStyle/>
          <a:p>
            <a:pPr>
              <a:lnSpc>
                <a:spcPct val="90000"/>
              </a:lnSpc>
            </a:pPr>
            <a:r>
              <a:rPr lang="en-US" altLang="en-US" sz="3200" dirty="0" smtClean="0">
                <a:solidFill>
                  <a:srgbClr val="FF0000"/>
                </a:solidFill>
              </a:rPr>
              <a:t>How </a:t>
            </a:r>
            <a:r>
              <a:rPr lang="en-US" altLang="en-US" sz="3200" dirty="0">
                <a:solidFill>
                  <a:srgbClr val="FF0000"/>
                </a:solidFill>
              </a:rPr>
              <a:t>were senators chosen before and after the passage of the 17</a:t>
            </a:r>
            <a:r>
              <a:rPr lang="en-US" altLang="en-US" sz="3200" baseline="30000" dirty="0">
                <a:solidFill>
                  <a:srgbClr val="FF0000"/>
                </a:solidFill>
              </a:rPr>
              <a:t>th</a:t>
            </a:r>
            <a:r>
              <a:rPr lang="en-US" altLang="en-US" sz="3200" dirty="0">
                <a:solidFill>
                  <a:srgbClr val="FF0000"/>
                </a:solidFill>
              </a:rPr>
              <a:t> Amendment?</a:t>
            </a:r>
          </a:p>
          <a:p>
            <a:pPr>
              <a:lnSpc>
                <a:spcPct val="90000"/>
              </a:lnSpc>
            </a:pPr>
            <a:endParaRPr lang="en-US" altLang="en-US" dirty="0"/>
          </a:p>
          <a:p>
            <a:pPr lvl="1">
              <a:lnSpc>
                <a:spcPct val="90000"/>
              </a:lnSpc>
            </a:pPr>
            <a:r>
              <a:rPr lang="en-US" altLang="en-US" sz="3200" dirty="0"/>
              <a:t>In 1913, the 17th amendment changed the way Senators were elected.</a:t>
            </a:r>
          </a:p>
          <a:p>
            <a:pPr lvl="1">
              <a:lnSpc>
                <a:spcPct val="90000"/>
              </a:lnSpc>
            </a:pPr>
            <a:r>
              <a:rPr lang="en-US" altLang="en-US" sz="3200" dirty="0"/>
              <a:t>Senators are now elected by popular vote in statewide elections.</a:t>
            </a:r>
          </a:p>
          <a:p>
            <a:pPr lvl="1">
              <a:lnSpc>
                <a:spcPct val="90000"/>
              </a:lnSpc>
            </a:pPr>
            <a:r>
              <a:rPr lang="en-US" altLang="en-US" sz="3200" dirty="0"/>
              <a:t>Only one senator is elected from a state during any given election.</a:t>
            </a:r>
          </a:p>
          <a:p>
            <a:endParaRPr lang="en-US" dirty="0"/>
          </a:p>
        </p:txBody>
      </p:sp>
    </p:spTree>
    <p:extLst>
      <p:ext uri="{BB962C8B-B14F-4D97-AF65-F5344CB8AC3E}">
        <p14:creationId xmlns:p14="http://schemas.microsoft.com/office/powerpoint/2010/main" val="4490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Millionaires’ Club”</a:t>
            </a:r>
            <a:endParaRPr lang="en-US" dirty="0"/>
          </a:p>
        </p:txBody>
      </p:sp>
      <p:sp>
        <p:nvSpPr>
          <p:cNvPr id="3" name="Content Placeholder 2"/>
          <p:cNvSpPr>
            <a:spLocks noGrp="1"/>
          </p:cNvSpPr>
          <p:nvPr>
            <p:ph sz="quarter" idx="1"/>
          </p:nvPr>
        </p:nvSpPr>
        <p:spPr/>
        <p:txBody>
          <a:bodyPr>
            <a:normAutofit lnSpcReduction="10000"/>
          </a:bodyPr>
          <a:lstStyle/>
          <a:p>
            <a:r>
              <a:rPr lang="en-US" altLang="en-US" sz="2800" dirty="0"/>
              <a:t>The size of the Senate changes as new states are admitted to the Union.</a:t>
            </a:r>
            <a:endParaRPr lang="en-US" altLang="en-US" sz="3000" dirty="0"/>
          </a:p>
          <a:p>
            <a:pPr lvl="1"/>
            <a:r>
              <a:rPr lang="en-US" altLang="en-US" sz="2400" dirty="0"/>
              <a:t>The Senate began with 22 members in 1789.</a:t>
            </a:r>
          </a:p>
          <a:p>
            <a:pPr lvl="1"/>
            <a:endParaRPr lang="en-US" altLang="en-US" sz="2400" dirty="0"/>
          </a:p>
          <a:p>
            <a:r>
              <a:rPr lang="en-US" altLang="en-US" sz="2800" dirty="0"/>
              <a:t>Senators tend to represent a much larger and broader range of citizens than representatives.</a:t>
            </a:r>
            <a:endParaRPr lang="en-US" altLang="en-US" sz="3000" dirty="0"/>
          </a:p>
          <a:p>
            <a:endParaRPr lang="en-US" dirty="0" smtClean="0"/>
          </a:p>
          <a:p>
            <a:r>
              <a:rPr lang="en-US" dirty="0" smtClean="0"/>
              <a:t>Before the coming of popular election, State legislatures often picked senators through political maneuvering </a:t>
            </a:r>
            <a:r>
              <a:rPr lang="en-US" dirty="0" smtClean="0">
                <a:sym typeface="Wingdings" panose="05000000000000000000" pitchFamily="2" charset="2"/>
              </a:rPr>
              <a:t> led to people calling the Senate a “Millionaires’ Club”</a:t>
            </a:r>
            <a:endParaRPr lang="en-US" dirty="0"/>
          </a:p>
        </p:txBody>
      </p:sp>
    </p:spTree>
    <p:extLst>
      <p:ext uri="{BB962C8B-B14F-4D97-AF65-F5344CB8AC3E}">
        <p14:creationId xmlns:p14="http://schemas.microsoft.com/office/powerpoint/2010/main" val="4009800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Terms </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2800" dirty="0"/>
              <a:t>There are </a:t>
            </a:r>
            <a:r>
              <a:rPr lang="en-US" altLang="en-US" sz="2800" b="1" dirty="0">
                <a:solidFill>
                  <a:srgbClr val="FF0000"/>
                </a:solidFill>
              </a:rPr>
              <a:t>no limits</a:t>
            </a:r>
            <a:r>
              <a:rPr lang="en-US" altLang="en-US" sz="2800" dirty="0"/>
              <a:t> on how many six-year terms a Senator can serve.</a:t>
            </a:r>
          </a:p>
          <a:p>
            <a:pPr>
              <a:lnSpc>
                <a:spcPct val="90000"/>
              </a:lnSpc>
            </a:pPr>
            <a:endParaRPr lang="en-US" altLang="en-US" sz="2800" dirty="0"/>
          </a:p>
          <a:p>
            <a:pPr>
              <a:lnSpc>
                <a:spcPct val="90000"/>
              </a:lnSpc>
            </a:pPr>
            <a:r>
              <a:rPr lang="en-US" altLang="en-US" sz="2800" dirty="0"/>
              <a:t>Senate </a:t>
            </a:r>
            <a:r>
              <a:rPr lang="en-US" altLang="en-US" sz="2800" b="1" dirty="0">
                <a:solidFill>
                  <a:srgbClr val="FF0000"/>
                </a:solidFill>
              </a:rPr>
              <a:t>terms are staggered</a:t>
            </a:r>
            <a:r>
              <a:rPr lang="en-US" altLang="en-US" sz="2800" dirty="0"/>
              <a:t> so that one third of them expire every two years.</a:t>
            </a:r>
            <a:endParaRPr lang="en-US" altLang="en-US" sz="3000" dirty="0"/>
          </a:p>
          <a:p>
            <a:pPr lvl="1">
              <a:lnSpc>
                <a:spcPct val="90000"/>
              </a:lnSpc>
            </a:pPr>
            <a:r>
              <a:rPr lang="en-US" altLang="en-US" sz="2400" dirty="0">
                <a:ea typeface="ＭＳ Ｐゴシック" pitchFamily="34" charset="-128"/>
              </a:rPr>
              <a:t>All the seats in the Senate are never up for election at the same </a:t>
            </a:r>
            <a:r>
              <a:rPr lang="en-US" altLang="en-US" sz="2400" dirty="0" smtClean="0">
                <a:ea typeface="ＭＳ Ｐゴシック" pitchFamily="34" charset="-128"/>
              </a:rPr>
              <a:t>time </a:t>
            </a:r>
            <a:r>
              <a:rPr lang="en-US" altLang="en-US" sz="2400" dirty="0" smtClean="0">
                <a:ea typeface="ＭＳ Ｐゴシック" pitchFamily="34" charset="-128"/>
                <a:sym typeface="Wingdings" panose="05000000000000000000" pitchFamily="2" charset="2"/>
              </a:rPr>
              <a:t> </a:t>
            </a:r>
            <a:r>
              <a:rPr lang="en-US" altLang="en-US" sz="2400" b="1" dirty="0" smtClean="0">
                <a:solidFill>
                  <a:srgbClr val="FF0000"/>
                </a:solidFill>
                <a:ea typeface="ＭＳ Ｐゴシック" pitchFamily="34" charset="-128"/>
                <a:sym typeface="Wingdings" panose="05000000000000000000" pitchFamily="2" charset="2"/>
              </a:rPr>
              <a:t>continuous body</a:t>
            </a:r>
            <a:endParaRPr lang="en-US" altLang="en-US" sz="2400" b="1" dirty="0">
              <a:solidFill>
                <a:srgbClr val="FF0000"/>
              </a:solidFill>
              <a:ea typeface="ＭＳ Ｐゴシック" pitchFamily="34" charset="-128"/>
            </a:endParaRPr>
          </a:p>
          <a:p>
            <a:pPr>
              <a:lnSpc>
                <a:spcPct val="90000"/>
              </a:lnSpc>
            </a:pPr>
            <a:endParaRPr lang="en-US" altLang="en-US" sz="2800" dirty="0"/>
          </a:p>
          <a:p>
            <a:pPr>
              <a:lnSpc>
                <a:spcPct val="90000"/>
              </a:lnSpc>
            </a:pPr>
            <a:r>
              <a:rPr lang="en-US" altLang="en-US" sz="2800" dirty="0"/>
              <a:t>If a senator dies, resigns, or is expelled, they are typically replaced by a person appointed by the governor of their state until a special election can be held.</a:t>
            </a:r>
            <a:endParaRPr lang="en-US" altLang="en-US" sz="3000" dirty="0"/>
          </a:p>
          <a:p>
            <a:endParaRPr lang="en-US" dirty="0"/>
          </a:p>
        </p:txBody>
      </p:sp>
    </p:spTree>
    <p:extLst>
      <p:ext uri="{BB962C8B-B14F-4D97-AF65-F5344CB8AC3E}">
        <p14:creationId xmlns:p14="http://schemas.microsoft.com/office/powerpoint/2010/main" val="1063363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Unique Role</a:t>
            </a:r>
            <a:endParaRPr lang="en-US" dirty="0"/>
          </a:p>
        </p:txBody>
      </p:sp>
      <p:sp>
        <p:nvSpPr>
          <p:cNvPr id="3" name="Content Placeholder 2"/>
          <p:cNvSpPr>
            <a:spLocks noGrp="1"/>
          </p:cNvSpPr>
          <p:nvPr>
            <p:ph sz="quarter" idx="1"/>
          </p:nvPr>
        </p:nvSpPr>
        <p:spPr/>
        <p:txBody>
          <a:bodyPr>
            <a:normAutofit lnSpcReduction="10000"/>
          </a:bodyPr>
          <a:lstStyle/>
          <a:p>
            <a:r>
              <a:rPr lang="en-US" altLang="en-US" sz="3000" dirty="0"/>
              <a:t>Senators are thought of as being more focused on national issues and are more likely to be seen as national political leaders than members of the House. Why?</a:t>
            </a:r>
          </a:p>
          <a:p>
            <a:pPr lvl="1"/>
            <a:r>
              <a:rPr lang="en-US" altLang="en-US" sz="2600" dirty="0">
                <a:ea typeface="ＭＳ Ｐゴシック" pitchFamily="34" charset="-128"/>
              </a:rPr>
              <a:t>Due to their longer terms in office, Senators are seen as less susceptible than representatives to the pressures of public opinion</a:t>
            </a:r>
          </a:p>
          <a:p>
            <a:pPr lvl="1"/>
            <a:r>
              <a:rPr lang="en-US" altLang="en-US" sz="2600" dirty="0">
                <a:ea typeface="ＭＳ Ｐゴシック" pitchFamily="34" charset="-128"/>
              </a:rPr>
              <a:t>Senators represent larger and more diverse constituencies than representatives in the House, and can champion public policies that appeal to many Americans. </a:t>
            </a:r>
          </a:p>
          <a:p>
            <a:endParaRPr lang="en-US" dirty="0"/>
          </a:p>
        </p:txBody>
      </p:sp>
    </p:spTree>
    <p:extLst>
      <p:ext uri="{BB962C8B-B14F-4D97-AF65-F5344CB8AC3E}">
        <p14:creationId xmlns:p14="http://schemas.microsoft.com/office/powerpoint/2010/main" val="36557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Recognition</a:t>
            </a:r>
            <a:endParaRPr lang="en-US" dirty="0"/>
          </a:p>
        </p:txBody>
      </p:sp>
      <p:sp>
        <p:nvSpPr>
          <p:cNvPr id="3" name="Content Placeholder 2"/>
          <p:cNvSpPr>
            <a:spLocks noGrp="1"/>
          </p:cNvSpPr>
          <p:nvPr>
            <p:ph sz="quarter" idx="1"/>
          </p:nvPr>
        </p:nvSpPr>
        <p:spPr>
          <a:xfrm>
            <a:off x="301752" y="1527048"/>
            <a:ext cx="4117848" cy="4572000"/>
          </a:xfrm>
        </p:spPr>
        <p:txBody>
          <a:bodyPr>
            <a:noAutofit/>
          </a:bodyPr>
          <a:lstStyle/>
          <a:p>
            <a:r>
              <a:rPr lang="en-US" altLang="en-US" sz="2800" dirty="0"/>
              <a:t>Senators receive more national and home state media exposure than members of the House, </a:t>
            </a:r>
          </a:p>
          <a:p>
            <a:r>
              <a:rPr lang="en-US" altLang="en-US" sz="2800" dirty="0"/>
              <a:t>Senators often use this publicity to help them launch presidential campaigns.</a:t>
            </a:r>
            <a:r>
              <a:rPr lang="en-US" altLang="en-US" sz="3200" dirty="0"/>
              <a:t> </a:t>
            </a:r>
            <a:endParaRPr lang="en-US" altLang="en-US" sz="2800" dirty="0"/>
          </a:p>
        </p:txBody>
      </p:sp>
      <p:pic>
        <p:nvPicPr>
          <p:cNvPr id="3074" name="Picture 2" descr="http://www.dailyjfk.com/wp-content/uploads/2012/07/JFK-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219450" cy="4286250"/>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96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sz="quarter" idx="1"/>
          </p:nvPr>
        </p:nvSpPr>
        <p:spPr>
          <a:xfrm>
            <a:off x="304800" y="1524000"/>
            <a:ext cx="4724400" cy="4800600"/>
          </a:xfrm>
        </p:spPr>
        <p:txBody>
          <a:bodyPr>
            <a:normAutofit fontScale="85000" lnSpcReduction="10000"/>
          </a:bodyPr>
          <a:lstStyle/>
          <a:p>
            <a:pPr>
              <a:lnSpc>
                <a:spcPct val="90000"/>
              </a:lnSpc>
            </a:pPr>
            <a:r>
              <a:rPr lang="en-US" altLang="en-US" sz="2800" dirty="0"/>
              <a:t>Senators must meet a stricter set of requirements for office than members of the House of Representatives</a:t>
            </a:r>
            <a:r>
              <a:rPr lang="en-US" altLang="en-US" sz="2800" dirty="0" smtClean="0"/>
              <a:t>.</a:t>
            </a:r>
          </a:p>
          <a:p>
            <a:pPr lvl="1">
              <a:lnSpc>
                <a:spcPct val="90000"/>
              </a:lnSpc>
            </a:pPr>
            <a:r>
              <a:rPr lang="en-US" altLang="en-US" sz="2300" dirty="0" smtClean="0"/>
              <a:t>At least 30 years of age</a:t>
            </a:r>
          </a:p>
          <a:p>
            <a:pPr lvl="1">
              <a:lnSpc>
                <a:spcPct val="90000"/>
              </a:lnSpc>
            </a:pPr>
            <a:r>
              <a:rPr lang="en-US" altLang="en-US" sz="2300" dirty="0" smtClean="0"/>
              <a:t>Citizen for at least 9 years</a:t>
            </a:r>
          </a:p>
          <a:p>
            <a:pPr lvl="1">
              <a:lnSpc>
                <a:spcPct val="90000"/>
              </a:lnSpc>
            </a:pPr>
            <a:r>
              <a:rPr lang="en-US" altLang="en-US" sz="2300" dirty="0" smtClean="0"/>
              <a:t>Inhabitant of state</a:t>
            </a:r>
            <a:endParaRPr lang="en-US" altLang="en-US" sz="2300" dirty="0"/>
          </a:p>
          <a:p>
            <a:pPr>
              <a:lnSpc>
                <a:spcPct val="90000"/>
              </a:lnSpc>
            </a:pPr>
            <a:endParaRPr lang="en-US" altLang="en-US" sz="2800" dirty="0"/>
          </a:p>
          <a:p>
            <a:pPr>
              <a:lnSpc>
                <a:spcPct val="90000"/>
              </a:lnSpc>
            </a:pPr>
            <a:r>
              <a:rPr lang="en-US" altLang="en-US" sz="2800" dirty="0"/>
              <a:t>The Framers set these requirements, as well as the longer terms in office, because they wanted the Senate to be a more enlightened and responsible legislative body than the House.</a:t>
            </a:r>
          </a:p>
        </p:txBody>
      </p:sp>
      <p:pic>
        <p:nvPicPr>
          <p:cNvPr id="4" name="Picture 7" descr="c10_s03_p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1653363"/>
            <a:ext cx="3617912" cy="4279900"/>
          </a:xfrm>
          <a:prstGeom prst="rect">
            <a:avLst/>
          </a:prstGeom>
          <a:ln w="41275">
            <a:solidFill>
              <a:schemeClr val="tx1"/>
            </a:solidFill>
          </a:ln>
        </p:spPr>
      </p:pic>
    </p:spTree>
    <p:extLst>
      <p:ext uri="{BB962C8B-B14F-4D97-AF65-F5344CB8AC3E}">
        <p14:creationId xmlns:p14="http://schemas.microsoft.com/office/powerpoint/2010/main" val="3198830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Qualifications </a:t>
            </a:r>
            <a:endParaRPr lang="en-US" dirty="0"/>
          </a:p>
        </p:txBody>
      </p:sp>
      <p:sp>
        <p:nvSpPr>
          <p:cNvPr id="3" name="Content Placeholder 2"/>
          <p:cNvSpPr>
            <a:spLocks noGrp="1"/>
          </p:cNvSpPr>
          <p:nvPr>
            <p:ph sz="quarter" idx="1"/>
          </p:nvPr>
        </p:nvSpPr>
        <p:spPr>
          <a:xfrm>
            <a:off x="301752" y="1527048"/>
            <a:ext cx="4117848" cy="4572000"/>
          </a:xfrm>
        </p:spPr>
        <p:txBody>
          <a:bodyPr/>
          <a:lstStyle/>
          <a:p>
            <a:r>
              <a:rPr lang="en-US" altLang="en-US" sz="2600" dirty="0"/>
              <a:t>To be electable, senators must also meet informal qualifications.</a:t>
            </a:r>
          </a:p>
          <a:p>
            <a:pPr lvl="1"/>
            <a:r>
              <a:rPr lang="en-US" altLang="en-US" dirty="0">
                <a:ea typeface="ＭＳ Ｐゴシック" pitchFamily="34" charset="-128"/>
              </a:rPr>
              <a:t>These can include party affiliation, gender, ethnicity, name recognition, and being an incumbent.</a:t>
            </a:r>
          </a:p>
          <a:p>
            <a:r>
              <a:rPr lang="en-US" altLang="en-US" sz="2600" dirty="0"/>
              <a:t>Fundraising is also vital for successful senate campaigns.</a:t>
            </a:r>
            <a:endParaRPr lang="en-US" altLang="en-US" sz="2100" dirty="0"/>
          </a:p>
          <a:p>
            <a:endParaRPr lang="en-US" dirty="0"/>
          </a:p>
        </p:txBody>
      </p:sp>
      <p:pic>
        <p:nvPicPr>
          <p:cNvPr id="4" name="Picture 10" descr="c10_s03_p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606366"/>
            <a:ext cx="4316642" cy="4411662"/>
          </a:xfrm>
          <a:prstGeom prst="rect">
            <a:avLst/>
          </a:prstGeom>
          <a:ln w="41275">
            <a:solidFill>
              <a:schemeClr val="tx1"/>
            </a:solidFill>
          </a:ln>
        </p:spPr>
      </p:pic>
    </p:spTree>
    <p:extLst>
      <p:ext uri="{BB962C8B-B14F-4D97-AF65-F5344CB8AC3E}">
        <p14:creationId xmlns:p14="http://schemas.microsoft.com/office/powerpoint/2010/main" val="117245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Discipline</a:t>
            </a:r>
            <a:endParaRPr lang="en-US" dirty="0"/>
          </a:p>
        </p:txBody>
      </p:sp>
      <p:sp>
        <p:nvSpPr>
          <p:cNvPr id="3" name="Content Placeholder 2"/>
          <p:cNvSpPr>
            <a:spLocks noGrp="1"/>
          </p:cNvSpPr>
          <p:nvPr>
            <p:ph sz="quarter" idx="1"/>
          </p:nvPr>
        </p:nvSpPr>
        <p:spPr/>
        <p:txBody>
          <a:bodyPr/>
          <a:lstStyle/>
          <a:p>
            <a:pPr>
              <a:lnSpc>
                <a:spcPct val="90000"/>
              </a:lnSpc>
            </a:pPr>
            <a:r>
              <a:rPr lang="en-US" altLang="en-US" sz="2400" dirty="0"/>
              <a:t>The Senate has the power to discipline its members or refuse to seat an elected member.</a:t>
            </a:r>
          </a:p>
          <a:p>
            <a:pPr>
              <a:lnSpc>
                <a:spcPct val="90000"/>
              </a:lnSpc>
            </a:pPr>
            <a:endParaRPr lang="en-US" altLang="en-US" sz="2600" dirty="0"/>
          </a:p>
          <a:p>
            <a:pPr lvl="1">
              <a:lnSpc>
                <a:spcPct val="90000"/>
              </a:lnSpc>
            </a:pPr>
            <a:r>
              <a:rPr lang="en-US" altLang="en-US" dirty="0"/>
              <a:t>The Senate can expel a member with a two thirds vote or punish them with a majority vote.</a:t>
            </a:r>
          </a:p>
          <a:p>
            <a:pPr lvl="1">
              <a:lnSpc>
                <a:spcPct val="90000"/>
              </a:lnSpc>
            </a:pPr>
            <a:endParaRPr lang="en-US" altLang="en-US" dirty="0"/>
          </a:p>
          <a:p>
            <a:pPr lvl="1">
              <a:lnSpc>
                <a:spcPct val="90000"/>
              </a:lnSpc>
            </a:pPr>
            <a:r>
              <a:rPr lang="en-US" altLang="en-US" u="sng" dirty="0"/>
              <a:t>The Senate has expelled 15 members, most of them senators who supported secession during the Civil War. </a:t>
            </a:r>
          </a:p>
          <a:p>
            <a:pPr lvl="1">
              <a:lnSpc>
                <a:spcPct val="90000"/>
              </a:lnSpc>
            </a:pPr>
            <a:endParaRPr lang="en-US" altLang="en-US" dirty="0"/>
          </a:p>
          <a:p>
            <a:pPr lvl="1">
              <a:lnSpc>
                <a:spcPct val="90000"/>
              </a:lnSpc>
            </a:pPr>
            <a:r>
              <a:rPr lang="en-US" altLang="en-US" dirty="0"/>
              <a:t>The threat of expulsion or the embarrassment of being publicly denounced by the Ethics Committee has led some senators to resign. </a:t>
            </a:r>
          </a:p>
        </p:txBody>
      </p:sp>
    </p:spTree>
    <p:extLst>
      <p:ext uri="{BB962C8B-B14F-4D97-AF65-F5344CB8AC3E}">
        <p14:creationId xmlns:p14="http://schemas.microsoft.com/office/powerpoint/2010/main" val="3919019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5715000"/>
            <a:ext cx="6172200" cy="609600"/>
          </a:xfrm>
        </p:spPr>
        <p:txBody>
          <a:bodyPr>
            <a:normAutofit lnSpcReduction="10000"/>
          </a:bodyPr>
          <a:lstStyle/>
          <a:p>
            <a:r>
              <a:rPr lang="en-US" sz="3600" dirty="0" smtClean="0">
                <a:solidFill>
                  <a:srgbClr val="FF0000"/>
                </a:solidFill>
                <a:latin typeface="Goudy Old Style" panose="02020502050305020303" pitchFamily="18" charset="0"/>
              </a:rPr>
              <a:t>Section </a:t>
            </a:r>
            <a:r>
              <a:rPr lang="en-US" sz="3600" dirty="0" smtClean="0">
                <a:solidFill>
                  <a:srgbClr val="FF0000"/>
                </a:solidFill>
                <a:latin typeface="Goudy Old Style" panose="02020502050305020303" pitchFamily="18" charset="0"/>
              </a:rPr>
              <a:t>4</a:t>
            </a:r>
            <a:endParaRPr lang="en-US" sz="3600" dirty="0">
              <a:solidFill>
                <a:srgbClr val="FF0000"/>
              </a:solidFill>
              <a:latin typeface="Goudy Old Style" panose="02020502050305020303" pitchFamily="18" charset="0"/>
            </a:endParaRPr>
          </a:p>
        </p:txBody>
      </p:sp>
      <p:sp>
        <p:nvSpPr>
          <p:cNvPr id="2" name="Title 1"/>
          <p:cNvSpPr>
            <a:spLocks noGrp="1"/>
          </p:cNvSpPr>
          <p:nvPr>
            <p:ph type="title"/>
          </p:nvPr>
        </p:nvSpPr>
        <p:spPr>
          <a:xfrm>
            <a:off x="685800" y="1066800"/>
            <a:ext cx="7696200" cy="914400"/>
          </a:xfrm>
        </p:spPr>
        <p:txBody>
          <a:bodyPr>
            <a:normAutofit/>
          </a:bodyPr>
          <a:lstStyle/>
          <a:p>
            <a:pPr algn="ctr"/>
            <a:r>
              <a:rPr lang="en-US" sz="5400" b="1" u="sng" dirty="0" smtClean="0">
                <a:solidFill>
                  <a:srgbClr val="002060"/>
                </a:solidFill>
                <a:latin typeface="Goudy Old Style" panose="02020502050305020303" pitchFamily="18" charset="0"/>
              </a:rPr>
              <a:t>The Members of Congress</a:t>
            </a:r>
            <a:endParaRPr lang="en-US" sz="5400" b="1" u="sng" dirty="0">
              <a:solidFill>
                <a:srgbClr val="002060"/>
              </a:solidFill>
              <a:latin typeface="Goudy Old Style" panose="02020502050305020303" pitchFamily="18"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819400"/>
            <a:ext cx="4038600" cy="2645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737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Quiz</a:t>
            </a:r>
            <a:endParaRPr lang="en-US" dirty="0"/>
          </a:p>
        </p:txBody>
      </p:sp>
      <p:sp>
        <p:nvSpPr>
          <p:cNvPr id="6" name="Content Placeholder 5"/>
          <p:cNvSpPr>
            <a:spLocks noGrp="1"/>
          </p:cNvSpPr>
          <p:nvPr>
            <p:ph sz="quarter" idx="1"/>
          </p:nvPr>
        </p:nvSpPr>
        <p:spPr/>
        <p:txBody>
          <a:bodyPr/>
          <a:lstStyle/>
          <a:p>
            <a:r>
              <a:rPr lang="en-US" dirty="0" smtClean="0"/>
              <a:t>1) Name two of the three reasons that the book identifies for why the Constitution establishes a bicameral legislature? </a:t>
            </a:r>
          </a:p>
          <a:p>
            <a:r>
              <a:rPr lang="en-US" dirty="0" smtClean="0"/>
              <a:t>2) How many sessions of Congress are there in one year?</a:t>
            </a:r>
          </a:p>
          <a:p>
            <a:r>
              <a:rPr lang="en-US" dirty="0" smtClean="0"/>
              <a:t>3) The 20</a:t>
            </a:r>
            <a:r>
              <a:rPr lang="en-US" baseline="30000" dirty="0" smtClean="0"/>
              <a:t>th</a:t>
            </a:r>
            <a:r>
              <a:rPr lang="en-US" dirty="0" smtClean="0"/>
              <a:t> Amendment states that the Congress should begin its session on which day (although frequently it convenes a few days/weeks later)?</a:t>
            </a:r>
          </a:p>
          <a:p>
            <a:r>
              <a:rPr lang="en-US" dirty="0" smtClean="0"/>
              <a:t>4) When does the Constitution give the President the power to prorogue a </a:t>
            </a:r>
            <a:r>
              <a:rPr lang="en-US" dirty="0"/>
              <a:t>c</a:t>
            </a:r>
            <a:r>
              <a:rPr lang="en-US" dirty="0" smtClean="0"/>
              <a:t>ongressional session?</a:t>
            </a:r>
            <a:endParaRPr lang="en-US" dirty="0"/>
          </a:p>
        </p:txBody>
      </p:sp>
    </p:spTree>
    <p:extLst>
      <p:ext uri="{BB962C8B-B14F-4D97-AF65-F5344CB8AC3E}">
        <p14:creationId xmlns:p14="http://schemas.microsoft.com/office/powerpoint/2010/main" val="67798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828800"/>
            <a:ext cx="5257800" cy="4495800"/>
          </a:xfrm>
        </p:spPr>
        <p:txBody>
          <a:bodyPr>
            <a:normAutofit fontScale="92500" lnSpcReduction="20000"/>
          </a:bodyPr>
          <a:lstStyle/>
          <a:p>
            <a:r>
              <a:rPr lang="en-US" sz="4000" dirty="0" smtClean="0">
                <a:solidFill>
                  <a:srgbClr val="FF0000"/>
                </a:solidFill>
                <a:latin typeface="Goudy Old Style" panose="02020502050305020303" pitchFamily="18" charset="0"/>
              </a:rPr>
              <a:t>Delegate</a:t>
            </a:r>
          </a:p>
          <a:p>
            <a:r>
              <a:rPr lang="en-US" sz="4000" dirty="0" smtClean="0">
                <a:solidFill>
                  <a:srgbClr val="002060"/>
                </a:solidFill>
                <a:latin typeface="Goudy Old Style" panose="02020502050305020303" pitchFamily="18" charset="0"/>
              </a:rPr>
              <a:t>Trustee</a:t>
            </a:r>
          </a:p>
          <a:p>
            <a:r>
              <a:rPr lang="en-US" sz="4000" dirty="0" smtClean="0">
                <a:solidFill>
                  <a:srgbClr val="FF0000"/>
                </a:solidFill>
                <a:latin typeface="Goudy Old Style" panose="02020502050305020303" pitchFamily="18" charset="0"/>
              </a:rPr>
              <a:t>Partisan</a:t>
            </a:r>
          </a:p>
          <a:p>
            <a:r>
              <a:rPr lang="en-US" sz="4000" dirty="0" smtClean="0">
                <a:solidFill>
                  <a:srgbClr val="002060"/>
                </a:solidFill>
                <a:latin typeface="Goudy Old Style" panose="02020502050305020303" pitchFamily="18" charset="0"/>
              </a:rPr>
              <a:t>Politico</a:t>
            </a:r>
            <a:r>
              <a:rPr lang="en-US" sz="4000" dirty="0" smtClean="0">
                <a:solidFill>
                  <a:srgbClr val="FF0000"/>
                </a:solidFill>
                <a:latin typeface="Goudy Old Style" panose="02020502050305020303" pitchFamily="18" charset="0"/>
              </a:rPr>
              <a:t> </a:t>
            </a:r>
          </a:p>
          <a:p>
            <a:r>
              <a:rPr lang="en-US" sz="4000" dirty="0" smtClean="0">
                <a:solidFill>
                  <a:srgbClr val="FF0000"/>
                </a:solidFill>
                <a:latin typeface="Goudy Old Style" panose="02020502050305020303" pitchFamily="18" charset="0"/>
              </a:rPr>
              <a:t>Bills</a:t>
            </a:r>
          </a:p>
          <a:p>
            <a:r>
              <a:rPr lang="en-US" sz="4000" dirty="0" smtClean="0">
                <a:solidFill>
                  <a:srgbClr val="002060"/>
                </a:solidFill>
                <a:latin typeface="Goudy Old Style" panose="02020502050305020303" pitchFamily="18" charset="0"/>
              </a:rPr>
              <a:t>Floor Consideration</a:t>
            </a:r>
          </a:p>
          <a:p>
            <a:r>
              <a:rPr lang="en-US" sz="4000" dirty="0" smtClean="0">
                <a:solidFill>
                  <a:srgbClr val="FF0000"/>
                </a:solidFill>
                <a:latin typeface="Goudy Old Style" panose="02020502050305020303" pitchFamily="18" charset="0"/>
              </a:rPr>
              <a:t>Oversight Function</a:t>
            </a:r>
          </a:p>
          <a:p>
            <a:r>
              <a:rPr lang="en-US" sz="4000" dirty="0" smtClean="0">
                <a:solidFill>
                  <a:srgbClr val="002060"/>
                </a:solidFill>
                <a:latin typeface="Goudy Old Style" panose="02020502050305020303" pitchFamily="18" charset="0"/>
              </a:rPr>
              <a:t>Franking Privilege </a:t>
            </a:r>
            <a:endParaRPr lang="en-US" sz="4000" dirty="0">
              <a:solidFill>
                <a:srgbClr val="002060"/>
              </a:solidFill>
              <a:latin typeface="Goudy Old Style" panose="02020502050305020303" pitchFamily="18" charset="0"/>
            </a:endParaRPr>
          </a:p>
        </p:txBody>
      </p:sp>
      <p:sp>
        <p:nvSpPr>
          <p:cNvPr id="4" name="Title 3"/>
          <p:cNvSpPr>
            <a:spLocks noGrp="1"/>
          </p:cNvSpPr>
          <p:nvPr>
            <p:ph type="title"/>
          </p:nvPr>
        </p:nvSpPr>
        <p:spPr/>
        <p:txBody>
          <a:bodyPr/>
          <a:lstStyle/>
          <a:p>
            <a:r>
              <a:rPr lang="en-US" sz="4000" b="1" u="sng" dirty="0" smtClean="0">
                <a:latin typeface="Goudy Old Style" panose="02020502050305020303" pitchFamily="18" charset="0"/>
              </a:rPr>
              <a:t>Key Terms</a:t>
            </a:r>
            <a:endParaRPr lang="en-US" sz="4000" b="1" u="sng" dirty="0">
              <a:latin typeface="Goudy Old Style" panose="02020502050305020303" pitchFamily="18" charset="0"/>
            </a:endParaRPr>
          </a:p>
        </p:txBody>
      </p:sp>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1" y="2362200"/>
            <a:ext cx="3125498" cy="2958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00866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92702"/>
            <a:ext cx="6629400" cy="4784297"/>
          </a:xfrm>
        </p:spPr>
        <p:txBody>
          <a:bodyPr>
            <a:normAutofit/>
          </a:bodyPr>
          <a:lstStyle/>
          <a:p>
            <a:r>
              <a:rPr lang="en-US" sz="3600" dirty="0" smtClean="0">
                <a:latin typeface="Goudy Old Style" panose="02020502050305020303" pitchFamily="18" charset="0"/>
              </a:rPr>
              <a:t>Members of Congress have </a:t>
            </a:r>
            <a:r>
              <a:rPr lang="en-US" sz="3600" b="1" dirty="0" smtClean="0">
                <a:solidFill>
                  <a:srgbClr val="FF0000"/>
                </a:solidFill>
                <a:latin typeface="Goudy Old Style" panose="02020502050305020303" pitchFamily="18" charset="0"/>
              </a:rPr>
              <a:t>five major roles</a:t>
            </a:r>
            <a:r>
              <a:rPr lang="en-US" sz="3600" dirty="0" smtClean="0">
                <a:solidFill>
                  <a:srgbClr val="FF0000"/>
                </a:solidFill>
                <a:latin typeface="Goudy Old Style" panose="02020502050305020303" pitchFamily="18" charset="0"/>
              </a:rPr>
              <a:t> </a:t>
            </a:r>
            <a:r>
              <a:rPr lang="en-US" sz="3600" dirty="0" smtClean="0">
                <a:solidFill>
                  <a:schemeClr val="tx2">
                    <a:lumMod val="75000"/>
                    <a:lumOff val="25000"/>
                  </a:schemeClr>
                </a:solidFill>
                <a:latin typeface="Goudy Old Style" panose="02020502050305020303" pitchFamily="18" charset="0"/>
              </a:rPr>
              <a:t>in which they can fill:</a:t>
            </a:r>
          </a:p>
          <a:p>
            <a:pPr lvl="2"/>
            <a:r>
              <a:rPr lang="en-US" altLang="en-US" sz="3600" dirty="0" smtClean="0">
                <a:solidFill>
                  <a:srgbClr val="002060"/>
                </a:solidFill>
                <a:latin typeface="Goudy Old Style" panose="02020502050305020303" pitchFamily="18" charset="0"/>
              </a:rPr>
              <a:t>Legislators</a:t>
            </a:r>
            <a:endParaRPr lang="en-US" altLang="en-US" sz="3600" dirty="0">
              <a:solidFill>
                <a:srgbClr val="002060"/>
              </a:solidFill>
              <a:latin typeface="Goudy Old Style" panose="02020502050305020303" pitchFamily="18" charset="0"/>
            </a:endParaRPr>
          </a:p>
          <a:p>
            <a:pPr lvl="2">
              <a:lnSpc>
                <a:spcPct val="90000"/>
              </a:lnSpc>
            </a:pPr>
            <a:r>
              <a:rPr lang="en-US" altLang="en-US" sz="3600" dirty="0">
                <a:solidFill>
                  <a:srgbClr val="FF0000"/>
                </a:solidFill>
                <a:latin typeface="Goudy Old Style" panose="02020502050305020303" pitchFamily="18" charset="0"/>
              </a:rPr>
              <a:t>Representatives of their constituents</a:t>
            </a:r>
          </a:p>
          <a:p>
            <a:pPr lvl="2">
              <a:lnSpc>
                <a:spcPct val="90000"/>
              </a:lnSpc>
            </a:pPr>
            <a:r>
              <a:rPr lang="en-US" altLang="en-US" sz="3600" dirty="0">
                <a:solidFill>
                  <a:srgbClr val="002060"/>
                </a:solidFill>
                <a:latin typeface="Goudy Old Style" panose="02020502050305020303" pitchFamily="18" charset="0"/>
              </a:rPr>
              <a:t>Committee members</a:t>
            </a:r>
          </a:p>
          <a:p>
            <a:pPr lvl="2">
              <a:lnSpc>
                <a:spcPct val="90000"/>
              </a:lnSpc>
            </a:pPr>
            <a:r>
              <a:rPr lang="en-US" altLang="en-US" sz="3600" dirty="0">
                <a:solidFill>
                  <a:srgbClr val="FF0000"/>
                </a:solidFill>
                <a:latin typeface="Goudy Old Style" panose="02020502050305020303" pitchFamily="18" charset="0"/>
              </a:rPr>
              <a:t>Servants of their constituents</a:t>
            </a:r>
          </a:p>
          <a:p>
            <a:pPr lvl="2">
              <a:lnSpc>
                <a:spcPct val="90000"/>
              </a:lnSpc>
            </a:pPr>
            <a:r>
              <a:rPr lang="en-US" altLang="en-US" sz="3600" dirty="0" smtClean="0">
                <a:solidFill>
                  <a:srgbClr val="002060"/>
                </a:solidFill>
                <a:latin typeface="Goudy Old Style" panose="02020502050305020303" pitchFamily="18" charset="0"/>
              </a:rPr>
              <a:t>Politicians</a:t>
            </a:r>
            <a:endParaRPr lang="en-US" altLang="en-US" sz="3600" dirty="0">
              <a:solidFill>
                <a:srgbClr val="002060"/>
              </a:solidFill>
              <a:latin typeface="Goudy Old Style" panose="02020502050305020303" pitchFamily="18" charset="0"/>
            </a:endParaRPr>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Roles &amp; Functions</a:t>
            </a:r>
            <a:endParaRPr lang="en-US" sz="4000" b="1" u="sng" dirty="0">
              <a:latin typeface="Goudy Old Style" panose="0202050205030502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025" y="2544078"/>
            <a:ext cx="1683384" cy="2843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7149662" y="5502740"/>
            <a:ext cx="1606111" cy="430887"/>
          </a:xfrm>
          <a:prstGeom prst="rect">
            <a:avLst/>
          </a:prstGeom>
          <a:noFill/>
        </p:spPr>
        <p:txBody>
          <a:bodyPr wrap="square" rtlCol="0">
            <a:spAutoFit/>
          </a:bodyPr>
          <a:lstStyle/>
          <a:p>
            <a:pPr algn="ctr"/>
            <a:r>
              <a:rPr lang="en-US" sz="1100" dirty="0" smtClean="0">
                <a:solidFill>
                  <a:srgbClr val="002060"/>
                </a:solidFill>
                <a:latin typeface="Goudy Old Style" panose="02020502050305020303" pitchFamily="18" charset="0"/>
              </a:rPr>
              <a:t>Michigan Senator-Gary Peters (D)</a:t>
            </a:r>
            <a:endParaRPr lang="en-US" sz="1100" dirty="0">
              <a:solidFill>
                <a:srgbClr val="002060"/>
              </a:solidFill>
              <a:latin typeface="Goudy Old Style" panose="02020502050305020303" pitchFamily="18" charset="0"/>
            </a:endParaRPr>
          </a:p>
        </p:txBody>
      </p:sp>
    </p:spTree>
    <p:extLst>
      <p:ext uri="{BB962C8B-B14F-4D97-AF65-F5344CB8AC3E}">
        <p14:creationId xmlns:p14="http://schemas.microsoft.com/office/powerpoint/2010/main" val="4179168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931151" cy="4724400"/>
          </a:xfrm>
        </p:spPr>
        <p:txBody>
          <a:bodyPr>
            <a:normAutofit lnSpcReduction="10000"/>
          </a:bodyPr>
          <a:lstStyle/>
          <a:p>
            <a:pPr>
              <a:lnSpc>
                <a:spcPct val="90000"/>
              </a:lnSpc>
            </a:pPr>
            <a:r>
              <a:rPr lang="en-US" altLang="en-US" sz="2800" b="1" u="sng" dirty="0" smtClean="0">
                <a:solidFill>
                  <a:srgbClr val="FF0000"/>
                </a:solidFill>
                <a:latin typeface="Goudy Old Style" panose="02020502050305020303" pitchFamily="18" charset="0"/>
              </a:rPr>
              <a:t>Demographics of Congress</a:t>
            </a:r>
            <a:r>
              <a:rPr lang="en-US" altLang="en-US" sz="2800" dirty="0" smtClean="0">
                <a:latin typeface="Goudy Old Style" panose="02020502050305020303" pitchFamily="18" charset="0"/>
              </a:rPr>
              <a:t>-</a:t>
            </a:r>
            <a:endParaRPr lang="en-US" altLang="en-US" sz="2200" dirty="0">
              <a:latin typeface="Goudy Old Style" panose="02020502050305020303" pitchFamily="18" charset="0"/>
            </a:endParaRPr>
          </a:p>
          <a:p>
            <a:pPr lvl="1">
              <a:lnSpc>
                <a:spcPct val="90000"/>
              </a:lnSpc>
            </a:pPr>
            <a:r>
              <a:rPr lang="en-US" altLang="en-US" sz="2400" dirty="0">
                <a:latin typeface="Goudy Old Style" panose="02020502050305020303" pitchFamily="18" charset="0"/>
              </a:rPr>
              <a:t>Most of the </a:t>
            </a:r>
            <a:r>
              <a:rPr lang="en-US" altLang="en-US" sz="2400" dirty="0">
                <a:solidFill>
                  <a:srgbClr val="002060"/>
                </a:solidFill>
                <a:latin typeface="Goudy Old Style" panose="02020502050305020303" pitchFamily="18" charset="0"/>
              </a:rPr>
              <a:t>535</a:t>
            </a:r>
            <a:r>
              <a:rPr lang="en-US" altLang="en-US" sz="2400" dirty="0">
                <a:latin typeface="Goudy Old Style" panose="02020502050305020303" pitchFamily="18" charset="0"/>
              </a:rPr>
              <a:t> </a:t>
            </a:r>
            <a:r>
              <a:rPr lang="en-US" altLang="en-US" sz="2400" dirty="0">
                <a:solidFill>
                  <a:srgbClr val="002060"/>
                </a:solidFill>
                <a:latin typeface="Goudy Old Style" panose="02020502050305020303" pitchFamily="18" charset="0"/>
              </a:rPr>
              <a:t>members</a:t>
            </a:r>
            <a:r>
              <a:rPr lang="en-US" altLang="en-US" sz="2400" dirty="0">
                <a:latin typeface="Goudy Old Style" panose="02020502050305020303" pitchFamily="18" charset="0"/>
              </a:rPr>
              <a:t> of Congress are married white men aged 50 or older who have college degrees </a:t>
            </a:r>
            <a:r>
              <a:rPr lang="en-US" altLang="en-US" sz="2400" dirty="0" smtClean="0">
                <a:latin typeface="Goudy Old Style" panose="02020502050305020303" pitchFamily="18" charset="0"/>
              </a:rPr>
              <a:t>and who </a:t>
            </a:r>
            <a:r>
              <a:rPr lang="en-US" altLang="en-US" sz="2400" dirty="0">
                <a:latin typeface="Goudy Old Style" panose="02020502050305020303" pitchFamily="18" charset="0"/>
              </a:rPr>
              <a:t>identify themselves as Christians</a:t>
            </a:r>
            <a:r>
              <a:rPr lang="en-US" altLang="en-US" sz="2400" dirty="0" smtClean="0">
                <a:latin typeface="Goudy Old Style" panose="02020502050305020303" pitchFamily="18" charset="0"/>
              </a:rPr>
              <a:t>.</a:t>
            </a:r>
          </a:p>
          <a:p>
            <a:pPr lvl="1">
              <a:lnSpc>
                <a:spcPct val="90000"/>
              </a:lnSpc>
            </a:pPr>
            <a:endParaRPr lang="en-US" altLang="en-US" sz="2400" dirty="0">
              <a:latin typeface="Goudy Old Style" panose="02020502050305020303" pitchFamily="18" charset="0"/>
            </a:endParaRPr>
          </a:p>
          <a:p>
            <a:pPr lvl="1">
              <a:lnSpc>
                <a:spcPct val="90000"/>
              </a:lnSpc>
            </a:pPr>
            <a:r>
              <a:rPr lang="en-US" altLang="en-US" sz="2400" dirty="0" smtClean="0">
                <a:latin typeface="Goudy Old Style" panose="02020502050305020303" pitchFamily="18" charset="0"/>
              </a:rPr>
              <a:t>Most tend to be </a:t>
            </a:r>
            <a:r>
              <a:rPr lang="en-US" altLang="en-US" sz="2400" dirty="0" smtClean="0">
                <a:solidFill>
                  <a:srgbClr val="FF0000"/>
                </a:solidFill>
                <a:latin typeface="Goudy Old Style" panose="02020502050305020303" pitchFamily="18" charset="0"/>
              </a:rPr>
              <a:t>upper-middle-class</a:t>
            </a:r>
            <a:r>
              <a:rPr lang="en-US" altLang="en-US" sz="2400" dirty="0" smtClean="0">
                <a:latin typeface="Goudy Old Style" panose="02020502050305020303" pitchFamily="18" charset="0"/>
              </a:rPr>
              <a:t> citizens </a:t>
            </a:r>
            <a:endParaRPr lang="en-US" altLang="en-US" sz="2400" dirty="0">
              <a:latin typeface="Goudy Old Style" panose="02020502050305020303" pitchFamily="18" charset="0"/>
            </a:endParaRPr>
          </a:p>
          <a:p>
            <a:pPr lvl="1">
              <a:lnSpc>
                <a:spcPct val="90000"/>
              </a:lnSpc>
            </a:pPr>
            <a:endParaRPr lang="en-US" altLang="en-US" sz="2400" dirty="0">
              <a:latin typeface="Goudy Old Style" panose="02020502050305020303" pitchFamily="18" charset="0"/>
            </a:endParaRPr>
          </a:p>
          <a:p>
            <a:pPr lvl="1">
              <a:lnSpc>
                <a:spcPct val="90000"/>
              </a:lnSpc>
            </a:pPr>
            <a:r>
              <a:rPr lang="en-US" altLang="en-US" sz="2400" dirty="0">
                <a:solidFill>
                  <a:srgbClr val="000000"/>
                </a:solidFill>
                <a:latin typeface="Goudy Old Style" panose="02020502050305020303" pitchFamily="18" charset="0"/>
              </a:rPr>
              <a:t>Congress </a:t>
            </a:r>
            <a:r>
              <a:rPr lang="en-US" altLang="en-US" sz="2400" dirty="0" smtClean="0">
                <a:solidFill>
                  <a:srgbClr val="000000"/>
                </a:solidFill>
                <a:latin typeface="Goudy Old Style" panose="02020502050305020303" pitchFamily="18" charset="0"/>
              </a:rPr>
              <a:t>currently has 88 </a:t>
            </a:r>
            <a:r>
              <a:rPr lang="en-US" altLang="en-US" sz="2400" dirty="0">
                <a:solidFill>
                  <a:srgbClr val="000000"/>
                </a:solidFill>
                <a:latin typeface="Goudy Old Style" panose="02020502050305020303" pitchFamily="18" charset="0"/>
              </a:rPr>
              <a:t>women, 42 African </a:t>
            </a:r>
            <a:r>
              <a:rPr lang="en-US" altLang="en-US" sz="2400" dirty="0" smtClean="0">
                <a:solidFill>
                  <a:srgbClr val="000000"/>
                </a:solidFill>
                <a:latin typeface="Goudy Old Style" panose="02020502050305020303" pitchFamily="18" charset="0"/>
              </a:rPr>
              <a:t>Americans, 24 </a:t>
            </a:r>
            <a:r>
              <a:rPr lang="en-US" altLang="en-US" sz="2400" dirty="0">
                <a:solidFill>
                  <a:srgbClr val="000000"/>
                </a:solidFill>
                <a:latin typeface="Goudy Old Style" panose="02020502050305020303" pitchFamily="18" charset="0"/>
              </a:rPr>
              <a:t>Hispanics, eight Asian Americans, </a:t>
            </a:r>
            <a:r>
              <a:rPr lang="en-US" altLang="en-US" sz="2400" dirty="0" smtClean="0">
                <a:solidFill>
                  <a:srgbClr val="000000"/>
                </a:solidFill>
                <a:latin typeface="Goudy Old Style" panose="02020502050305020303" pitchFamily="18" charset="0"/>
              </a:rPr>
              <a:t>  one </a:t>
            </a:r>
            <a:r>
              <a:rPr lang="en-US" altLang="en-US" sz="2400" dirty="0">
                <a:solidFill>
                  <a:srgbClr val="000000"/>
                </a:solidFill>
                <a:latin typeface="Goudy Old Style" panose="02020502050305020303" pitchFamily="18" charset="0"/>
              </a:rPr>
              <a:t>Native American, and one Native Hawaiian.</a:t>
            </a:r>
            <a:r>
              <a:rPr lang="en-US" altLang="en-US" sz="2400" dirty="0">
                <a:latin typeface="Goudy Old Style" panose="02020502050305020303" pitchFamily="18" charset="0"/>
              </a:rPr>
              <a:t>  </a:t>
            </a:r>
          </a:p>
          <a:p>
            <a:pPr lvl="2">
              <a:lnSpc>
                <a:spcPct val="90000"/>
              </a:lnSpc>
            </a:pPr>
            <a:endParaRPr lang="en-US" altLang="en-US" dirty="0">
              <a:latin typeface="Goudy Old Style" panose="02020502050305020303" pitchFamily="18" charset="0"/>
            </a:endParaRPr>
          </a:p>
          <a:p>
            <a:pPr lvl="1">
              <a:lnSpc>
                <a:spcPct val="90000"/>
              </a:lnSpc>
            </a:pPr>
            <a:r>
              <a:rPr lang="en-US" altLang="en-US" sz="2400" dirty="0">
                <a:latin typeface="Goudy Old Style" panose="02020502050305020303" pitchFamily="18" charset="0"/>
              </a:rPr>
              <a:t>The typical </a:t>
            </a:r>
            <a:r>
              <a:rPr lang="en-US" altLang="en-US" sz="2400" dirty="0" smtClean="0">
                <a:latin typeface="Goudy Old Style" panose="02020502050305020303" pitchFamily="18" charset="0"/>
              </a:rPr>
              <a:t>Senator </a:t>
            </a:r>
            <a:r>
              <a:rPr lang="en-US" altLang="en-US" sz="2400" dirty="0">
                <a:latin typeface="Goudy Old Style" panose="02020502050305020303" pitchFamily="18" charset="0"/>
              </a:rPr>
              <a:t>is serving a second term, while the average </a:t>
            </a:r>
            <a:r>
              <a:rPr lang="en-US" altLang="en-US" sz="2400" dirty="0" smtClean="0">
                <a:latin typeface="Goudy Old Style" panose="02020502050305020303" pitchFamily="18" charset="0"/>
              </a:rPr>
              <a:t>member of the House of Representative </a:t>
            </a:r>
            <a:r>
              <a:rPr lang="en-US" altLang="en-US" sz="2400" dirty="0">
                <a:latin typeface="Goudy Old Style" panose="02020502050305020303" pitchFamily="18" charset="0"/>
              </a:rPr>
              <a:t>has served four terms.</a:t>
            </a:r>
          </a:p>
          <a:p>
            <a:endParaRPr lang="en-US" dirty="0">
              <a:latin typeface="Goudy Old Style" panose="02020502050305020303" pitchFamily="18" charset="0"/>
            </a:endParaRPr>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Overview of Members </a:t>
            </a:r>
            <a:endParaRPr lang="en-US" sz="4000" b="1" u="sng" dirty="0">
              <a:latin typeface="Goudy Old Style" panose="02020502050305020303" pitchFamily="18" charset="0"/>
            </a:endParaRPr>
          </a:p>
        </p:txBody>
      </p:sp>
    </p:spTree>
    <p:extLst>
      <p:ext uri="{BB962C8B-B14F-4D97-AF65-F5344CB8AC3E}">
        <p14:creationId xmlns:p14="http://schemas.microsoft.com/office/powerpoint/2010/main" val="55548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686800" cy="4916214"/>
          </a:xfrm>
        </p:spPr>
        <p:txBody>
          <a:bodyPr>
            <a:normAutofit fontScale="77500" lnSpcReduction="20000"/>
          </a:bodyPr>
          <a:lstStyle/>
          <a:p>
            <a:r>
              <a:rPr lang="en-US" altLang="en-US" sz="3200" dirty="0">
                <a:latin typeface="Goudy Old Style" panose="02020502050305020303" pitchFamily="18" charset="0"/>
              </a:rPr>
              <a:t>There are </a:t>
            </a:r>
            <a:r>
              <a:rPr lang="en-US" altLang="en-US" sz="3200" dirty="0">
                <a:solidFill>
                  <a:srgbClr val="002060"/>
                </a:solidFill>
                <a:latin typeface="Goudy Old Style" panose="02020502050305020303" pitchFamily="18" charset="0"/>
              </a:rPr>
              <a:t>four</a:t>
            </a:r>
            <a:r>
              <a:rPr lang="en-US" altLang="en-US" sz="3200" dirty="0">
                <a:latin typeface="Goudy Old Style" panose="02020502050305020303" pitchFamily="18" charset="0"/>
              </a:rPr>
              <a:t> broad ways in which lawmakers choose to represent the people when they vote.</a:t>
            </a:r>
          </a:p>
          <a:p>
            <a:pPr lvl="1"/>
            <a:r>
              <a:rPr lang="en-US" altLang="en-US" sz="2800" b="1" u="sng" dirty="0" smtClean="0">
                <a:solidFill>
                  <a:srgbClr val="FF0000"/>
                </a:solidFill>
                <a:latin typeface="Goudy Old Style" panose="02020502050305020303" pitchFamily="18" charset="0"/>
              </a:rPr>
              <a:t>Delegates</a:t>
            </a:r>
            <a:r>
              <a:rPr lang="en-US" altLang="en-US" sz="2800" b="1" dirty="0" smtClean="0">
                <a:solidFill>
                  <a:schemeClr val="tx2">
                    <a:lumMod val="75000"/>
                    <a:lumOff val="25000"/>
                  </a:schemeClr>
                </a:solidFill>
                <a:latin typeface="Goudy Old Style" panose="02020502050305020303" pitchFamily="18" charset="0"/>
              </a:rPr>
              <a:t>-</a:t>
            </a:r>
            <a:r>
              <a:rPr lang="en-US" altLang="en-US" sz="2400" dirty="0" smtClean="0">
                <a:latin typeface="Goudy Old Style" panose="02020502050305020303" pitchFamily="18" charset="0"/>
              </a:rPr>
              <a:t>They believe </a:t>
            </a:r>
            <a:r>
              <a:rPr lang="en-US" altLang="en-US" sz="2400" dirty="0">
                <a:latin typeface="Goudy Old Style" panose="02020502050305020303" pitchFamily="18" charset="0"/>
              </a:rPr>
              <a:t>they should vote however their constituents want them to, even if it means going against the delegate’s personal views or those of his or her party.</a:t>
            </a:r>
          </a:p>
          <a:p>
            <a:pPr lvl="1"/>
            <a:endParaRPr lang="en-US" altLang="en-US" sz="2800" b="1" dirty="0" smtClean="0">
              <a:solidFill>
                <a:srgbClr val="FF0000"/>
              </a:solidFill>
              <a:latin typeface="Goudy Old Style" panose="02020502050305020303" pitchFamily="18" charset="0"/>
            </a:endParaRPr>
          </a:p>
          <a:p>
            <a:pPr lvl="1"/>
            <a:r>
              <a:rPr lang="en-US" altLang="en-US" sz="2800" b="1" u="sng" dirty="0" smtClean="0">
                <a:solidFill>
                  <a:srgbClr val="002060"/>
                </a:solidFill>
                <a:latin typeface="Goudy Old Style" panose="02020502050305020303" pitchFamily="18" charset="0"/>
              </a:rPr>
              <a:t>Trustees</a:t>
            </a:r>
            <a:r>
              <a:rPr lang="en-US" altLang="en-US" sz="2800" b="1" dirty="0">
                <a:solidFill>
                  <a:schemeClr val="tx2">
                    <a:lumMod val="75000"/>
                    <a:lumOff val="25000"/>
                  </a:schemeClr>
                </a:solidFill>
                <a:latin typeface="Goudy Old Style" panose="02020502050305020303" pitchFamily="18" charset="0"/>
              </a:rPr>
              <a:t>-</a:t>
            </a:r>
            <a:r>
              <a:rPr lang="en-US" altLang="en-US" sz="2400" dirty="0" smtClean="0">
                <a:latin typeface="Goudy Old Style" panose="02020502050305020303" pitchFamily="18" charset="0"/>
              </a:rPr>
              <a:t>They are most often guided </a:t>
            </a:r>
            <a:r>
              <a:rPr lang="en-US" altLang="en-US" sz="2400" dirty="0">
                <a:latin typeface="Goudy Old Style" panose="02020502050305020303" pitchFamily="18" charset="0"/>
              </a:rPr>
              <a:t>by their personal views on each specific issue, even if it may mean voting differently than their constituents might want </a:t>
            </a:r>
            <a:endParaRPr lang="en-US" altLang="en-US" sz="2400" dirty="0" smtClean="0">
              <a:latin typeface="Goudy Old Style" panose="02020502050305020303" pitchFamily="18" charset="0"/>
            </a:endParaRPr>
          </a:p>
          <a:p>
            <a:pPr lvl="1"/>
            <a:endParaRPr lang="en-US" altLang="en-US" sz="2400" b="1" dirty="0" smtClean="0">
              <a:solidFill>
                <a:srgbClr val="FF0000"/>
              </a:solidFill>
              <a:latin typeface="Goudy Old Style" panose="02020502050305020303" pitchFamily="18" charset="0"/>
            </a:endParaRPr>
          </a:p>
          <a:p>
            <a:pPr lvl="1"/>
            <a:r>
              <a:rPr lang="en-US" altLang="en-US" sz="2400" b="1" u="sng" dirty="0" smtClean="0">
                <a:solidFill>
                  <a:srgbClr val="FF0000"/>
                </a:solidFill>
                <a:latin typeface="Goudy Old Style" panose="02020502050305020303" pitchFamily="18" charset="0"/>
              </a:rPr>
              <a:t>Partisans</a:t>
            </a:r>
            <a:r>
              <a:rPr lang="en-US" altLang="en-US" sz="2400" b="1" dirty="0" smtClean="0">
                <a:solidFill>
                  <a:schemeClr val="tx2">
                    <a:lumMod val="75000"/>
                    <a:lumOff val="25000"/>
                  </a:schemeClr>
                </a:solidFill>
                <a:latin typeface="Goudy Old Style" panose="02020502050305020303" pitchFamily="18" charset="0"/>
              </a:rPr>
              <a:t>-</a:t>
            </a:r>
            <a:r>
              <a:rPr lang="en-US" altLang="en-US" sz="2200" dirty="0" smtClean="0">
                <a:latin typeface="Goudy Old Style" panose="02020502050305020303" pitchFamily="18" charset="0"/>
              </a:rPr>
              <a:t>Place </a:t>
            </a:r>
            <a:r>
              <a:rPr lang="en-US" altLang="en-US" sz="2200" dirty="0">
                <a:latin typeface="Goudy Old Style" panose="02020502050305020303" pitchFamily="18" charset="0"/>
              </a:rPr>
              <a:t>their loyalty to their political party first when deciding how to vote. They support the party platform and party leaders.</a:t>
            </a:r>
          </a:p>
          <a:p>
            <a:pPr lvl="1"/>
            <a:endParaRPr lang="en-US" altLang="en-US" sz="2400" b="1" dirty="0" smtClean="0">
              <a:solidFill>
                <a:srgbClr val="FF0000"/>
              </a:solidFill>
              <a:latin typeface="Goudy Old Style" panose="02020502050305020303" pitchFamily="18" charset="0"/>
            </a:endParaRPr>
          </a:p>
          <a:p>
            <a:pPr lvl="1"/>
            <a:r>
              <a:rPr lang="en-US" altLang="en-US" sz="2400" b="1" u="sng" dirty="0" smtClean="0">
                <a:solidFill>
                  <a:srgbClr val="002060"/>
                </a:solidFill>
                <a:latin typeface="Goudy Old Style" panose="02020502050305020303" pitchFamily="18" charset="0"/>
              </a:rPr>
              <a:t>Politicos</a:t>
            </a:r>
            <a:r>
              <a:rPr lang="en-US" altLang="en-US" sz="2400" b="1" dirty="0" smtClean="0">
                <a:solidFill>
                  <a:schemeClr val="tx2">
                    <a:lumMod val="75000"/>
                    <a:lumOff val="25000"/>
                  </a:schemeClr>
                </a:solidFill>
                <a:latin typeface="Goudy Old Style" panose="02020502050305020303" pitchFamily="18" charset="0"/>
              </a:rPr>
              <a:t>-</a:t>
            </a:r>
            <a:r>
              <a:rPr lang="en-US" altLang="en-US" sz="2200" dirty="0" smtClean="0">
                <a:latin typeface="Goudy Old Style" panose="02020502050305020303" pitchFamily="18" charset="0"/>
              </a:rPr>
              <a:t>Try </a:t>
            </a:r>
            <a:r>
              <a:rPr lang="en-US" altLang="en-US" sz="2200" dirty="0">
                <a:latin typeface="Goudy Old Style" panose="02020502050305020303" pitchFamily="18" charset="0"/>
              </a:rPr>
              <a:t>to balance the other three approaches—personal views, party loyalty, and the wishes of constituents—when deciding how to vote.</a:t>
            </a:r>
          </a:p>
          <a:p>
            <a:r>
              <a:rPr lang="en-US" altLang="en-US" sz="2800" dirty="0">
                <a:latin typeface="Goudy Old Style" panose="02020502050305020303" pitchFamily="18" charset="0"/>
              </a:rPr>
              <a:t>Any of these approaches can place a congressperson in a difficult </a:t>
            </a:r>
            <a:r>
              <a:rPr lang="en-US" altLang="en-US" sz="2800" dirty="0" smtClean="0">
                <a:latin typeface="Goudy Old Style" panose="02020502050305020303" pitchFamily="18" charset="0"/>
              </a:rPr>
              <a:t>situation because it’s hard </a:t>
            </a:r>
            <a:r>
              <a:rPr lang="en-US" altLang="en-US" sz="2800" dirty="0">
                <a:latin typeface="Goudy Old Style" panose="02020502050305020303" pitchFamily="18" charset="0"/>
              </a:rPr>
              <a:t>to make everyone happy</a:t>
            </a:r>
            <a:r>
              <a:rPr lang="en-US" altLang="en-US" sz="2800" dirty="0" smtClean="0">
                <a:latin typeface="Goudy Old Style" panose="02020502050305020303" pitchFamily="18" charset="0"/>
              </a:rPr>
              <a:t>.</a:t>
            </a:r>
            <a:endParaRPr lang="en-US" altLang="en-US" sz="2800" dirty="0">
              <a:latin typeface="Goudy Old Style" panose="02020502050305020303" pitchFamily="18" charset="0"/>
            </a:endParaRPr>
          </a:p>
        </p:txBody>
      </p:sp>
      <p:sp>
        <p:nvSpPr>
          <p:cNvPr id="2" name="Title 1"/>
          <p:cNvSpPr>
            <a:spLocks noGrp="1"/>
          </p:cNvSpPr>
          <p:nvPr>
            <p:ph type="title"/>
          </p:nvPr>
        </p:nvSpPr>
        <p:spPr/>
        <p:txBody>
          <a:bodyPr>
            <a:noAutofit/>
          </a:bodyPr>
          <a:lstStyle/>
          <a:p>
            <a:r>
              <a:rPr lang="en-US" sz="2900" b="1" u="sng" dirty="0" smtClean="0">
                <a:latin typeface="Goudy Old Style" panose="02020502050305020303" pitchFamily="18" charset="0"/>
              </a:rPr>
              <a:t>Ways in Which Congress Represents their Constituents </a:t>
            </a:r>
            <a:endParaRPr lang="en-US" sz="2900" b="1" u="sng" dirty="0">
              <a:latin typeface="Goudy Old Style" panose="02020502050305020303" pitchFamily="18" charset="0"/>
            </a:endParaRPr>
          </a:p>
        </p:txBody>
      </p:sp>
    </p:spTree>
    <p:extLst>
      <p:ext uri="{BB962C8B-B14F-4D97-AF65-F5344CB8AC3E}">
        <p14:creationId xmlns:p14="http://schemas.microsoft.com/office/powerpoint/2010/main" val="411624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10_s04_p287_rev"/>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89508" y="2054443"/>
            <a:ext cx="6790383" cy="3736539"/>
          </a:xfrm>
          <a:noFill/>
        </p:spPr>
      </p:pic>
      <p:sp>
        <p:nvSpPr>
          <p:cNvPr id="2" name="Title 1"/>
          <p:cNvSpPr>
            <a:spLocks noGrp="1"/>
          </p:cNvSpPr>
          <p:nvPr>
            <p:ph type="title"/>
          </p:nvPr>
        </p:nvSpPr>
        <p:spPr>
          <a:xfrm>
            <a:off x="304800" y="304800"/>
            <a:ext cx="8534400" cy="758952"/>
          </a:xfrm>
        </p:spPr>
        <p:txBody>
          <a:bodyPr>
            <a:normAutofit fontScale="90000"/>
          </a:bodyPr>
          <a:lstStyle/>
          <a:p>
            <a:r>
              <a:rPr lang="en-US" b="1" u="sng" dirty="0">
                <a:latin typeface="Goudy Old Style" panose="02020502050305020303" pitchFamily="18" charset="0"/>
              </a:rPr>
              <a:t>Ways in Which Congress Represents their Constituents </a:t>
            </a:r>
            <a:endParaRPr lang="en-US" b="1" u="sng" dirty="0"/>
          </a:p>
        </p:txBody>
      </p:sp>
    </p:spTree>
    <p:extLst>
      <p:ext uri="{BB962C8B-B14F-4D97-AF65-F5344CB8AC3E}">
        <p14:creationId xmlns:p14="http://schemas.microsoft.com/office/powerpoint/2010/main" val="3118283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90000"/>
              </a:lnSpc>
            </a:pPr>
            <a:r>
              <a:rPr lang="en-US" altLang="en-US" sz="3200" dirty="0">
                <a:latin typeface="Goudy Old Style" panose="02020502050305020303" pitchFamily="18" charset="0"/>
              </a:rPr>
              <a:t>Members of Congress do much of their work in committees.</a:t>
            </a:r>
          </a:p>
          <a:p>
            <a:pPr>
              <a:lnSpc>
                <a:spcPct val="90000"/>
              </a:lnSpc>
            </a:pPr>
            <a:endParaRPr lang="en-US" altLang="en-US" sz="3200" dirty="0">
              <a:latin typeface="Goudy Old Style" panose="02020502050305020303" pitchFamily="18" charset="0"/>
            </a:endParaRPr>
          </a:p>
          <a:p>
            <a:pPr>
              <a:lnSpc>
                <a:spcPct val="90000"/>
              </a:lnSpc>
            </a:pPr>
            <a:r>
              <a:rPr lang="en-US" altLang="en-US" sz="3200" dirty="0">
                <a:latin typeface="Goudy Old Style" panose="02020502050305020303" pitchFamily="18" charset="0"/>
              </a:rPr>
              <a:t>Committee members must decide which </a:t>
            </a:r>
            <a:r>
              <a:rPr lang="en-US" altLang="en-US" sz="3200" dirty="0">
                <a:solidFill>
                  <a:srgbClr val="FF0000"/>
                </a:solidFill>
                <a:latin typeface="Goudy Old Style" panose="02020502050305020303" pitchFamily="18" charset="0"/>
              </a:rPr>
              <a:t>bills will die in committee</a:t>
            </a:r>
            <a:r>
              <a:rPr lang="en-US" altLang="en-US" sz="3200" dirty="0">
                <a:latin typeface="Goudy Old Style" panose="02020502050305020303" pitchFamily="18" charset="0"/>
              </a:rPr>
              <a:t> and </a:t>
            </a:r>
            <a:r>
              <a:rPr lang="en-US" altLang="en-US" sz="3200" dirty="0">
                <a:solidFill>
                  <a:srgbClr val="002060"/>
                </a:solidFill>
                <a:latin typeface="Goudy Old Style" panose="02020502050305020303" pitchFamily="18" charset="0"/>
              </a:rPr>
              <a:t>which ones will move ahead to be voted on</a:t>
            </a:r>
            <a:r>
              <a:rPr lang="en-US" altLang="en-US" sz="3200" dirty="0">
                <a:latin typeface="Goudy Old Style" panose="02020502050305020303" pitchFamily="18" charset="0"/>
              </a:rPr>
              <a:t>.</a:t>
            </a:r>
          </a:p>
          <a:p>
            <a:pPr>
              <a:lnSpc>
                <a:spcPct val="90000"/>
              </a:lnSpc>
            </a:pPr>
            <a:endParaRPr lang="en-US" altLang="en-US" sz="3200" dirty="0">
              <a:latin typeface="Goudy Old Style" panose="02020502050305020303" pitchFamily="18" charset="0"/>
            </a:endParaRPr>
          </a:p>
          <a:p>
            <a:pPr>
              <a:lnSpc>
                <a:spcPct val="90000"/>
              </a:lnSpc>
            </a:pPr>
            <a:r>
              <a:rPr lang="en-US" altLang="en-US" sz="3200" dirty="0">
                <a:latin typeface="Goudy Old Style" panose="02020502050305020303" pitchFamily="18" charset="0"/>
              </a:rPr>
              <a:t>Committee members also provide </a:t>
            </a:r>
            <a:r>
              <a:rPr lang="en-US" altLang="en-US" sz="3200" dirty="0">
                <a:solidFill>
                  <a:srgbClr val="FF0000"/>
                </a:solidFill>
                <a:latin typeface="Goudy Old Style" panose="02020502050305020303" pitchFamily="18" charset="0"/>
              </a:rPr>
              <a:t>oversight</a:t>
            </a:r>
            <a:r>
              <a:rPr lang="en-US" altLang="en-US" sz="3200" dirty="0">
                <a:latin typeface="Goudy Old Style" panose="02020502050305020303" pitchFamily="18" charset="0"/>
              </a:rPr>
              <a:t> of executive branch agencies, making sure that they carry out the public policies set </a:t>
            </a:r>
            <a:br>
              <a:rPr lang="en-US" altLang="en-US" sz="3200" dirty="0">
                <a:latin typeface="Goudy Old Style" panose="02020502050305020303" pitchFamily="18" charset="0"/>
              </a:rPr>
            </a:br>
            <a:r>
              <a:rPr lang="en-US" altLang="en-US" sz="3200" dirty="0">
                <a:latin typeface="Goudy Old Style" panose="02020502050305020303" pitchFamily="18" charset="0"/>
              </a:rPr>
              <a:t>by law.</a:t>
            </a:r>
            <a:endParaRPr lang="en-US" altLang="en-US" sz="3600" dirty="0">
              <a:latin typeface="Goudy Old Style" panose="02020502050305020303" pitchFamily="18" charset="0"/>
            </a:endParaRPr>
          </a:p>
          <a:p>
            <a:endParaRPr lang="en-US" dirty="0"/>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Committee Members </a:t>
            </a:r>
            <a:endParaRPr lang="en-US" sz="4000" b="1" u="sng" dirty="0">
              <a:latin typeface="Goudy Old Style" panose="02020502050305020303" pitchFamily="18" charset="0"/>
            </a:endParaRPr>
          </a:p>
        </p:txBody>
      </p:sp>
    </p:spTree>
    <p:extLst>
      <p:ext uri="{BB962C8B-B14F-4D97-AF65-F5344CB8AC3E}">
        <p14:creationId xmlns:p14="http://schemas.microsoft.com/office/powerpoint/2010/main" val="402283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6600498" cy="4419600"/>
          </a:xfrm>
        </p:spPr>
        <p:txBody>
          <a:bodyPr>
            <a:normAutofit lnSpcReduction="10000"/>
          </a:bodyPr>
          <a:lstStyle/>
          <a:p>
            <a:pPr>
              <a:lnSpc>
                <a:spcPct val="90000"/>
              </a:lnSpc>
            </a:pPr>
            <a:r>
              <a:rPr lang="en-US" altLang="en-US" sz="3000" dirty="0">
                <a:latin typeface="Goudy Old Style" panose="02020502050305020303" pitchFamily="18" charset="0"/>
              </a:rPr>
              <a:t>Members of Congress and their staffs help citizens of their districts and states deal with the federal bureaucracy. </a:t>
            </a:r>
          </a:p>
          <a:p>
            <a:pPr lvl="1">
              <a:lnSpc>
                <a:spcPct val="90000"/>
              </a:lnSpc>
            </a:pPr>
            <a:r>
              <a:rPr lang="en-US" altLang="en-US" sz="2600" dirty="0">
                <a:latin typeface="Goudy Old Style" panose="02020502050305020303" pitchFamily="18" charset="0"/>
              </a:rPr>
              <a:t>There are many kinds of request for aid from </a:t>
            </a:r>
            <a:r>
              <a:rPr lang="en-US" altLang="en-US" sz="2600" dirty="0">
                <a:solidFill>
                  <a:srgbClr val="FF0000"/>
                </a:solidFill>
                <a:latin typeface="Goudy Old Style" panose="02020502050305020303" pitchFamily="18" charset="0"/>
              </a:rPr>
              <a:t>constituents</a:t>
            </a:r>
            <a:r>
              <a:rPr lang="en-US" altLang="en-US" sz="2600" dirty="0">
                <a:latin typeface="Goudy Old Style" panose="02020502050305020303" pitchFamily="18" charset="0"/>
              </a:rPr>
              <a:t>. Some involve finding information or submitting it through proper channels, while many requests involve putting in a good word or recommendation on behalf of a constituent. </a:t>
            </a:r>
          </a:p>
          <a:p>
            <a:pPr lvl="1">
              <a:lnSpc>
                <a:spcPct val="90000"/>
              </a:lnSpc>
            </a:pPr>
            <a:endParaRPr lang="en-US" altLang="en-US" sz="2600" dirty="0">
              <a:latin typeface="Goudy Old Style" panose="02020502050305020303" pitchFamily="18" charset="0"/>
            </a:endParaRPr>
          </a:p>
          <a:p>
            <a:pPr lvl="1">
              <a:lnSpc>
                <a:spcPct val="90000"/>
              </a:lnSpc>
            </a:pPr>
            <a:r>
              <a:rPr lang="en-US" altLang="en-US" sz="2600" dirty="0">
                <a:latin typeface="Goudy Old Style" panose="02020502050305020303" pitchFamily="18" charset="0"/>
              </a:rPr>
              <a:t>Failing to fulfill such requests can cost members votes in the next election.</a:t>
            </a:r>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Serving the People</a:t>
            </a:r>
            <a:endParaRPr lang="en-US" sz="4000" b="1" u="sng" dirty="0">
              <a:latin typeface="Goudy Old Style" panose="02020502050305020303" pitchFamily="18" charset="0"/>
            </a:endParaRP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418" y="1902372"/>
            <a:ext cx="1579970" cy="3163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7149661" y="5203214"/>
            <a:ext cx="1606111" cy="600164"/>
          </a:xfrm>
          <a:prstGeom prst="rect">
            <a:avLst/>
          </a:prstGeom>
          <a:noFill/>
        </p:spPr>
        <p:txBody>
          <a:bodyPr wrap="square" rtlCol="0">
            <a:spAutoFit/>
          </a:bodyPr>
          <a:lstStyle/>
          <a:p>
            <a:pPr algn="ctr"/>
            <a:r>
              <a:rPr lang="en-US" sz="1100" dirty="0" smtClean="0">
                <a:solidFill>
                  <a:srgbClr val="002060"/>
                </a:solidFill>
                <a:latin typeface="Goudy Old Style" panose="02020502050305020303" pitchFamily="18" charset="0"/>
              </a:rPr>
              <a:t>Michigan House of Representatives Member-Brenda Lawrence (D)</a:t>
            </a:r>
            <a:endParaRPr lang="en-US" sz="1100" dirty="0">
              <a:solidFill>
                <a:srgbClr val="002060"/>
              </a:solidFill>
              <a:latin typeface="Goudy Old Style" panose="02020502050305020303" pitchFamily="18" charset="0"/>
            </a:endParaRPr>
          </a:p>
        </p:txBody>
      </p:sp>
    </p:spTree>
    <p:extLst>
      <p:ext uri="{BB962C8B-B14F-4D97-AF65-F5344CB8AC3E}">
        <p14:creationId xmlns:p14="http://schemas.microsoft.com/office/powerpoint/2010/main" val="2834764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altLang="en-US" sz="3600" dirty="0" smtClean="0">
                <a:solidFill>
                  <a:srgbClr val="FF0000"/>
                </a:solidFill>
                <a:latin typeface="Goudy Old Style" panose="02020502050305020303" pitchFamily="18" charset="0"/>
              </a:rPr>
              <a:t>“Fringe </a:t>
            </a:r>
            <a:r>
              <a:rPr lang="en-US" altLang="en-US" sz="3600" dirty="0">
                <a:solidFill>
                  <a:srgbClr val="FF0000"/>
                </a:solidFill>
                <a:latin typeface="Goudy Old Style" panose="02020502050305020303" pitchFamily="18" charset="0"/>
              </a:rPr>
              <a:t>B</a:t>
            </a:r>
            <a:r>
              <a:rPr lang="en-US" altLang="en-US" sz="3600" dirty="0" smtClean="0">
                <a:solidFill>
                  <a:srgbClr val="FF0000"/>
                </a:solidFill>
                <a:latin typeface="Goudy Old Style" panose="02020502050305020303" pitchFamily="18" charset="0"/>
              </a:rPr>
              <a:t>enefits</a:t>
            </a:r>
            <a:r>
              <a:rPr lang="en-US" altLang="en-US" sz="3600" dirty="0">
                <a:solidFill>
                  <a:srgbClr val="FF0000"/>
                </a:solidFill>
                <a:latin typeface="Goudy Old Style" panose="02020502050305020303" pitchFamily="18" charset="0"/>
              </a:rPr>
              <a:t>” </a:t>
            </a:r>
            <a:r>
              <a:rPr lang="en-US" altLang="en-US" sz="3600" dirty="0">
                <a:solidFill>
                  <a:schemeClr val="tx2">
                    <a:lumMod val="90000"/>
                    <a:lumOff val="10000"/>
                  </a:schemeClr>
                </a:solidFill>
                <a:latin typeface="Goudy Old Style" panose="02020502050305020303" pitchFamily="18" charset="0"/>
              </a:rPr>
              <a:t>for members of </a:t>
            </a:r>
            <a:r>
              <a:rPr lang="en-US" altLang="en-US" sz="3600" dirty="0" smtClean="0">
                <a:solidFill>
                  <a:schemeClr val="tx2">
                    <a:lumMod val="90000"/>
                    <a:lumOff val="10000"/>
                  </a:schemeClr>
                </a:solidFill>
                <a:latin typeface="Goudy Old Style" panose="02020502050305020303" pitchFamily="18" charset="0"/>
              </a:rPr>
              <a:t>Congress often include:</a:t>
            </a:r>
            <a:endParaRPr lang="en-US" altLang="en-US" sz="3600" dirty="0">
              <a:solidFill>
                <a:schemeClr val="tx2">
                  <a:lumMod val="90000"/>
                  <a:lumOff val="10000"/>
                </a:schemeClr>
              </a:solidFill>
              <a:latin typeface="Goudy Old Style" panose="02020502050305020303" pitchFamily="18" charset="0"/>
            </a:endParaRPr>
          </a:p>
          <a:p>
            <a:pPr lvl="1">
              <a:lnSpc>
                <a:spcPct val="90000"/>
              </a:lnSpc>
            </a:pPr>
            <a:r>
              <a:rPr lang="en-US" altLang="en-US" sz="3000" dirty="0">
                <a:latin typeface="Goudy Old Style" panose="02020502050305020303" pitchFamily="18" charset="0"/>
              </a:rPr>
              <a:t>A</a:t>
            </a:r>
            <a:r>
              <a:rPr lang="en-US" altLang="en-US" sz="3000" dirty="0" smtClean="0">
                <a:latin typeface="Goudy Old Style" panose="02020502050305020303" pitchFamily="18" charset="0"/>
              </a:rPr>
              <a:t>ccess </a:t>
            </a:r>
            <a:r>
              <a:rPr lang="en-US" altLang="en-US" sz="3000" dirty="0">
                <a:latin typeface="Goudy Old Style" panose="02020502050305020303" pitchFamily="18" charset="0"/>
              </a:rPr>
              <a:t>to inexpensive health care, fine dining, free parking, </a:t>
            </a:r>
            <a:r>
              <a:rPr lang="en-US" altLang="en-US" sz="3000" dirty="0" smtClean="0">
                <a:latin typeface="Goudy Old Style" panose="02020502050305020303" pitchFamily="18" charset="0"/>
              </a:rPr>
              <a:t>travel and </a:t>
            </a:r>
            <a:r>
              <a:rPr lang="en-US" altLang="en-US" sz="3000" dirty="0">
                <a:latin typeface="Goudy Old Style" panose="02020502050305020303" pitchFamily="18" charset="0"/>
              </a:rPr>
              <a:t>generous </a:t>
            </a:r>
            <a:r>
              <a:rPr lang="en-US" altLang="en-US" sz="3000" dirty="0" smtClean="0">
                <a:latin typeface="Goudy Old Style" panose="02020502050305020303" pitchFamily="18" charset="0"/>
              </a:rPr>
              <a:t>retirement pensions.</a:t>
            </a:r>
          </a:p>
          <a:p>
            <a:pPr lvl="1">
              <a:lnSpc>
                <a:spcPct val="90000"/>
              </a:lnSpc>
            </a:pPr>
            <a:r>
              <a:rPr lang="en-US" altLang="en-US" sz="3000" dirty="0" smtClean="0">
                <a:latin typeface="Goudy Old Style" panose="02020502050305020303" pitchFamily="18" charset="0"/>
              </a:rPr>
              <a:t>Members </a:t>
            </a:r>
            <a:r>
              <a:rPr lang="en-US" altLang="en-US" sz="3000" dirty="0">
                <a:latin typeface="Goudy Old Style" panose="02020502050305020303" pitchFamily="18" charset="0"/>
              </a:rPr>
              <a:t>receive funds to hire staff and run their rent-free offices. </a:t>
            </a:r>
            <a:endParaRPr lang="en-US" altLang="en-US" sz="3000" dirty="0" smtClean="0">
              <a:latin typeface="Goudy Old Style" panose="02020502050305020303" pitchFamily="18" charset="0"/>
            </a:endParaRPr>
          </a:p>
          <a:p>
            <a:pPr lvl="2"/>
            <a:r>
              <a:rPr lang="en-US" altLang="en-US" sz="2800" dirty="0" smtClean="0">
                <a:latin typeface="Goudy Old Style" panose="02020502050305020303" pitchFamily="18" charset="0"/>
              </a:rPr>
              <a:t>They </a:t>
            </a:r>
            <a:r>
              <a:rPr lang="en-US" altLang="en-US" sz="2800" dirty="0">
                <a:latin typeface="Goudy Old Style" panose="02020502050305020303" pitchFamily="18" charset="0"/>
              </a:rPr>
              <a:t>can mail letters and other materials without postage, print items for free, and produce radio or television tapes at low cost.</a:t>
            </a:r>
          </a:p>
          <a:p>
            <a:endParaRPr lang="en-US" dirty="0"/>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Fringe Benefits </a:t>
            </a:r>
            <a:endParaRPr lang="en-US" sz="4000" b="1" u="sng" dirty="0">
              <a:latin typeface="Goudy Old Style" panose="02020502050305020303" pitchFamily="18" charset="0"/>
            </a:endParaRPr>
          </a:p>
        </p:txBody>
      </p:sp>
    </p:spTree>
    <p:extLst>
      <p:ext uri="{BB962C8B-B14F-4D97-AF65-F5344CB8AC3E}">
        <p14:creationId xmlns:p14="http://schemas.microsoft.com/office/powerpoint/2010/main" val="19875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00872" cy="4724400"/>
          </a:xfrm>
        </p:spPr>
        <p:txBody>
          <a:bodyPr>
            <a:normAutofit fontScale="92500" lnSpcReduction="10000"/>
          </a:bodyPr>
          <a:lstStyle/>
          <a:p>
            <a:r>
              <a:rPr lang="en-US" altLang="en-US" sz="3200" dirty="0">
                <a:latin typeface="Goudy Old Style" panose="02020502050305020303" pitchFamily="18" charset="0"/>
              </a:rPr>
              <a:t>Members of Congress cannot be arrested for </a:t>
            </a:r>
            <a:r>
              <a:rPr lang="en-US" altLang="en-US" sz="3200" dirty="0">
                <a:solidFill>
                  <a:srgbClr val="002060"/>
                </a:solidFill>
                <a:latin typeface="Goudy Old Style" panose="02020502050305020303" pitchFamily="18" charset="0"/>
              </a:rPr>
              <a:t>civil crimes </a:t>
            </a:r>
            <a:r>
              <a:rPr lang="en-US" altLang="en-US" sz="3200" dirty="0">
                <a:latin typeface="Goudy Old Style" panose="02020502050305020303" pitchFamily="18" charset="0"/>
              </a:rPr>
              <a:t>while taking part in </a:t>
            </a:r>
            <a:r>
              <a:rPr lang="en-US" altLang="en-US" sz="3200" dirty="0">
                <a:solidFill>
                  <a:srgbClr val="FF0000"/>
                </a:solidFill>
                <a:latin typeface="Goudy Old Style" panose="02020502050305020303" pitchFamily="18" charset="0"/>
              </a:rPr>
              <a:t>congressional business</a:t>
            </a:r>
            <a:r>
              <a:rPr lang="en-US" altLang="en-US" sz="3200" dirty="0">
                <a:latin typeface="Goudy Old Style" panose="02020502050305020303" pitchFamily="18" charset="0"/>
              </a:rPr>
              <a:t>.</a:t>
            </a:r>
          </a:p>
          <a:p>
            <a:endParaRPr lang="en-US" altLang="en-US" sz="3200" dirty="0" smtClean="0">
              <a:latin typeface="Goudy Old Style" panose="02020502050305020303" pitchFamily="18" charset="0"/>
            </a:endParaRPr>
          </a:p>
          <a:p>
            <a:r>
              <a:rPr lang="en-US" altLang="en-US" sz="3200" dirty="0" smtClean="0">
                <a:latin typeface="Goudy Old Style" panose="02020502050305020303" pitchFamily="18" charset="0"/>
              </a:rPr>
              <a:t>Members </a:t>
            </a:r>
            <a:r>
              <a:rPr lang="en-US" altLang="en-US" sz="3200" dirty="0">
                <a:latin typeface="Goudy Old Style" panose="02020502050305020303" pitchFamily="18" charset="0"/>
              </a:rPr>
              <a:t>of Congress cannot be charged with </a:t>
            </a:r>
            <a:r>
              <a:rPr lang="en-US" altLang="en-US" sz="3200" dirty="0">
                <a:solidFill>
                  <a:srgbClr val="002060"/>
                </a:solidFill>
                <a:latin typeface="Goudy Old Style" panose="02020502050305020303" pitchFamily="18" charset="0"/>
              </a:rPr>
              <a:t>libel</a:t>
            </a:r>
            <a:r>
              <a:rPr lang="en-US" altLang="en-US" sz="3200" dirty="0">
                <a:latin typeface="Goudy Old Style" panose="02020502050305020303" pitchFamily="18" charset="0"/>
              </a:rPr>
              <a:t> or </a:t>
            </a:r>
            <a:r>
              <a:rPr lang="en-US" altLang="en-US" sz="3200" dirty="0">
                <a:solidFill>
                  <a:srgbClr val="FF0000"/>
                </a:solidFill>
                <a:latin typeface="Goudy Old Style" panose="02020502050305020303" pitchFamily="18" charset="0"/>
              </a:rPr>
              <a:t>slander</a:t>
            </a:r>
            <a:r>
              <a:rPr lang="en-US" altLang="en-US" sz="3200" dirty="0">
                <a:latin typeface="Goudy Old Style" panose="02020502050305020303" pitchFamily="18" charset="0"/>
              </a:rPr>
              <a:t> for anything they say while conducting official business in Congress.</a:t>
            </a:r>
          </a:p>
          <a:p>
            <a:pPr lvl="1"/>
            <a:r>
              <a:rPr lang="en-US" altLang="en-US" sz="2800" dirty="0">
                <a:latin typeface="Goudy Old Style" panose="02020502050305020303" pitchFamily="18" charset="0"/>
              </a:rPr>
              <a:t>This protects the </a:t>
            </a:r>
            <a:r>
              <a:rPr lang="en-US" altLang="en-US" sz="2800" dirty="0">
                <a:solidFill>
                  <a:srgbClr val="002060"/>
                </a:solidFill>
                <a:latin typeface="Goudy Old Style" panose="02020502050305020303" pitchFamily="18" charset="0"/>
              </a:rPr>
              <a:t>freedom of discussion </a:t>
            </a:r>
            <a:r>
              <a:rPr lang="en-US" altLang="en-US" sz="2800" dirty="0">
                <a:latin typeface="Goudy Old Style" panose="02020502050305020303" pitchFamily="18" charset="0"/>
              </a:rPr>
              <a:t>and </a:t>
            </a:r>
            <a:r>
              <a:rPr lang="en-US" altLang="en-US" sz="2800" dirty="0">
                <a:solidFill>
                  <a:srgbClr val="FF0000"/>
                </a:solidFill>
                <a:latin typeface="Goudy Old Style" panose="02020502050305020303" pitchFamily="18" charset="0"/>
              </a:rPr>
              <a:t>debate</a:t>
            </a:r>
            <a:r>
              <a:rPr lang="en-US" altLang="en-US" sz="2800" dirty="0">
                <a:latin typeface="Goudy Old Style" panose="02020502050305020303" pitchFamily="18" charset="0"/>
              </a:rPr>
              <a:t> in Congress.</a:t>
            </a:r>
          </a:p>
          <a:p>
            <a:pPr lvl="1"/>
            <a:r>
              <a:rPr lang="en-US" altLang="en-US" sz="2800" dirty="0">
                <a:latin typeface="Goudy Old Style" panose="02020502050305020303" pitchFamily="18" charset="0"/>
              </a:rPr>
              <a:t>Members can still be punished for simply making </a:t>
            </a:r>
            <a:r>
              <a:rPr lang="en-US" altLang="en-US" sz="2800" dirty="0">
                <a:solidFill>
                  <a:srgbClr val="002060"/>
                </a:solidFill>
                <a:latin typeface="Goudy Old Style" panose="02020502050305020303" pitchFamily="18" charset="0"/>
              </a:rPr>
              <a:t>false accusations </a:t>
            </a:r>
            <a:r>
              <a:rPr lang="en-US" altLang="en-US" sz="2800" dirty="0">
                <a:latin typeface="Goudy Old Style" panose="02020502050305020303" pitchFamily="18" charset="0"/>
              </a:rPr>
              <a:t>against people verbally or in writing. </a:t>
            </a:r>
          </a:p>
          <a:p>
            <a:endParaRPr lang="en-US" dirty="0"/>
          </a:p>
        </p:txBody>
      </p:sp>
      <p:sp>
        <p:nvSpPr>
          <p:cNvPr id="2" name="Title 1"/>
          <p:cNvSpPr>
            <a:spLocks noGrp="1"/>
          </p:cNvSpPr>
          <p:nvPr>
            <p:ph type="title"/>
          </p:nvPr>
        </p:nvSpPr>
        <p:spPr/>
        <p:txBody>
          <a:bodyPr/>
          <a:lstStyle/>
          <a:p>
            <a:r>
              <a:rPr lang="en-US" sz="4000" b="1" u="sng" dirty="0" smtClean="0">
                <a:latin typeface="Goudy Old Style" panose="02020502050305020303" pitchFamily="18" charset="0"/>
              </a:rPr>
              <a:t>Privileges of Membership </a:t>
            </a:r>
            <a:endParaRPr lang="en-US" sz="4000" b="1" u="sng" dirty="0">
              <a:latin typeface="Goudy Old Style" panose="02020502050305020303" pitchFamily="18" charset="0"/>
            </a:endParaRPr>
          </a:p>
        </p:txBody>
      </p:sp>
    </p:spTree>
    <p:extLst>
      <p:ext uri="{BB962C8B-B14F-4D97-AF65-F5344CB8AC3E}">
        <p14:creationId xmlns:p14="http://schemas.microsoft.com/office/powerpoint/2010/main" val="62176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sz="quarter" idx="1"/>
          </p:nvPr>
        </p:nvSpPr>
        <p:spPr>
          <a:xfrm>
            <a:off x="301752" y="1527048"/>
            <a:ext cx="3127248" cy="4572000"/>
          </a:xfrm>
        </p:spPr>
        <p:txBody>
          <a:bodyPr>
            <a:noAutofit/>
          </a:bodyPr>
          <a:lstStyle/>
          <a:p>
            <a:r>
              <a:rPr lang="en-US" sz="3000" dirty="0" smtClean="0"/>
              <a:t>Bicameral </a:t>
            </a:r>
          </a:p>
          <a:p>
            <a:r>
              <a:rPr lang="en-US" sz="3000" dirty="0" smtClean="0"/>
              <a:t>Term</a:t>
            </a:r>
          </a:p>
          <a:p>
            <a:r>
              <a:rPr lang="en-US" sz="3000" dirty="0" smtClean="0"/>
              <a:t>Session</a:t>
            </a:r>
          </a:p>
          <a:p>
            <a:r>
              <a:rPr lang="en-US" sz="3000" dirty="0" smtClean="0"/>
              <a:t>Convene</a:t>
            </a:r>
          </a:p>
          <a:p>
            <a:r>
              <a:rPr lang="en-US" sz="3000" dirty="0" smtClean="0"/>
              <a:t>Adjourn</a:t>
            </a:r>
          </a:p>
          <a:p>
            <a:r>
              <a:rPr lang="en-US" sz="3000" dirty="0" smtClean="0"/>
              <a:t>Recess</a:t>
            </a:r>
          </a:p>
          <a:p>
            <a:r>
              <a:rPr lang="en-US" sz="3000" dirty="0" smtClean="0"/>
              <a:t>Prorogue</a:t>
            </a:r>
          </a:p>
          <a:p>
            <a:r>
              <a:rPr lang="en-US" sz="3000" dirty="0" smtClean="0"/>
              <a:t>Special Session </a:t>
            </a:r>
            <a:endParaRPr lang="en-US" sz="3000" dirty="0"/>
          </a:p>
        </p:txBody>
      </p:sp>
      <p:pic>
        <p:nvPicPr>
          <p:cNvPr id="1026" name="Picture 2" descr="http://edswebportfolio.info/WebCtPort/600px-US_Congressional_Seal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3910914" cy="391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7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Bicameral Legislature</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sz="2800" dirty="0" smtClean="0"/>
              <a:t>Three reasons that the Constitution established a bicameral legislature?</a:t>
            </a:r>
            <a:endParaRPr lang="en-US" altLang="en-US" sz="2800" dirty="0"/>
          </a:p>
          <a:p>
            <a:pPr lvl="1">
              <a:lnSpc>
                <a:spcPct val="90000"/>
              </a:lnSpc>
            </a:pPr>
            <a:r>
              <a:rPr lang="en-US" altLang="en-US" sz="2800" dirty="0">
                <a:solidFill>
                  <a:srgbClr val="FF0000"/>
                </a:solidFill>
              </a:rPr>
              <a:t>Historically</a:t>
            </a:r>
            <a:r>
              <a:rPr lang="en-US" altLang="en-US" sz="2800" dirty="0">
                <a:solidFill>
                  <a:schemeClr val="tx1"/>
                </a:solidFill>
              </a:rPr>
              <a:t>, it is modeled on the two houses of the British Parliament and colonial legislatures.</a:t>
            </a:r>
          </a:p>
          <a:p>
            <a:pPr lvl="1">
              <a:lnSpc>
                <a:spcPct val="90000"/>
              </a:lnSpc>
            </a:pPr>
            <a:r>
              <a:rPr lang="en-US" altLang="en-US" sz="2800" dirty="0">
                <a:solidFill>
                  <a:srgbClr val="FF0000"/>
                </a:solidFill>
              </a:rPr>
              <a:t>Practically</a:t>
            </a:r>
            <a:r>
              <a:rPr lang="en-US" altLang="en-US" sz="2800" dirty="0">
                <a:solidFill>
                  <a:schemeClr val="tx1"/>
                </a:solidFill>
              </a:rPr>
              <a:t>, two houses were adopted as part of the Great Compromise, which solved the dispute between large and small states at the Constitutional Convention over how they would be represented in the national legislature.</a:t>
            </a:r>
          </a:p>
          <a:p>
            <a:pPr lvl="1">
              <a:lnSpc>
                <a:spcPct val="90000"/>
              </a:lnSpc>
            </a:pPr>
            <a:r>
              <a:rPr lang="en-US" altLang="en-US" sz="2800" dirty="0">
                <a:solidFill>
                  <a:srgbClr val="FF0000"/>
                </a:solidFill>
              </a:rPr>
              <a:t>Theoretically</a:t>
            </a:r>
            <a:r>
              <a:rPr lang="en-US" altLang="en-US" sz="2800" dirty="0">
                <a:solidFill>
                  <a:schemeClr val="tx1"/>
                </a:solidFill>
              </a:rPr>
              <a:t>, having two house of Congress means that one house can check the powers of the other.</a:t>
            </a:r>
          </a:p>
          <a:p>
            <a:pPr lvl="1"/>
            <a:endParaRPr lang="en-US" dirty="0"/>
          </a:p>
        </p:txBody>
      </p:sp>
    </p:spTree>
    <p:extLst>
      <p:ext uri="{BB962C8B-B14F-4D97-AF65-F5344CB8AC3E}">
        <p14:creationId xmlns:p14="http://schemas.microsoft.com/office/powerpoint/2010/main" val="162692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Legislature</a:t>
            </a:r>
            <a:endParaRPr lang="en-US" dirty="0"/>
          </a:p>
        </p:txBody>
      </p:sp>
      <p:sp>
        <p:nvSpPr>
          <p:cNvPr id="3" name="Content Placeholder 2"/>
          <p:cNvSpPr>
            <a:spLocks noGrp="1"/>
          </p:cNvSpPr>
          <p:nvPr>
            <p:ph sz="quarter" idx="1"/>
          </p:nvPr>
        </p:nvSpPr>
        <p:spPr>
          <a:xfrm>
            <a:off x="304800" y="1339786"/>
            <a:ext cx="4422648" cy="5026152"/>
          </a:xfrm>
        </p:spPr>
        <p:txBody>
          <a:bodyPr>
            <a:normAutofit fontScale="92500"/>
          </a:bodyPr>
          <a:lstStyle/>
          <a:p>
            <a:r>
              <a:rPr lang="en-US" altLang="en-US" sz="2800" dirty="0"/>
              <a:t>Congress turns the will of the people into public policy by passing laws</a:t>
            </a:r>
            <a:r>
              <a:rPr lang="en-US" altLang="en-US" sz="2800" dirty="0" smtClean="0"/>
              <a:t>.</a:t>
            </a:r>
          </a:p>
          <a:p>
            <a:r>
              <a:rPr lang="en-US" altLang="en-US" sz="2800" dirty="0" smtClean="0"/>
              <a:t>Framers originally believed that Congress would be the most powerful branch of federal government </a:t>
            </a:r>
          </a:p>
          <a:p>
            <a:r>
              <a:rPr lang="en-US" altLang="en-US" sz="2800" dirty="0" smtClean="0"/>
              <a:t>Constitution spends more space detailing powers and structure of Congress than any other branch</a:t>
            </a:r>
            <a:endParaRPr lang="en-US" altLang="en-US" sz="2800"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105150" cy="46577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494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Congress Admired?</a:t>
            </a:r>
            <a:endParaRPr lang="en-US" dirty="0"/>
          </a:p>
        </p:txBody>
      </p:sp>
      <p:sp>
        <p:nvSpPr>
          <p:cNvPr id="5" name="Content Placeholder 4"/>
          <p:cNvSpPr>
            <a:spLocks noGrp="1"/>
          </p:cNvSpPr>
          <p:nvPr>
            <p:ph sz="half" idx="1"/>
          </p:nvPr>
        </p:nvSpPr>
        <p:spPr>
          <a:xfrm>
            <a:off x="304800" y="1828800"/>
            <a:ext cx="4038600" cy="4681728"/>
          </a:xfrm>
        </p:spPr>
        <p:txBody>
          <a:bodyPr>
            <a:normAutofit/>
          </a:bodyPr>
          <a:lstStyle/>
          <a:p>
            <a:r>
              <a:rPr lang="en-US" sz="3200" i="1" dirty="0" smtClean="0"/>
              <a:t>“Suppose you were an idiot. And suppose you were a member of Congress. But I repeat myself.”</a:t>
            </a:r>
            <a:endParaRPr lang="en-US" sz="3200" i="1"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71856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27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Congress and Federalism </a:t>
            </a:r>
            <a:endParaRPr lang="en-US" dirty="0"/>
          </a:p>
        </p:txBody>
      </p:sp>
      <p:sp>
        <p:nvSpPr>
          <p:cNvPr id="6" name="Content Placeholder 5"/>
          <p:cNvSpPr>
            <a:spLocks noGrp="1"/>
          </p:cNvSpPr>
          <p:nvPr>
            <p:ph sz="quarter" idx="1"/>
          </p:nvPr>
        </p:nvSpPr>
        <p:spPr/>
        <p:txBody>
          <a:bodyPr>
            <a:noAutofit/>
          </a:bodyPr>
          <a:lstStyle/>
          <a:p>
            <a:pPr>
              <a:lnSpc>
                <a:spcPct val="90000"/>
              </a:lnSpc>
            </a:pPr>
            <a:r>
              <a:rPr lang="en-US" altLang="en-US" sz="3600" dirty="0"/>
              <a:t>Federalism involves the </a:t>
            </a:r>
            <a:r>
              <a:rPr lang="en-US" altLang="en-US" sz="3600" b="1" dirty="0">
                <a:solidFill>
                  <a:srgbClr val="FF0000"/>
                </a:solidFill>
              </a:rPr>
              <a:t>division of power</a:t>
            </a:r>
            <a:r>
              <a:rPr lang="en-US" altLang="en-US" sz="3600" dirty="0"/>
              <a:t> between the central government and the state governments</a:t>
            </a:r>
            <a:r>
              <a:rPr lang="en-US" altLang="en-US" sz="3600" dirty="0" smtClean="0"/>
              <a:t>.</a:t>
            </a:r>
            <a:endParaRPr lang="en-US" altLang="en-US" sz="3600" dirty="0"/>
          </a:p>
          <a:p>
            <a:pPr>
              <a:lnSpc>
                <a:spcPct val="90000"/>
              </a:lnSpc>
            </a:pPr>
            <a:r>
              <a:rPr lang="en-US" altLang="en-US" sz="3600" dirty="0"/>
              <a:t>The different roles taken by the members of Congress are examples of federalism in the national </a:t>
            </a:r>
            <a:r>
              <a:rPr lang="en-US" altLang="en-US" sz="3600" dirty="0" smtClean="0"/>
              <a:t>government. </a:t>
            </a:r>
            <a:endParaRPr lang="en-US" altLang="en-US" sz="4000" dirty="0" smtClean="0"/>
          </a:p>
          <a:p>
            <a:pPr lvl="1">
              <a:lnSpc>
                <a:spcPct val="90000"/>
              </a:lnSpc>
            </a:pPr>
            <a:r>
              <a:rPr lang="en-US" altLang="en-US" sz="3200" dirty="0" smtClean="0"/>
              <a:t>Act of interests of the people of that state as well as address issues of national importance</a:t>
            </a:r>
          </a:p>
        </p:txBody>
      </p:sp>
    </p:spTree>
    <p:extLst>
      <p:ext uri="{BB962C8B-B14F-4D97-AF65-F5344CB8AC3E}">
        <p14:creationId xmlns:p14="http://schemas.microsoft.com/office/powerpoint/2010/main" val="2909335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187</TotalTime>
  <Words>2191</Words>
  <Application>Microsoft Office PowerPoint</Application>
  <PresentationFormat>On-screen Show (4:3)</PresentationFormat>
  <Paragraphs>234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Chapter 10: Congress</vt:lpstr>
      <vt:lpstr>Chapter 10, Section 1</vt:lpstr>
      <vt:lpstr>Who are They?</vt:lpstr>
      <vt:lpstr>Quiz</vt:lpstr>
      <vt:lpstr>Key Terms</vt:lpstr>
      <vt:lpstr>Bicameral Legislature</vt:lpstr>
      <vt:lpstr>National Legislature</vt:lpstr>
      <vt:lpstr>Is Congress Admired?</vt:lpstr>
      <vt:lpstr>Congress and Federalism </vt:lpstr>
      <vt:lpstr>Representation </vt:lpstr>
      <vt:lpstr>Congressional Terms</vt:lpstr>
      <vt:lpstr>Adjourning Congress</vt:lpstr>
      <vt:lpstr>Special Sessions </vt:lpstr>
      <vt:lpstr>ALEC</vt:lpstr>
      <vt:lpstr>Chapter 10, Section 2</vt:lpstr>
      <vt:lpstr>Key Terms</vt:lpstr>
      <vt:lpstr>Size of the House</vt:lpstr>
      <vt:lpstr>Census</vt:lpstr>
      <vt:lpstr>PowerPoint Presentation</vt:lpstr>
      <vt:lpstr>Congressional Elections</vt:lpstr>
      <vt:lpstr>Congressional Districts</vt:lpstr>
      <vt:lpstr>Gerrymandering</vt:lpstr>
      <vt:lpstr>PowerPoint Presentation</vt:lpstr>
      <vt:lpstr>PowerPoint Presentation</vt:lpstr>
      <vt:lpstr>Formal Qualifications</vt:lpstr>
      <vt:lpstr>Informal Qualifications</vt:lpstr>
      <vt:lpstr>Chapter 10, Section 3</vt:lpstr>
      <vt:lpstr>Key Terms</vt:lpstr>
      <vt:lpstr>PowerPoint Presentation</vt:lpstr>
      <vt:lpstr>Structure of the Senate</vt:lpstr>
      <vt:lpstr>17th Amendment</vt:lpstr>
      <vt:lpstr>“The Millionaires’ Club”</vt:lpstr>
      <vt:lpstr>Senate Terms </vt:lpstr>
      <vt:lpstr>A Unique Role</vt:lpstr>
      <vt:lpstr>National Recognition</vt:lpstr>
      <vt:lpstr>Qualifications</vt:lpstr>
      <vt:lpstr>Informal Qualifications </vt:lpstr>
      <vt:lpstr>Senate Discipline</vt:lpstr>
      <vt:lpstr>The Members of Congress</vt:lpstr>
      <vt:lpstr>Key Terms</vt:lpstr>
      <vt:lpstr>Roles &amp; Functions</vt:lpstr>
      <vt:lpstr>Overview of Members </vt:lpstr>
      <vt:lpstr>Ways in Which Congress Represents their Constituents </vt:lpstr>
      <vt:lpstr>Ways in Which Congress Represents their Constituents </vt:lpstr>
      <vt:lpstr>Committee Members </vt:lpstr>
      <vt:lpstr>Serving the People</vt:lpstr>
      <vt:lpstr>Fringe Benefits </vt:lpstr>
      <vt:lpstr>Privileges of Membership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Congress</dc:title>
  <dc:creator>Windows User</dc:creator>
  <cp:lastModifiedBy>Windows User</cp:lastModifiedBy>
  <cp:revision>22</cp:revision>
  <dcterms:created xsi:type="dcterms:W3CDTF">2014-12-04T14:33:43Z</dcterms:created>
  <dcterms:modified xsi:type="dcterms:W3CDTF">2018-05-14T16:40:54Z</dcterms:modified>
</cp:coreProperties>
</file>