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Chapter 10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75" y="2125463"/>
            <a:ext cx="2842800" cy="28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House of Representatives </a:t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vs. </a:t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The Senate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978400" y="4800601"/>
            <a:ext cx="650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Goudy Old Style" pitchFamily="18" charset="0"/>
              </a:rPr>
              <a:t>Chapter 10-Section 2 and 3</a:t>
            </a:r>
          </a:p>
        </p:txBody>
      </p:sp>
      <p:pic>
        <p:nvPicPr>
          <p:cNvPr id="2050" name="Picture 2" descr="http://www.thisissierraleone.com/wp-content/uploads/2012/05/The-United-States-House-of-Representa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19" y="2564524"/>
            <a:ext cx="2761098" cy="206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5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98474" y="1123837"/>
            <a:ext cx="3235569" cy="460118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Membership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2345" y="802258"/>
            <a:ext cx="3196819" cy="52842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Goudy Old Style" pitchFamily="18" charset="0"/>
              </a:rPr>
              <a:t>435</a:t>
            </a:r>
            <a:r>
              <a:rPr lang="en-US" altLang="en-US" sz="4000" dirty="0">
                <a:latin typeface="Goudy Old Style" pitchFamily="18" charset="0"/>
              </a:rPr>
              <a:t> members; each state’s delegation is determined by its population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729003" y="552091"/>
            <a:ext cx="3539262" cy="44563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3600" b="1" u="sng" dirty="0">
              <a:latin typeface="Goudy Old Styl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100</a:t>
            </a:r>
            <a:r>
              <a:rPr lang="en-US" altLang="en-US" sz="4000" dirty="0">
                <a:latin typeface="Goudy Old Style" pitchFamily="18" charset="0"/>
              </a:rPr>
              <a:t> members (two per state)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>
          <a:xfrm>
            <a:off x="98474" y="1123837"/>
            <a:ext cx="3305908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300" dirty="0">
                <a:latin typeface="Goudy Old Style" pitchFamily="18" charset="0"/>
              </a:rPr>
              <a:t>What are the Qualifications?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67951" y="776378"/>
            <a:ext cx="3801729" cy="531009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Need to be at least 25 years old, U.S. citizen for 7 years, resident of the state represented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728603" y="1026543"/>
            <a:ext cx="3637736" cy="472310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Need to be at least 30 years old, U.S. citizen for 9 years, resident of the state represented</a:t>
            </a:r>
          </a:p>
        </p:txBody>
      </p:sp>
    </p:spTree>
    <p:extLst>
      <p:ext uri="{BB962C8B-B14F-4D97-AF65-F5344CB8AC3E}">
        <p14:creationId xmlns:p14="http://schemas.microsoft.com/office/powerpoint/2010/main" val="15164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How Long Are the Terms?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3020" y="646980"/>
            <a:ext cx="3450037" cy="48016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2 years, entire House must be elected every two years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5677" y="672862"/>
            <a:ext cx="3750278" cy="50976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6 years with staggered elections, 1/3 of the members elected every 2 years</a:t>
            </a:r>
          </a:p>
        </p:txBody>
      </p:sp>
    </p:spTree>
    <p:extLst>
      <p:ext uri="{BB962C8B-B14F-4D97-AF65-F5344CB8AC3E}">
        <p14:creationId xmlns:p14="http://schemas.microsoft.com/office/powerpoint/2010/main" val="816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How Are They Elected?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27938" y="759126"/>
            <a:ext cx="3717323" cy="5327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Directly by the voters of a district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41324" y="998483"/>
            <a:ext cx="4204138" cy="453411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Directly by the voters of a state (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17</a:t>
            </a:r>
            <a:r>
              <a:rPr lang="en-US" altLang="en-US" sz="4000" baseline="30000" dirty="0">
                <a:solidFill>
                  <a:srgbClr val="FF0000"/>
                </a:solidFill>
                <a:latin typeface="Goudy Old Style" pitchFamily="18" charset="0"/>
              </a:rPr>
              <a:t>th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 amendment</a:t>
            </a:r>
            <a:r>
              <a:rPr lang="en-US" altLang="en-US" sz="4000" dirty="0">
                <a:latin typeface="Goudy Old Style" pitchFamily="18" charset="0"/>
              </a:rPr>
              <a:t>), originally, state legislature chose them</a:t>
            </a:r>
          </a:p>
        </p:txBody>
      </p:sp>
    </p:spTree>
    <p:extLst>
      <p:ext uri="{BB962C8B-B14F-4D97-AF65-F5344CB8AC3E}">
        <p14:creationId xmlns:p14="http://schemas.microsoft.com/office/powerpoint/2010/main" val="38533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Who is the Presiding Officer?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3871" y="776377"/>
            <a:ext cx="3478172" cy="51694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Goudy Old Style" pitchFamily="18" charset="0"/>
              </a:rPr>
              <a:t>Speaker of the House </a:t>
            </a:r>
            <a:r>
              <a:rPr lang="en-US" altLang="en-US" sz="3600" dirty="0">
                <a:latin typeface="Goudy Old Style" pitchFamily="18" charset="0"/>
              </a:rPr>
              <a:t>must be elected every two years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40880" y="1388854"/>
            <a:ext cx="3890955" cy="451646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Vice-President</a:t>
            </a:r>
            <a:r>
              <a:rPr lang="en-US" altLang="en-US" sz="4000" dirty="0">
                <a:latin typeface="Goudy Old Style" pitchFamily="18" charset="0"/>
              </a:rPr>
              <a:t> of the U.S. is assigned by the Constitution to be the “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President of the Senate</a:t>
            </a:r>
            <a:r>
              <a:rPr lang="en-US" altLang="en-US" sz="4000" dirty="0">
                <a:latin typeface="Goudy Old Style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anose="02020502050305020303" pitchFamily="18" charset="0"/>
              </a:rPr>
              <a:t>Do They Have Any Special Powers?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63837" y="595225"/>
            <a:ext cx="3970542" cy="485667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Brings impeachment charges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May choose the President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Must start all revenue bills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17126" y="664235"/>
            <a:ext cx="3991772" cy="603849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Acts as jury in impeachment trials (2/3 vote needed)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May choose the Vice President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Must ratify treaties with foreign nations by 2/3 vote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Must approves Presidential appointments (majority needed)</a:t>
            </a:r>
          </a:p>
        </p:txBody>
      </p:sp>
    </p:spTree>
    <p:extLst>
      <p:ext uri="{BB962C8B-B14F-4D97-AF65-F5344CB8AC3E}">
        <p14:creationId xmlns:p14="http://schemas.microsoft.com/office/powerpoint/2010/main" val="4558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Members of Congress</a:t>
            </a:r>
            <a:endParaRPr 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Goudy Old Style" panose="02020502050305020303" pitchFamily="18" charset="0"/>
              </a:rPr>
              <a:t>Chapter 10-Section 4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2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The National Legislature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latin typeface="Goudy Old Style" panose="02020502050305020303" pitchFamily="18" charset="0"/>
              </a:rPr>
              <a:t>Chapter 10-Section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66" y="2354317"/>
            <a:ext cx="2755787" cy="250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1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The National Legislature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83173"/>
            <a:ext cx="7315200" cy="569660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 theory we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live in a democracy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What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does this mean</a:t>
            </a:r>
            <a:r>
              <a:rPr lang="en-US" sz="3200" dirty="0" smtClean="0">
                <a:latin typeface="Goudy Old Style" panose="02020502050305020303" pitchFamily="18" charset="0"/>
              </a:rPr>
              <a:t>?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In a </a:t>
            </a:r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democracy</a:t>
            </a:r>
            <a:r>
              <a:rPr lang="en-US" sz="3000" dirty="0">
                <a:latin typeface="Goudy Old Style" panose="02020502050305020303" pitchFamily="18" charset="0"/>
              </a:rPr>
              <a:t>, the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people</a:t>
            </a:r>
            <a:r>
              <a:rPr lang="en-US" sz="3000" dirty="0">
                <a:latin typeface="Goudy Old Style" panose="02020502050305020303" pitchFamily="18" charset="0"/>
              </a:rPr>
              <a:t> </a:t>
            </a:r>
            <a:r>
              <a:rPr lang="en-US" sz="3000" dirty="0" smtClean="0">
                <a:latin typeface="Goudy Old Style" panose="02020502050305020303" pitchFamily="18" charset="0"/>
              </a:rPr>
              <a:t>rule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However, we more accurately live in a “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Representative Democracy</a:t>
            </a:r>
            <a:r>
              <a:rPr lang="en-US" sz="3200" dirty="0" smtClean="0">
                <a:latin typeface="Goudy Old Style" panose="02020502050305020303" pitchFamily="18" charset="0"/>
              </a:rPr>
              <a:t>”</a:t>
            </a:r>
          </a:p>
          <a:p>
            <a:pPr lvl="1"/>
            <a:r>
              <a:rPr lang="en-US" sz="3000" dirty="0" smtClean="0">
                <a:latin typeface="Goudy Old Style" panose="02020502050305020303" pitchFamily="18" charset="0"/>
              </a:rPr>
              <a:t>This is because you </a:t>
            </a:r>
            <a:r>
              <a:rPr lang="en-US" sz="3000" dirty="0">
                <a:latin typeface="Goudy Old Style" panose="02020502050305020303" pitchFamily="18" charset="0"/>
              </a:rPr>
              <a:t>do not </a:t>
            </a:r>
            <a:r>
              <a:rPr lang="en-US" sz="3000" dirty="0" smtClean="0">
                <a:latin typeface="Goudy Old Style" panose="02020502050305020303" pitchFamily="18" charset="0"/>
              </a:rPr>
              <a:t>personally make </a:t>
            </a:r>
            <a:r>
              <a:rPr lang="en-US" sz="3000" dirty="0">
                <a:latin typeface="Goudy Old Style" panose="02020502050305020303" pitchFamily="18" charset="0"/>
              </a:rPr>
              <a:t>laws, </a:t>
            </a:r>
            <a:r>
              <a:rPr lang="en-US" sz="3000" dirty="0" smtClean="0">
                <a:latin typeface="Goudy Old Style" panose="02020502050305020303" pitchFamily="18" charset="0"/>
              </a:rPr>
              <a:t>conduct foreign policy, collect taxes or arrest criminals you elect people to do that for you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James </a:t>
            </a:r>
            <a:r>
              <a:rPr lang="en-US" sz="3200" dirty="0">
                <a:latin typeface="Goudy Old Style" panose="02020502050305020303" pitchFamily="18" charset="0"/>
              </a:rPr>
              <a:t>Madison thought the legislature was the most important branch</a:t>
            </a:r>
          </a:p>
        </p:txBody>
      </p:sp>
    </p:spTree>
    <p:extLst>
      <p:ext uri="{BB962C8B-B14F-4D97-AF65-F5344CB8AC3E}">
        <p14:creationId xmlns:p14="http://schemas.microsoft.com/office/powerpoint/2010/main" val="1922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62152"/>
            <a:ext cx="7315200" cy="591732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Bicameral Legislature</a:t>
            </a:r>
            <a:r>
              <a:rPr lang="en-US" sz="3200" dirty="0" smtClean="0">
                <a:latin typeface="Goudy Old Style" panose="02020502050305020303" pitchFamily="18" charset="0"/>
              </a:rPr>
              <a:t>—Means we have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two</a:t>
            </a:r>
            <a:r>
              <a:rPr lang="en-US" sz="3200" dirty="0" smtClean="0">
                <a:latin typeface="Goudy Old Style" panose="02020502050305020303" pitchFamily="18" charset="0"/>
              </a:rPr>
              <a:t> houses in Congress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oudy Old Style" panose="02020502050305020303" pitchFamily="18" charset="0"/>
              </a:rPr>
              <a:t>Senate and the House of Representatives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The founders of our Constitution created </a:t>
            </a:r>
            <a:r>
              <a:rPr lang="en-US" sz="3200" dirty="0">
                <a:latin typeface="Goudy Old Style" panose="02020502050305020303" pitchFamily="18" charset="0"/>
              </a:rPr>
              <a:t>a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bicameral legislature </a:t>
            </a:r>
            <a:r>
              <a:rPr lang="en-US" sz="3200" dirty="0">
                <a:latin typeface="Goudy Old Style" panose="02020502050305020303" pitchFamily="18" charset="0"/>
              </a:rPr>
              <a:t>for three </a:t>
            </a:r>
            <a:r>
              <a:rPr lang="en-US" sz="3200" dirty="0" smtClean="0">
                <a:latin typeface="Goudy Old Style" panose="02020502050305020303" pitchFamily="18" charset="0"/>
              </a:rPr>
              <a:t>reasons:</a:t>
            </a:r>
            <a:endParaRPr lang="en-US" sz="32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1.) </a:t>
            </a:r>
            <a:r>
              <a:rPr 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Historical Reasons: </a:t>
            </a:r>
            <a:endParaRPr lang="en-US" sz="3200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The British </a:t>
            </a:r>
            <a:r>
              <a:rPr lang="en-US" sz="3200" dirty="0">
                <a:latin typeface="Goudy Old Style" panose="02020502050305020303" pitchFamily="18" charset="0"/>
              </a:rPr>
              <a:t>Parliament has consisted of two houses since the </a:t>
            </a:r>
            <a:r>
              <a:rPr lang="en-US" sz="3200" dirty="0" smtClean="0">
                <a:latin typeface="Goudy Old Style" panose="02020502050305020303" pitchFamily="18" charset="0"/>
              </a:rPr>
              <a:t>1300’s</a:t>
            </a:r>
            <a:endParaRPr lang="en-US" sz="3200" dirty="0">
              <a:latin typeface="Goudy Old Style" panose="02020502050305020303" pitchFamily="18" charset="0"/>
            </a:endParaRPr>
          </a:p>
          <a:p>
            <a:pPr lvl="1"/>
            <a:r>
              <a:rPr lang="en-US" sz="3200" dirty="0">
                <a:latin typeface="Goudy Old Style" panose="02020502050305020303" pitchFamily="18" charset="0"/>
              </a:rPr>
              <a:t>Most colonial and state assemblies consisted of </a:t>
            </a:r>
            <a:r>
              <a:rPr lang="en-US" sz="3200" dirty="0" smtClean="0">
                <a:latin typeface="Goudy Old Style" panose="02020502050305020303" pitchFamily="18" charset="0"/>
              </a:rPr>
              <a:t>two </a:t>
            </a:r>
            <a:r>
              <a:rPr lang="en-US" sz="3200" dirty="0">
                <a:latin typeface="Goudy Old Style" panose="02020502050305020303" pitchFamily="18" charset="0"/>
              </a:rPr>
              <a:t>houses</a:t>
            </a:r>
          </a:p>
          <a:p>
            <a:pPr lvl="1"/>
            <a:r>
              <a:rPr lang="en-US" sz="3200" dirty="0">
                <a:latin typeface="Goudy Old Style" panose="02020502050305020303" pitchFamily="18" charset="0"/>
              </a:rPr>
              <a:t>Today </a:t>
            </a:r>
            <a:r>
              <a:rPr lang="en-US" sz="3200" dirty="0" smtClean="0">
                <a:latin typeface="Goudy Old Style" panose="02020502050305020303" pitchFamily="18" charset="0"/>
              </a:rPr>
              <a:t>forty-nine out of our fifty states have bicameral legislatures </a:t>
            </a:r>
            <a:endParaRPr lang="en-US" sz="3200" dirty="0">
              <a:latin typeface="Goudy Old Style" panose="02020502050305020303" pitchFamily="18" charset="0"/>
            </a:endParaRPr>
          </a:p>
          <a:p>
            <a:pPr lvl="2"/>
            <a:r>
              <a:rPr lang="en-US" sz="3000" dirty="0" smtClean="0">
                <a:latin typeface="Goudy Old Style" panose="02020502050305020303" pitchFamily="18" charset="0"/>
              </a:rPr>
              <a:t>Only </a:t>
            </a:r>
            <a:r>
              <a:rPr lang="en-US" sz="3000" dirty="0">
                <a:latin typeface="Goudy Old Style" panose="02020502050305020303" pitchFamily="18" charset="0"/>
              </a:rPr>
              <a:t>Nebraska has a unicameral 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2.) </a:t>
            </a: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Practical Reasons: </a:t>
            </a:r>
            <a:endParaRPr lang="en-US" sz="3200" b="1" u="sng" dirty="0">
              <a:solidFill>
                <a:schemeClr val="accent3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r>
              <a:rPr lang="en-US" sz="3200" dirty="0">
                <a:latin typeface="Goudy Old Style" panose="02020502050305020303" pitchFamily="18" charset="0"/>
              </a:rPr>
              <a:t>Bicameralism is a reflection of </a:t>
            </a:r>
            <a:r>
              <a:rPr lang="en-US" sz="3200" dirty="0" smtClean="0">
                <a:latin typeface="Goudy Old Style" panose="02020502050305020303" pitchFamily="18" charset="0"/>
              </a:rPr>
              <a:t>federalism</a:t>
            </a:r>
          </a:p>
          <a:p>
            <a:r>
              <a:rPr lang="en-US" sz="3200" dirty="0" smtClean="0">
                <a:latin typeface="Goudy Old Style" panose="02020502050305020303" pitchFamily="18" charset="0"/>
              </a:rPr>
              <a:t>Adopting a Bicameral </a:t>
            </a:r>
            <a:r>
              <a:rPr lang="en-US" sz="3200" dirty="0">
                <a:latin typeface="Goudy Old Style" panose="02020502050305020303" pitchFamily="18" charset="0"/>
              </a:rPr>
              <a:t>legislature settled the conflict between the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Virginia Plan </a:t>
            </a:r>
            <a:r>
              <a:rPr lang="en-US" sz="3200" dirty="0">
                <a:latin typeface="Goudy Old Style" panose="02020502050305020303" pitchFamily="18" charset="0"/>
              </a:rPr>
              <a:t>and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New Jersey Plan</a:t>
            </a:r>
            <a:r>
              <a:rPr lang="en-US" sz="3200" dirty="0">
                <a:latin typeface="Goudy Old Style" panose="02020502050305020303" pitchFamily="18" charset="0"/>
              </a:rPr>
              <a:t> in </a:t>
            </a:r>
            <a:r>
              <a:rPr lang="en-US" sz="3200" dirty="0" smtClean="0">
                <a:latin typeface="Goudy Old Style" panose="02020502050305020303" pitchFamily="18" charset="0"/>
              </a:rPr>
              <a:t>1787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Connecticut Plan </a:t>
            </a:r>
            <a:r>
              <a:rPr lang="en-US" sz="3000" dirty="0" smtClean="0">
                <a:latin typeface="Goudy Old Style" panose="02020502050305020303" pitchFamily="18" charset="0"/>
              </a:rPr>
              <a:t>created a Senate that was equal in representation and a House of Representatives based on proportional representation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3.) </a:t>
            </a:r>
            <a:r>
              <a:rPr lang="en-US" sz="32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Theoretical </a:t>
            </a:r>
            <a:r>
              <a:rPr lang="en-US" sz="3200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Reasons</a:t>
            </a:r>
            <a:r>
              <a:rPr lang="en-US" sz="3200" dirty="0" smtClean="0">
                <a:latin typeface="Goudy Old Style" panose="02020502050305020303" pitchFamily="18" charset="0"/>
              </a:rPr>
              <a:t>: </a:t>
            </a:r>
            <a:endParaRPr lang="en-US" sz="3200" dirty="0">
              <a:latin typeface="Goudy Old Style" panose="02020502050305020303" pitchFamily="18" charset="0"/>
            </a:endParaRPr>
          </a:p>
          <a:p>
            <a:r>
              <a:rPr lang="en-US" sz="3200" dirty="0">
                <a:latin typeface="Goudy Old Style" panose="02020502050305020303" pitchFamily="18" charset="0"/>
              </a:rPr>
              <a:t>The Framers favored a bicameral Congress in order that one house should act as a check on the other</a:t>
            </a: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Ex. In the Senate even </a:t>
            </a:r>
            <a:r>
              <a:rPr lang="en-US" sz="3200" dirty="0">
                <a:latin typeface="Goudy Old Style" panose="02020502050305020303" pitchFamily="18" charset="0"/>
              </a:rPr>
              <a:t>though California has 37 million residents it still has the same amount of </a:t>
            </a:r>
            <a:r>
              <a:rPr lang="en-US" sz="3200" dirty="0" smtClean="0">
                <a:latin typeface="Goudy Old Style" panose="02020502050305020303" pitchFamily="18" charset="0"/>
              </a:rPr>
              <a:t>representatives </a:t>
            </a:r>
            <a:r>
              <a:rPr lang="en-US" sz="3200" dirty="0">
                <a:latin typeface="Goudy Old Style" panose="02020502050305020303" pitchFamily="18" charset="0"/>
              </a:rPr>
              <a:t>(</a:t>
            </a:r>
            <a:r>
              <a:rPr lang="en-US" sz="3200" dirty="0" smtClean="0">
                <a:latin typeface="Goudy Old Style" panose="02020502050305020303" pitchFamily="18" charset="0"/>
              </a:rPr>
              <a:t>two Senators) </a:t>
            </a:r>
            <a:r>
              <a:rPr lang="en-US" sz="3200" dirty="0">
                <a:latin typeface="Goudy Old Style" panose="02020502050305020303" pitchFamily="18" charset="0"/>
              </a:rPr>
              <a:t>as Wyoming who has only 500,000 residents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Terms and Sessions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57213"/>
            <a:ext cx="7315200" cy="6067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Terms </a:t>
            </a:r>
            <a:r>
              <a:rPr lang="en-US" sz="30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of Congress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Traditionally since 1789—Congress meets in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two year </a:t>
            </a:r>
            <a:r>
              <a:rPr lang="en-US" sz="3000" dirty="0" smtClean="0">
                <a:latin typeface="Goudy Old Style" panose="02020502050305020303" pitchFamily="18" charset="0"/>
              </a:rPr>
              <a:t>terms</a:t>
            </a:r>
          </a:p>
          <a:p>
            <a:pPr lvl="1"/>
            <a:r>
              <a:rPr lang="en-US" sz="3000" dirty="0" smtClean="0">
                <a:latin typeface="Goudy Old Style" panose="02020502050305020303" pitchFamily="18" charset="0"/>
              </a:rPr>
              <a:t>Each </a:t>
            </a:r>
            <a:r>
              <a:rPr lang="en-US" sz="3000" dirty="0">
                <a:latin typeface="Goudy Old Style" panose="02020502050305020303" pitchFamily="18" charset="0"/>
              </a:rPr>
              <a:t>term is numbered consecutively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The first national Congress met on March 4, 1789 and ended two years later on March 4, 1791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The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20</a:t>
            </a:r>
            <a:r>
              <a:rPr lang="en-US" sz="3000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  Amendment </a:t>
            </a:r>
            <a:r>
              <a:rPr lang="en-US" sz="3000" dirty="0">
                <a:latin typeface="Goudy Old Style" panose="02020502050305020303" pitchFamily="18" charset="0"/>
              </a:rPr>
              <a:t>changed the start date for Congress which now starts on the 3rd day of January at 12:00 noon EST of every odd-numbered year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115th Congress </a:t>
            </a:r>
            <a:r>
              <a:rPr lang="en-US" sz="3000" dirty="0" smtClean="0">
                <a:latin typeface="Goudy Old Style" panose="02020502050305020303" pitchFamily="18" charset="0"/>
              </a:rPr>
              <a:t>began on January </a:t>
            </a:r>
            <a:r>
              <a:rPr lang="en-US" sz="3000" dirty="0">
                <a:latin typeface="Goudy Old Style" panose="02020502050305020303" pitchFamily="18" charset="0"/>
              </a:rPr>
              <a:t>3, 2017 at 12:00 EST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sz="2800" dirty="0" smtClean="0">
                <a:latin typeface="Goudy Old Style" panose="02020502050305020303" pitchFamily="18" charset="0"/>
              </a:rPr>
              <a:t>116th </a:t>
            </a:r>
            <a:r>
              <a:rPr lang="en-US" sz="2800" dirty="0">
                <a:latin typeface="Goudy Old Style" panose="02020502050305020303" pitchFamily="18" charset="0"/>
              </a:rPr>
              <a:t>Congress </a:t>
            </a:r>
            <a:r>
              <a:rPr lang="en-US" sz="2800" dirty="0" smtClean="0">
                <a:latin typeface="Goudy Old Style" panose="02020502050305020303" pitchFamily="18" charset="0"/>
              </a:rPr>
              <a:t>will begin on            January </a:t>
            </a:r>
            <a:r>
              <a:rPr lang="en-US" sz="2800" dirty="0">
                <a:latin typeface="Goudy Old Style" panose="02020502050305020303" pitchFamily="18" charset="0"/>
              </a:rPr>
              <a:t>3, </a:t>
            </a:r>
            <a:r>
              <a:rPr lang="en-US" sz="2800" dirty="0" smtClean="0">
                <a:latin typeface="Goudy Old Style" panose="02020502050305020303" pitchFamily="18" charset="0"/>
              </a:rPr>
              <a:t>2019 </a:t>
            </a:r>
            <a:r>
              <a:rPr lang="en-US" sz="2800" dirty="0">
                <a:latin typeface="Goudy Old Style" panose="02020502050305020303" pitchFamily="18" charset="0"/>
              </a:rPr>
              <a:t>at 12:00 EST </a:t>
            </a:r>
            <a:endParaRPr lang="en-US" sz="28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Terms and Sessions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67255"/>
            <a:ext cx="7881298" cy="5801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Sessions</a:t>
            </a:r>
            <a:r>
              <a:rPr lang="en-US" sz="3100" dirty="0">
                <a:latin typeface="Goudy Old Style" panose="02020502050305020303" pitchFamily="18" charset="0"/>
              </a:rPr>
              <a:t> </a:t>
            </a:r>
          </a:p>
          <a:p>
            <a:r>
              <a:rPr lang="en-US" sz="31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Session</a:t>
            </a:r>
            <a:r>
              <a:rPr lang="en-US" sz="3100" dirty="0">
                <a:latin typeface="Goudy Old Style" panose="02020502050305020303" pitchFamily="18" charset="0"/>
              </a:rPr>
              <a:t>—A period of time during which, each year, Congress assembles and conducts business.</a:t>
            </a:r>
          </a:p>
          <a:p>
            <a:pPr lvl="1"/>
            <a:r>
              <a:rPr lang="en-US" sz="3100" dirty="0">
                <a:latin typeface="Goudy Old Style" panose="02020502050305020303" pitchFamily="18" charset="0"/>
              </a:rPr>
              <a:t>Congress adjourns (ends) each session when finished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Session </a:t>
            </a:r>
            <a:r>
              <a:rPr lang="en-US" sz="3100" dirty="0">
                <a:latin typeface="Goudy Old Style" panose="02020502050305020303" pitchFamily="18" charset="0"/>
              </a:rPr>
              <a:t>used to last four or five months but now it lasts all year with several short breaks </a:t>
            </a:r>
            <a:r>
              <a:rPr lang="en-US" sz="3100" dirty="0" smtClean="0">
                <a:latin typeface="Goudy Old Style" panose="02020502050305020303" pitchFamily="18" charset="0"/>
              </a:rPr>
              <a:t>scheduled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One </a:t>
            </a:r>
            <a:r>
              <a:rPr lang="en-US" sz="3100" dirty="0">
                <a:latin typeface="Goudy Old Style" panose="02020502050305020303" pitchFamily="18" charset="0"/>
              </a:rPr>
              <a:t>house cannot adjourn for more than three days without the consent of the other.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President </a:t>
            </a:r>
            <a:r>
              <a:rPr lang="en-US" sz="3100" dirty="0">
                <a:latin typeface="Goudy Old Style" panose="02020502050305020303" pitchFamily="18" charset="0"/>
              </a:rPr>
              <a:t>has the power to prorogue (end, discontinue) the session if the houses cannot agree on an ending date. (No President has used this power</a:t>
            </a:r>
            <a:r>
              <a:rPr lang="en-US" sz="3100" dirty="0" smtClean="0">
                <a:latin typeface="Goudy Old Style" panose="02020502050305020303" pitchFamily="18" charset="0"/>
              </a:rPr>
              <a:t>)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udy Old Style" panose="02020502050305020303" pitchFamily="18" charset="0"/>
              </a:rPr>
              <a:t>Terms and Sessions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694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Special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Session 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President may call a special session to deal with some emergency or special </a:t>
            </a:r>
            <a:r>
              <a:rPr lang="en-US" sz="2800" dirty="0" smtClean="0">
                <a:latin typeface="Goudy Old Style" panose="02020502050305020303" pitchFamily="18" charset="0"/>
              </a:rPr>
              <a:t>issue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Each house can be called into special session separately</a:t>
            </a:r>
            <a:r>
              <a:rPr lang="en-US" sz="2400" dirty="0" smtClean="0">
                <a:latin typeface="Goudy Old Style" panose="02020502050305020303" pitchFamily="18" charset="0"/>
              </a:rPr>
              <a:t>.</a:t>
            </a:r>
            <a:endParaRPr lang="en-US" sz="26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Only twenty-six special sessions have been called in the history of our nation 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President Truman called the most recent one in 1948 to deal with anti-inflation and welfare after WWII.</a:t>
            </a:r>
          </a:p>
          <a:p>
            <a:r>
              <a:rPr lang="en-US" sz="2800" dirty="0" smtClean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latin typeface="Goudy Old Style" panose="02020502050305020303" pitchFamily="18" charset="0"/>
              </a:rPr>
              <a:t>Senate has been called </a:t>
            </a:r>
            <a:r>
              <a:rPr lang="en-US" sz="2800" dirty="0" smtClean="0">
                <a:latin typeface="Goudy Old Style" panose="02020502050305020303" pitchFamily="18" charset="0"/>
              </a:rPr>
              <a:t>twenty-six </a:t>
            </a:r>
            <a:r>
              <a:rPr lang="en-US" sz="2800" dirty="0">
                <a:latin typeface="Goudy Old Style" panose="02020502050305020303" pitchFamily="18" charset="0"/>
              </a:rPr>
              <a:t>times to consider treaties or presidential </a:t>
            </a:r>
            <a:r>
              <a:rPr lang="en-US" sz="2800" dirty="0" smtClean="0">
                <a:latin typeface="Goudy Old Style" panose="02020502050305020303" pitchFamily="18" charset="0"/>
              </a:rPr>
              <a:t>appointments</a:t>
            </a: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The </a:t>
            </a:r>
            <a:r>
              <a:rPr lang="en-US" sz="2600" dirty="0">
                <a:latin typeface="Goudy Old Style" panose="02020502050305020303" pitchFamily="18" charset="0"/>
              </a:rPr>
              <a:t>House has never been called separately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460</TotalTime>
  <Words>781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Frame</vt:lpstr>
      <vt:lpstr>Congress</vt:lpstr>
      <vt:lpstr>The National Legislature </vt:lpstr>
      <vt:lpstr>The National Legislature </vt:lpstr>
      <vt:lpstr>A Bicameral Congress </vt:lpstr>
      <vt:lpstr>A Bicameral Congress </vt:lpstr>
      <vt:lpstr>A Bicameral Congress </vt:lpstr>
      <vt:lpstr>Terms and Sessions </vt:lpstr>
      <vt:lpstr>Terms and Sessions </vt:lpstr>
      <vt:lpstr>Terms and Sessions </vt:lpstr>
      <vt:lpstr>House of Representatives  vs.  The Senate</vt:lpstr>
      <vt:lpstr>Membership</vt:lpstr>
      <vt:lpstr>What are the Qualifications?</vt:lpstr>
      <vt:lpstr>How Long Are the Terms?</vt:lpstr>
      <vt:lpstr>How Are They Elected?</vt:lpstr>
      <vt:lpstr>Who is the Presiding Officer?</vt:lpstr>
      <vt:lpstr>Do They Have Any Special Powers?</vt:lpstr>
      <vt:lpstr>The Members of Congress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Legislature</dc:title>
  <dc:creator>Robert Murray</dc:creator>
  <cp:lastModifiedBy>Windows User</cp:lastModifiedBy>
  <cp:revision>18</cp:revision>
  <dcterms:created xsi:type="dcterms:W3CDTF">2016-05-01T23:26:49Z</dcterms:created>
  <dcterms:modified xsi:type="dcterms:W3CDTF">2018-05-10T15:01:47Z</dcterms:modified>
</cp:coreProperties>
</file>