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74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7" r:id="rId11"/>
    <p:sldId id="283" r:id="rId12"/>
    <p:sldId id="284" r:id="rId13"/>
    <p:sldId id="285" r:id="rId14"/>
    <p:sldId id="276" r:id="rId15"/>
    <p:sldId id="277" r:id="rId16"/>
    <p:sldId id="278" r:id="rId17"/>
    <p:sldId id="268" r:id="rId18"/>
    <p:sldId id="269" r:id="rId19"/>
    <p:sldId id="270" r:id="rId20"/>
    <p:sldId id="271" r:id="rId21"/>
    <p:sldId id="272" r:id="rId22"/>
    <p:sldId id="273" r:id="rId23"/>
    <p:sldId id="275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91" d="100"/>
          <a:sy n="91" d="100"/>
        </p:scale>
        <p:origin x="-132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5/10/2018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5/10/2018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5/10/2018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5/10/2018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5/10/2018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5/10/2018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5/10/2018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5/10/2018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5/10/2018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8800" b="1" dirty="0">
                <a:solidFill>
                  <a:srgbClr val="FF0000"/>
                </a:solidFill>
                <a:latin typeface="Goudy Old Style" panose="02020502050305020303" pitchFamily="18" charset="0"/>
              </a:rPr>
              <a:t>Congress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chemeClr val="accent3">
                    <a:lumMod val="50000"/>
                  </a:schemeClr>
                </a:solidFill>
                <a:latin typeface="Goudy Old Style" panose="02020502050305020303" pitchFamily="18" charset="0"/>
              </a:rPr>
              <a:t>Chapter 10</a:t>
            </a:r>
          </a:p>
        </p:txBody>
      </p:sp>
      <p:pic>
        <p:nvPicPr>
          <p:cNvPr id="1026" name="Picture 2" descr="See the source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2675" y="2125463"/>
            <a:ext cx="2842800" cy="284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3088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4800" dirty="0">
                <a:solidFill>
                  <a:srgbClr val="FF0000"/>
                </a:solidFill>
                <a:latin typeface="Goudy Old Style" pitchFamily="18" charset="0"/>
              </a:rPr>
              <a:t>House of Representatives </a:t>
            </a:r>
            <a:br>
              <a:rPr lang="en-US" altLang="en-US" sz="4800" dirty="0">
                <a:solidFill>
                  <a:srgbClr val="FF0000"/>
                </a:solidFill>
                <a:latin typeface="Goudy Old Style" pitchFamily="18" charset="0"/>
              </a:rPr>
            </a:br>
            <a:r>
              <a:rPr lang="en-US" altLang="en-US" sz="4800" dirty="0">
                <a:solidFill>
                  <a:srgbClr val="FF0000"/>
                </a:solidFill>
                <a:latin typeface="Goudy Old Style" pitchFamily="18" charset="0"/>
              </a:rPr>
              <a:t>vs. </a:t>
            </a:r>
            <a:br>
              <a:rPr lang="en-US" altLang="en-US" sz="4800" dirty="0">
                <a:solidFill>
                  <a:srgbClr val="FF0000"/>
                </a:solidFill>
                <a:latin typeface="Goudy Old Style" pitchFamily="18" charset="0"/>
              </a:rPr>
            </a:br>
            <a:r>
              <a:rPr lang="en-US" altLang="en-US" sz="4800" dirty="0">
                <a:solidFill>
                  <a:srgbClr val="FF0000"/>
                </a:solidFill>
                <a:latin typeface="Goudy Old Style" pitchFamily="18" charset="0"/>
              </a:rPr>
              <a:t>The Senate</a:t>
            </a:r>
          </a:p>
        </p:txBody>
      </p:sp>
      <p:sp>
        <p:nvSpPr>
          <p:cNvPr id="3075" name="TextBox 4"/>
          <p:cNvSpPr txBox="1">
            <a:spLocks noChangeArrowheads="1"/>
          </p:cNvSpPr>
          <p:nvPr/>
        </p:nvSpPr>
        <p:spPr bwMode="auto">
          <a:xfrm>
            <a:off x="4978400" y="4800601"/>
            <a:ext cx="6502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>
                <a:solidFill>
                  <a:schemeClr val="bg1"/>
                </a:solidFill>
                <a:latin typeface="Goudy Old Style" pitchFamily="18" charset="0"/>
              </a:rPr>
              <a:t>Chapter 10-Section 2 and 3</a:t>
            </a:r>
          </a:p>
        </p:txBody>
      </p:sp>
      <p:pic>
        <p:nvPicPr>
          <p:cNvPr id="2050" name="Picture 2" descr="http://www.thisissierraleone.com/wp-content/uploads/2012/05/The-United-States-House-of-Representativ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6819" y="2564524"/>
            <a:ext cx="2761098" cy="20600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515427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oudy Old Style" panose="02020502050305020303" pitchFamily="18" charset="0"/>
              </a:rPr>
              <a:t>Congressional Elections</a:t>
            </a:r>
            <a:endParaRPr lang="en-US" dirty="0">
              <a:latin typeface="Goudy Old Style" panose="020205020503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9268" y="525517"/>
            <a:ext cx="7849766" cy="6117021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>
                <a:latin typeface="Goudy Old Style" panose="02020502050305020303" pitchFamily="18" charset="0"/>
              </a:rPr>
              <a:t>The Constitution sets out that the </a:t>
            </a:r>
            <a:r>
              <a:rPr lang="en-US" sz="2800" dirty="0" smtClean="0">
                <a:solidFill>
                  <a:srgbClr val="002060"/>
                </a:solidFill>
                <a:latin typeface="Goudy Old Style" panose="02020502050305020303" pitchFamily="18" charset="0"/>
              </a:rPr>
              <a:t>States</a:t>
            </a:r>
            <a:r>
              <a:rPr lang="en-US" sz="2800" dirty="0" smtClean="0">
                <a:latin typeface="Goudy Old Style" panose="02020502050305020303" pitchFamily="18" charset="0"/>
              </a:rPr>
              <a:t> are responsible for running the </a:t>
            </a:r>
            <a:r>
              <a:rPr lang="en-US" sz="2800" dirty="0">
                <a:latin typeface="Goudy Old Style" panose="02020502050305020303" pitchFamily="18" charset="0"/>
              </a:rPr>
              <a:t>national elections</a:t>
            </a:r>
          </a:p>
          <a:p>
            <a:endParaRPr lang="en-US" sz="2800" dirty="0" smtClean="0">
              <a:latin typeface="Goudy Old Style" panose="02020502050305020303" pitchFamily="18" charset="0"/>
            </a:endParaRPr>
          </a:p>
          <a:p>
            <a:r>
              <a:rPr lang="en-US" sz="2800" dirty="0" smtClean="0">
                <a:latin typeface="Goudy Old Style" panose="02020502050305020303" pitchFamily="18" charset="0"/>
              </a:rPr>
              <a:t>Since </a:t>
            </a:r>
            <a:r>
              <a:rPr lang="en-US" sz="2800" dirty="0">
                <a:latin typeface="Goudy Old Style" panose="02020502050305020303" pitchFamily="18" charset="0"/>
              </a:rPr>
              <a:t>1872 Congress has required that national elections are held on the same day in all states with the exception of Alaska.</a:t>
            </a:r>
          </a:p>
          <a:p>
            <a:pPr lvl="1"/>
            <a:r>
              <a:rPr lang="en-US" sz="2600" dirty="0">
                <a:latin typeface="Goudy Old Style" panose="02020502050305020303" pitchFamily="18" charset="0"/>
              </a:rPr>
              <a:t>The </a:t>
            </a:r>
            <a:r>
              <a:rPr lang="en-US" sz="2600" dirty="0">
                <a:solidFill>
                  <a:srgbClr val="FF0000"/>
                </a:solidFill>
                <a:latin typeface="Goudy Old Style" panose="02020502050305020303" pitchFamily="18" charset="0"/>
              </a:rPr>
              <a:t>Tuesday</a:t>
            </a:r>
            <a:r>
              <a:rPr lang="en-US" sz="2600" dirty="0">
                <a:latin typeface="Goudy Old Style" panose="02020502050305020303" pitchFamily="18" charset="0"/>
              </a:rPr>
              <a:t> following the first </a:t>
            </a:r>
            <a:r>
              <a:rPr lang="en-US" sz="2600" dirty="0">
                <a:solidFill>
                  <a:srgbClr val="002060"/>
                </a:solidFill>
                <a:latin typeface="Goudy Old Style" panose="02020502050305020303" pitchFamily="18" charset="0"/>
              </a:rPr>
              <a:t>Monday</a:t>
            </a:r>
            <a:r>
              <a:rPr lang="en-US" sz="2600" dirty="0">
                <a:latin typeface="Goudy Old Style" panose="02020502050305020303" pitchFamily="18" charset="0"/>
              </a:rPr>
              <a:t> in the </a:t>
            </a:r>
            <a:r>
              <a:rPr lang="en-US" sz="2600" dirty="0">
                <a:solidFill>
                  <a:srgbClr val="FF0000"/>
                </a:solidFill>
                <a:latin typeface="Goudy Old Style" panose="02020502050305020303" pitchFamily="18" charset="0"/>
              </a:rPr>
              <a:t>November</a:t>
            </a:r>
            <a:r>
              <a:rPr lang="en-US" sz="2600" dirty="0">
                <a:latin typeface="Goudy Old Style" panose="02020502050305020303" pitchFamily="18" charset="0"/>
              </a:rPr>
              <a:t> of each </a:t>
            </a:r>
            <a:r>
              <a:rPr lang="en-US" sz="2600" dirty="0">
                <a:solidFill>
                  <a:srgbClr val="002060"/>
                </a:solidFill>
                <a:latin typeface="Goudy Old Style" panose="02020502050305020303" pitchFamily="18" charset="0"/>
              </a:rPr>
              <a:t>even-numbered year</a:t>
            </a:r>
            <a:r>
              <a:rPr lang="en-US" sz="2600" dirty="0">
                <a:latin typeface="Goudy Old Style" panose="02020502050305020303" pitchFamily="18" charset="0"/>
              </a:rPr>
              <a:t>.</a:t>
            </a:r>
          </a:p>
          <a:p>
            <a:pPr lvl="1"/>
            <a:r>
              <a:rPr lang="en-US" sz="2600" dirty="0">
                <a:latin typeface="Goudy Old Style" panose="02020502050305020303" pitchFamily="18" charset="0"/>
              </a:rPr>
              <a:t>Congress also calls that representatives be chosen by </a:t>
            </a:r>
            <a:r>
              <a:rPr lang="en-US" sz="2600" dirty="0">
                <a:solidFill>
                  <a:srgbClr val="FF0000"/>
                </a:solidFill>
                <a:latin typeface="Goudy Old Style" panose="02020502050305020303" pitchFamily="18" charset="0"/>
              </a:rPr>
              <a:t>written</a:t>
            </a:r>
            <a:r>
              <a:rPr lang="en-US" sz="2600" dirty="0">
                <a:latin typeface="Goudy Old Style" panose="02020502050305020303" pitchFamily="18" charset="0"/>
              </a:rPr>
              <a:t> or </a:t>
            </a:r>
            <a:r>
              <a:rPr lang="en-US" sz="2600" dirty="0">
                <a:solidFill>
                  <a:srgbClr val="002060"/>
                </a:solidFill>
                <a:latin typeface="Goudy Old Style" panose="02020502050305020303" pitchFamily="18" charset="0"/>
              </a:rPr>
              <a:t>printed ballots</a:t>
            </a:r>
            <a:r>
              <a:rPr lang="en-US" sz="2600" dirty="0">
                <a:latin typeface="Goudy Old Style" panose="02020502050305020303" pitchFamily="18" charset="0"/>
              </a:rPr>
              <a:t>.</a:t>
            </a:r>
          </a:p>
          <a:p>
            <a:pPr lvl="1"/>
            <a:r>
              <a:rPr lang="en-US" sz="2600" dirty="0">
                <a:latin typeface="Goudy Old Style" panose="02020502050305020303" pitchFamily="18" charset="0"/>
              </a:rPr>
              <a:t>Voting machines were approved in 1899.</a:t>
            </a:r>
          </a:p>
          <a:p>
            <a:endParaRPr lang="en-US" sz="2800" dirty="0" smtClean="0">
              <a:latin typeface="Goudy Old Style" panose="02020502050305020303" pitchFamily="18" charset="0"/>
            </a:endParaRPr>
          </a:p>
          <a:p>
            <a:r>
              <a:rPr lang="en-US" sz="2800" b="1" u="sng" dirty="0" smtClean="0">
                <a:solidFill>
                  <a:srgbClr val="002060"/>
                </a:solidFill>
                <a:latin typeface="Goudy Old Style" panose="02020502050305020303" pitchFamily="18" charset="0"/>
              </a:rPr>
              <a:t>Off-Year Elections</a:t>
            </a:r>
            <a:r>
              <a:rPr lang="en-US" sz="2800" dirty="0" smtClean="0">
                <a:latin typeface="Goudy Old Style" panose="02020502050305020303" pitchFamily="18" charset="0"/>
              </a:rPr>
              <a:t>-Congressional </a:t>
            </a:r>
            <a:r>
              <a:rPr lang="en-US" sz="2800" dirty="0">
                <a:latin typeface="Goudy Old Style" panose="02020502050305020303" pitchFamily="18" charset="0"/>
              </a:rPr>
              <a:t>elections that occur in the </a:t>
            </a:r>
            <a:r>
              <a:rPr lang="en-US" sz="2800" dirty="0" smtClean="0">
                <a:latin typeface="Goudy Old Style" panose="02020502050305020303" pitchFamily="18" charset="0"/>
              </a:rPr>
              <a:t>non-presidential </a:t>
            </a:r>
            <a:r>
              <a:rPr lang="en-US" sz="2800" dirty="0">
                <a:latin typeface="Goudy Old Style" panose="02020502050305020303" pitchFamily="18" charset="0"/>
              </a:rPr>
              <a:t>years, that is, between presidential elections known as </a:t>
            </a:r>
            <a:r>
              <a:rPr lang="en-US" sz="2800" dirty="0">
                <a:solidFill>
                  <a:srgbClr val="FF0000"/>
                </a:solidFill>
                <a:latin typeface="Goudy Old Style" panose="02020502050305020303" pitchFamily="18" charset="0"/>
              </a:rPr>
              <a:t>Mid-term elections</a:t>
            </a:r>
            <a:r>
              <a:rPr lang="en-US" sz="2800" dirty="0">
                <a:latin typeface="Goudy Old Style" panose="02020502050305020303" pitchFamily="18" charset="0"/>
              </a:rPr>
              <a:t>.</a:t>
            </a:r>
          </a:p>
          <a:p>
            <a:pPr lvl="1"/>
            <a:r>
              <a:rPr lang="en-US" sz="2600" dirty="0">
                <a:latin typeface="Goudy Old Style" panose="02020502050305020303" pitchFamily="18" charset="0"/>
              </a:rPr>
              <a:t>More often than not, the party in power that holds the presidency loses seats in the off-year elections.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87678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oudy Old Style" panose="02020502050305020303" pitchFamily="18" charset="0"/>
              </a:rPr>
              <a:t>Congressional Districts</a:t>
            </a:r>
            <a:endParaRPr lang="en-US" dirty="0">
              <a:latin typeface="Goudy Old Style" panose="020205020503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9268" y="864107"/>
            <a:ext cx="7315200" cy="5326485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Goudy Old Style" panose="02020502050305020303" pitchFamily="18" charset="0"/>
              </a:rPr>
              <a:t>The </a:t>
            </a:r>
            <a:r>
              <a:rPr lang="en-US" sz="2800" dirty="0">
                <a:solidFill>
                  <a:srgbClr val="002060"/>
                </a:solidFill>
                <a:latin typeface="Goudy Old Style" panose="02020502050305020303" pitchFamily="18" charset="0"/>
              </a:rPr>
              <a:t>435 members of the House </a:t>
            </a:r>
            <a:r>
              <a:rPr lang="en-US" sz="2800" dirty="0">
                <a:latin typeface="Goudy Old Style" panose="02020502050305020303" pitchFamily="18" charset="0"/>
              </a:rPr>
              <a:t>are chosen by the voters in 435 separate congressional districts. </a:t>
            </a:r>
            <a:endParaRPr lang="en-US" sz="2800" dirty="0" smtClean="0">
              <a:latin typeface="Goudy Old Style" panose="02020502050305020303" pitchFamily="18" charset="0"/>
            </a:endParaRPr>
          </a:p>
          <a:p>
            <a:r>
              <a:rPr lang="en-US" sz="2800" dirty="0" smtClean="0">
                <a:latin typeface="Goudy Old Style" panose="02020502050305020303" pitchFamily="18" charset="0"/>
              </a:rPr>
              <a:t>7 </a:t>
            </a:r>
            <a:r>
              <a:rPr lang="en-US" sz="2800" dirty="0">
                <a:latin typeface="Goudy Old Style" panose="02020502050305020303" pitchFamily="18" charset="0"/>
              </a:rPr>
              <a:t>states have only one representative. </a:t>
            </a:r>
            <a:endParaRPr lang="en-US" sz="2800" dirty="0" smtClean="0">
              <a:latin typeface="Goudy Old Style" panose="02020502050305020303" pitchFamily="18" charset="0"/>
            </a:endParaRPr>
          </a:p>
          <a:p>
            <a:r>
              <a:rPr lang="en-US" sz="2800" dirty="0" smtClean="0">
                <a:latin typeface="Goudy Old Style" panose="02020502050305020303" pitchFamily="18" charset="0"/>
              </a:rPr>
              <a:t>There </a:t>
            </a:r>
            <a:r>
              <a:rPr lang="en-US" sz="2800" dirty="0">
                <a:latin typeface="Goudy Old Style" panose="02020502050305020303" pitchFamily="18" charset="0"/>
              </a:rPr>
              <a:t>are 428 congressional districts in the other 43 States.</a:t>
            </a:r>
          </a:p>
          <a:p>
            <a:pPr lvl="1"/>
            <a:r>
              <a:rPr lang="en-US" sz="2600" dirty="0">
                <a:latin typeface="Goudy Old Style" panose="02020502050305020303" pitchFamily="18" charset="0"/>
              </a:rPr>
              <a:t>The Constitution makes no mention of Congressional districts, and until 1842 each state was allowed to decide how they would elect their </a:t>
            </a:r>
            <a:r>
              <a:rPr lang="en-US" sz="2600" dirty="0" smtClean="0">
                <a:latin typeface="Goudy Old Style" panose="02020502050305020303" pitchFamily="18" charset="0"/>
              </a:rPr>
              <a:t>own members </a:t>
            </a:r>
            <a:r>
              <a:rPr lang="en-US" sz="2600" dirty="0">
                <a:latin typeface="Goudy Old Style" panose="02020502050305020303" pitchFamily="18" charset="0"/>
              </a:rPr>
              <a:t>to the House.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42115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oudy Old Style" panose="02020502050305020303" pitchFamily="18" charset="0"/>
              </a:rPr>
              <a:t>Congressional Districts</a:t>
            </a:r>
            <a:endParaRPr lang="en-US" dirty="0">
              <a:latin typeface="Goudy Old Style" panose="020205020503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9268" y="367861"/>
            <a:ext cx="7765684" cy="6253655"/>
          </a:xfrm>
        </p:spPr>
        <p:txBody>
          <a:bodyPr>
            <a:normAutofit lnSpcReduction="10000"/>
          </a:bodyPr>
          <a:lstStyle/>
          <a:p>
            <a:r>
              <a:rPr lang="en-US" sz="2600" b="1" u="sng" dirty="0" smtClean="0">
                <a:solidFill>
                  <a:srgbClr val="002060"/>
                </a:solidFill>
                <a:latin typeface="Goudy Old Style" panose="02020502050305020303" pitchFamily="18" charset="0"/>
              </a:rPr>
              <a:t>Types of Congressional Districts</a:t>
            </a:r>
            <a:r>
              <a:rPr lang="en-US" sz="2600" dirty="0" smtClean="0">
                <a:latin typeface="Goudy Old Style" panose="02020502050305020303" pitchFamily="18" charset="0"/>
              </a:rPr>
              <a:t>-</a:t>
            </a:r>
            <a:endParaRPr lang="en-US" sz="2600" dirty="0">
              <a:latin typeface="Goudy Old Style" panose="02020502050305020303" pitchFamily="18" charset="0"/>
            </a:endParaRPr>
          </a:p>
          <a:p>
            <a:pPr lvl="1"/>
            <a:r>
              <a:rPr lang="en-US" sz="2600" dirty="0" smtClean="0">
                <a:latin typeface="Goudy Old Style" panose="02020502050305020303" pitchFamily="18" charset="0"/>
              </a:rPr>
              <a:t>I. </a:t>
            </a:r>
            <a:r>
              <a:rPr lang="en-US" sz="2600" dirty="0" smtClean="0">
                <a:solidFill>
                  <a:srgbClr val="FF0000"/>
                </a:solidFill>
                <a:latin typeface="Goudy Old Style" panose="02020502050305020303" pitchFamily="18" charset="0"/>
              </a:rPr>
              <a:t>Single-member District</a:t>
            </a:r>
            <a:r>
              <a:rPr lang="en-US" sz="2600" dirty="0" smtClean="0">
                <a:latin typeface="Goudy Old Style" panose="02020502050305020303" pitchFamily="18" charset="0"/>
              </a:rPr>
              <a:t>-</a:t>
            </a:r>
            <a:endParaRPr lang="en-US" sz="2600" dirty="0">
              <a:latin typeface="Goudy Old Style" panose="02020502050305020303" pitchFamily="18" charset="0"/>
            </a:endParaRPr>
          </a:p>
          <a:p>
            <a:pPr lvl="2"/>
            <a:r>
              <a:rPr lang="en-US" sz="2600" dirty="0">
                <a:latin typeface="Goudy Old Style" panose="02020502050305020303" pitchFamily="18" charset="0"/>
              </a:rPr>
              <a:t>Voters in each district elect one of the State’s representatives from a field of candidates running for a seat in the House from that district</a:t>
            </a:r>
            <a:r>
              <a:rPr lang="en-US" sz="2600" dirty="0" smtClean="0">
                <a:latin typeface="Goudy Old Style" panose="02020502050305020303" pitchFamily="18" charset="0"/>
              </a:rPr>
              <a:t>.</a:t>
            </a:r>
          </a:p>
          <a:p>
            <a:pPr lvl="1"/>
            <a:endParaRPr lang="en-US" sz="2600" dirty="0" smtClean="0">
              <a:latin typeface="Goudy Old Style" panose="02020502050305020303" pitchFamily="18" charset="0"/>
            </a:endParaRPr>
          </a:p>
          <a:p>
            <a:pPr lvl="1"/>
            <a:r>
              <a:rPr lang="en-US" sz="2600" dirty="0" smtClean="0">
                <a:latin typeface="Goudy Old Style" panose="02020502050305020303" pitchFamily="18" charset="0"/>
              </a:rPr>
              <a:t>II. </a:t>
            </a:r>
            <a:r>
              <a:rPr lang="en-US" sz="2600" dirty="0" smtClean="0">
                <a:solidFill>
                  <a:srgbClr val="002060"/>
                </a:solidFill>
                <a:latin typeface="Goudy Old Style" panose="02020502050305020303" pitchFamily="18" charset="0"/>
              </a:rPr>
              <a:t>At-Large Districts</a:t>
            </a:r>
            <a:r>
              <a:rPr lang="en-US" sz="260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Goudy Old Style" panose="02020502050305020303" pitchFamily="18" charset="0"/>
              </a:rPr>
              <a:t>-</a:t>
            </a:r>
            <a:endParaRPr lang="en-US" sz="2600" dirty="0">
              <a:solidFill>
                <a:schemeClr val="tx2">
                  <a:lumMod val="75000"/>
                  <a:lumOff val="25000"/>
                </a:schemeClr>
              </a:solidFill>
              <a:latin typeface="Goudy Old Style" panose="02020502050305020303" pitchFamily="18" charset="0"/>
            </a:endParaRPr>
          </a:p>
          <a:p>
            <a:pPr lvl="2"/>
            <a:r>
              <a:rPr lang="en-US" sz="2400" dirty="0">
                <a:latin typeface="Goudy Old Style" panose="02020502050305020303" pitchFamily="18" charset="0"/>
              </a:rPr>
              <a:t>The state’s seats are filled by electing them as a whole, rather than from a particular district. Every voter could vote for a candidate for each one of the State’s seats in the House.</a:t>
            </a:r>
          </a:p>
          <a:p>
            <a:pPr lvl="3"/>
            <a:r>
              <a:rPr lang="en-US" sz="2200" dirty="0">
                <a:latin typeface="Goudy Old Style" panose="02020502050305020303" pitchFamily="18" charset="0"/>
              </a:rPr>
              <a:t>This proved to be unfair because a party with a very small plurality of voters statewide could win all of a state’s seats in the House.</a:t>
            </a:r>
          </a:p>
          <a:p>
            <a:pPr lvl="3"/>
            <a:r>
              <a:rPr lang="en-US" sz="2200" dirty="0">
                <a:latin typeface="Goudy Old Style" panose="02020502050305020303" pitchFamily="18" charset="0"/>
              </a:rPr>
              <a:t>Congress did away with this system with a 1842 law. Today all states have to use the single member districts to elect their House members. Only the 7 states with one member can use the at-large system</a:t>
            </a:r>
            <a:r>
              <a:rPr lang="en-US" sz="2200" dirty="0" smtClean="0">
                <a:latin typeface="Goudy Old Style" panose="02020502050305020303" pitchFamily="18" charset="0"/>
              </a:rPr>
              <a:t>.</a:t>
            </a:r>
            <a:endParaRPr lang="en-US" sz="2000" dirty="0">
              <a:latin typeface="Goudy Old Style" panose="0202050205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35481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103" y="1123837"/>
            <a:ext cx="3226676" cy="4601183"/>
          </a:xfrm>
        </p:spPr>
        <p:txBody>
          <a:bodyPr/>
          <a:lstStyle/>
          <a:p>
            <a:r>
              <a:rPr lang="en-US" dirty="0" smtClean="0">
                <a:latin typeface="Goudy Old Style" panose="02020502050305020303" pitchFamily="18" charset="0"/>
              </a:rPr>
              <a:t>What is Gerrymandering? </a:t>
            </a:r>
            <a:endParaRPr lang="en-US" dirty="0">
              <a:latin typeface="Goudy Old Style" panose="020205020503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9268" y="441434"/>
            <a:ext cx="7713132" cy="6211613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Goudy Old Style" panose="02020502050305020303" pitchFamily="18" charset="0"/>
              </a:rPr>
              <a:t>Around the early 1800’s many States had began to draw Congressional </a:t>
            </a:r>
            <a:r>
              <a:rPr lang="en-US" dirty="0">
                <a:latin typeface="Goudy Old Style" panose="02020502050305020303" pitchFamily="18" charset="0"/>
              </a:rPr>
              <a:t>districts </a:t>
            </a:r>
            <a:r>
              <a:rPr lang="en-US" dirty="0" smtClean="0">
                <a:latin typeface="Goudy Old Style" panose="02020502050305020303" pitchFamily="18" charset="0"/>
              </a:rPr>
              <a:t>in a way that would give an </a:t>
            </a:r>
            <a:r>
              <a:rPr lang="en-US" dirty="0">
                <a:latin typeface="Goudy Old Style" panose="02020502050305020303" pitchFamily="18" charset="0"/>
              </a:rPr>
              <a:t>advantage to the political party that controls the state legislature. </a:t>
            </a:r>
            <a:endParaRPr lang="en-US" dirty="0" smtClean="0">
              <a:latin typeface="Goudy Old Style" panose="02020502050305020303" pitchFamily="18" charset="0"/>
            </a:endParaRPr>
          </a:p>
          <a:p>
            <a:pPr lvl="1"/>
            <a:r>
              <a:rPr lang="en-US" sz="2000" dirty="0" smtClean="0">
                <a:latin typeface="Goudy Old Style" panose="02020502050305020303" pitchFamily="18" charset="0"/>
              </a:rPr>
              <a:t>The nickname for these odd looking districts was referred to as </a:t>
            </a:r>
            <a:r>
              <a:rPr lang="en-US" sz="2000" dirty="0" smtClean="0">
                <a:solidFill>
                  <a:srgbClr val="002060"/>
                </a:solidFill>
                <a:latin typeface="Goudy Old Style" panose="02020502050305020303" pitchFamily="18" charset="0"/>
              </a:rPr>
              <a:t>Gerrymandering</a:t>
            </a:r>
            <a:r>
              <a:rPr lang="en-US" sz="2000" dirty="0" smtClean="0">
                <a:latin typeface="Goudy Old Style" panose="02020502050305020303" pitchFamily="18" charset="0"/>
              </a:rPr>
              <a:t> named after Governor Elbridge Gerry’s </a:t>
            </a:r>
            <a:r>
              <a:rPr lang="en-US" sz="2000" dirty="0">
                <a:latin typeface="Goudy Old Style" panose="02020502050305020303" pitchFamily="18" charset="0"/>
              </a:rPr>
              <a:t>redistricting </a:t>
            </a:r>
            <a:r>
              <a:rPr lang="en-US" sz="2000" dirty="0" smtClean="0">
                <a:latin typeface="Goudy Old Style" panose="02020502050305020303" pitchFamily="18" charset="0"/>
              </a:rPr>
              <a:t>of </a:t>
            </a:r>
            <a:r>
              <a:rPr lang="en-US" sz="2000" dirty="0">
                <a:latin typeface="Goudy Old Style" panose="02020502050305020303" pitchFamily="18" charset="0"/>
              </a:rPr>
              <a:t>Massachusetts in </a:t>
            </a:r>
            <a:r>
              <a:rPr lang="en-US" sz="2000" dirty="0" smtClean="0">
                <a:latin typeface="Goudy Old Style" panose="02020502050305020303" pitchFamily="18" charset="0"/>
              </a:rPr>
              <a:t>1812</a:t>
            </a:r>
            <a:endParaRPr lang="en-US" sz="2000" dirty="0">
              <a:latin typeface="Goudy Old Style" panose="02020502050305020303" pitchFamily="18" charset="0"/>
            </a:endParaRPr>
          </a:p>
          <a:p>
            <a:endParaRPr lang="en-US" dirty="0" smtClean="0">
              <a:latin typeface="Goudy Old Style" panose="02020502050305020303" pitchFamily="18" charset="0"/>
            </a:endParaRPr>
          </a:p>
          <a:p>
            <a:r>
              <a:rPr lang="en-US" u="sng" dirty="0" smtClean="0">
                <a:solidFill>
                  <a:srgbClr val="FF0000"/>
                </a:solidFill>
                <a:latin typeface="Goudy Old Style" panose="02020502050305020303" pitchFamily="18" charset="0"/>
              </a:rPr>
              <a:t>Gerrymandering </a:t>
            </a:r>
            <a:r>
              <a:rPr lang="en-US" u="sng" dirty="0">
                <a:solidFill>
                  <a:srgbClr val="FF0000"/>
                </a:solidFill>
                <a:latin typeface="Goudy Old Style" panose="02020502050305020303" pitchFamily="18" charset="0"/>
              </a:rPr>
              <a:t>takes </a:t>
            </a:r>
            <a:r>
              <a:rPr lang="en-US" u="sng" dirty="0" smtClean="0">
                <a:solidFill>
                  <a:srgbClr val="FF0000"/>
                </a:solidFill>
                <a:latin typeface="Goudy Old Style" panose="02020502050305020303" pitchFamily="18" charset="0"/>
              </a:rPr>
              <a:t>two main forms</a:t>
            </a:r>
            <a:r>
              <a:rPr lang="en-US" dirty="0">
                <a:latin typeface="Goudy Old Style" panose="02020502050305020303" pitchFamily="18" charset="0"/>
              </a:rPr>
              <a:t>-</a:t>
            </a:r>
          </a:p>
          <a:p>
            <a:pPr lvl="1"/>
            <a:r>
              <a:rPr lang="en-US" sz="2000" dirty="0" smtClean="0">
                <a:latin typeface="Goudy Old Style" panose="02020502050305020303" pitchFamily="18" charset="0"/>
              </a:rPr>
              <a:t>I. </a:t>
            </a:r>
            <a:r>
              <a:rPr lang="en-US" sz="2000" dirty="0" smtClean="0">
                <a:solidFill>
                  <a:srgbClr val="002060"/>
                </a:solidFill>
                <a:latin typeface="Goudy Old Style" panose="02020502050305020303" pitchFamily="18" charset="0"/>
              </a:rPr>
              <a:t>Packing</a:t>
            </a:r>
            <a:r>
              <a:rPr lang="en-US" sz="2000" dirty="0" smtClean="0">
                <a:latin typeface="Goudy Old Style" panose="02020502050305020303" pitchFamily="18" charset="0"/>
              </a:rPr>
              <a:t>-Which concentrates </a:t>
            </a:r>
            <a:r>
              <a:rPr lang="en-US" sz="2000" dirty="0">
                <a:latin typeface="Goudy Old Style" panose="02020502050305020303" pitchFamily="18" charset="0"/>
              </a:rPr>
              <a:t>the opposition’s voters in one or a few districts leaving the others safe for the dominant party.</a:t>
            </a:r>
          </a:p>
          <a:p>
            <a:pPr lvl="1"/>
            <a:r>
              <a:rPr lang="en-US" sz="2000" dirty="0" smtClean="0">
                <a:latin typeface="Goudy Old Style" panose="02020502050305020303" pitchFamily="18" charset="0"/>
              </a:rPr>
              <a:t>II. </a:t>
            </a:r>
            <a:r>
              <a:rPr lang="en-US" sz="2000" dirty="0" smtClean="0">
                <a:solidFill>
                  <a:srgbClr val="FF0000"/>
                </a:solidFill>
                <a:latin typeface="Goudy Old Style" panose="02020502050305020303" pitchFamily="18" charset="0"/>
              </a:rPr>
              <a:t>Cracking</a:t>
            </a:r>
            <a:r>
              <a:rPr lang="en-US" sz="2000" dirty="0" smtClean="0">
                <a:latin typeface="Goudy Old Style" panose="02020502050305020303" pitchFamily="18" charset="0"/>
              </a:rPr>
              <a:t>-Which spreads </a:t>
            </a:r>
            <a:r>
              <a:rPr lang="en-US" sz="2000" dirty="0">
                <a:latin typeface="Goudy Old Style" panose="02020502050305020303" pitchFamily="18" charset="0"/>
              </a:rPr>
              <a:t>the opposition as thinly as possible among many districts limiting their ability to win anywhere.</a:t>
            </a:r>
          </a:p>
          <a:p>
            <a:endParaRPr lang="en-US" dirty="0" smtClean="0">
              <a:latin typeface="Goudy Old Style" panose="02020502050305020303" pitchFamily="18" charset="0"/>
            </a:endParaRPr>
          </a:p>
          <a:p>
            <a:r>
              <a:rPr lang="en-US" u="sng" dirty="0" smtClean="0">
                <a:solidFill>
                  <a:srgbClr val="002060"/>
                </a:solidFill>
                <a:latin typeface="Goudy Old Style" panose="02020502050305020303" pitchFamily="18" charset="0"/>
              </a:rPr>
              <a:t>Effects of Gerrymandering</a:t>
            </a:r>
            <a:r>
              <a:rPr lang="en-US" dirty="0" smtClean="0">
                <a:latin typeface="Goudy Old Style" panose="02020502050305020303" pitchFamily="18" charset="0"/>
              </a:rPr>
              <a:t>-</a:t>
            </a:r>
          </a:p>
          <a:p>
            <a:pPr lvl="1"/>
            <a:r>
              <a:rPr lang="en-US" sz="2000" dirty="0" smtClean="0">
                <a:latin typeface="Goudy Old Style" panose="02020502050305020303" pitchFamily="18" charset="0"/>
              </a:rPr>
              <a:t>This </a:t>
            </a:r>
            <a:r>
              <a:rPr lang="en-US" sz="2000" dirty="0">
                <a:latin typeface="Goudy Old Style" panose="02020502050305020303" pitchFamily="18" charset="0"/>
              </a:rPr>
              <a:t>produced districts that were different in size </a:t>
            </a:r>
            <a:r>
              <a:rPr lang="en-US" sz="2000" dirty="0" smtClean="0">
                <a:latin typeface="Goudy Old Style" panose="02020502050305020303" pitchFamily="18" charset="0"/>
              </a:rPr>
              <a:t>that failed to properly represent all of </a:t>
            </a:r>
            <a:r>
              <a:rPr lang="en-US" sz="2000" dirty="0">
                <a:latin typeface="Goudy Old Style" panose="02020502050305020303" pitchFamily="18" charset="0"/>
              </a:rPr>
              <a:t>people living in them.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14582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ee the source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72" y="0"/>
            <a:ext cx="12179628" cy="683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45472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572" y="1123837"/>
            <a:ext cx="3268717" cy="4601183"/>
          </a:xfrm>
        </p:spPr>
        <p:txBody>
          <a:bodyPr/>
          <a:lstStyle/>
          <a:p>
            <a:r>
              <a:rPr lang="en-US" dirty="0" smtClean="0">
                <a:latin typeface="Goudy Old Style" panose="02020502050305020303" pitchFamily="18" charset="0"/>
              </a:rPr>
              <a:t>Limiting the Power of Gerrymandering</a:t>
            </a:r>
            <a:endParaRPr lang="en-US" dirty="0">
              <a:latin typeface="Goudy Old Style" panose="020205020503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9268" y="744279"/>
            <a:ext cx="7315200" cy="5518297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Goudy Old Style" panose="02020502050305020303" pitchFamily="18" charset="0"/>
              </a:rPr>
              <a:t>In 1964 the </a:t>
            </a:r>
            <a:r>
              <a:rPr lang="en-US" sz="2400" dirty="0">
                <a:latin typeface="Goudy Old Style" panose="02020502050305020303" pitchFamily="18" charset="0"/>
              </a:rPr>
              <a:t>Supreme Court </a:t>
            </a:r>
            <a:r>
              <a:rPr lang="en-US" sz="2400" dirty="0" smtClean="0">
                <a:latin typeface="Goudy Old Style" panose="02020502050305020303" pitchFamily="18" charset="0"/>
              </a:rPr>
              <a:t>put </a:t>
            </a:r>
            <a:r>
              <a:rPr lang="en-US" sz="2400" dirty="0">
                <a:latin typeface="Goudy Old Style" panose="02020502050305020303" pitchFamily="18" charset="0"/>
              </a:rPr>
              <a:t>limits on Gerrymandering</a:t>
            </a:r>
          </a:p>
          <a:p>
            <a:pPr lvl="1"/>
            <a:r>
              <a:rPr lang="en-US" sz="2400" dirty="0" smtClean="0">
                <a:latin typeface="Goudy Old Style" panose="02020502050305020303" pitchFamily="18" charset="0"/>
              </a:rPr>
              <a:t>I</a:t>
            </a:r>
            <a:r>
              <a:rPr lang="en-US" sz="2400" dirty="0">
                <a:latin typeface="Goudy Old Style" panose="02020502050305020303" pitchFamily="18" charset="0"/>
              </a:rPr>
              <a:t>. </a:t>
            </a:r>
            <a:r>
              <a:rPr lang="en-US" sz="2400" dirty="0" err="1">
                <a:solidFill>
                  <a:srgbClr val="FF0000"/>
                </a:solidFill>
                <a:latin typeface="Goudy Old Style" panose="02020502050305020303" pitchFamily="18" charset="0"/>
              </a:rPr>
              <a:t>Wesberry</a:t>
            </a:r>
            <a:r>
              <a:rPr lang="en-US" sz="2400" dirty="0">
                <a:solidFill>
                  <a:srgbClr val="FF0000"/>
                </a:solidFill>
                <a:latin typeface="Goudy Old Style" panose="02020502050305020303" pitchFamily="18" charset="0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latin typeface="Goudy Old Style" panose="02020502050305020303" pitchFamily="18" charset="0"/>
              </a:rPr>
              <a:t>v. </a:t>
            </a:r>
            <a:r>
              <a:rPr lang="en-US" sz="2400" dirty="0">
                <a:solidFill>
                  <a:srgbClr val="FF0000"/>
                </a:solidFill>
                <a:latin typeface="Goudy Old Style" panose="02020502050305020303" pitchFamily="18" charset="0"/>
              </a:rPr>
              <a:t>Sanders </a:t>
            </a:r>
            <a:r>
              <a:rPr lang="en-US" sz="2400" dirty="0" smtClean="0">
                <a:latin typeface="Goudy Old Style" panose="02020502050305020303" pitchFamily="18" charset="0"/>
              </a:rPr>
              <a:t>(1964)-The </a:t>
            </a:r>
            <a:r>
              <a:rPr lang="en-US" sz="2400" dirty="0">
                <a:latin typeface="Goudy Old Style" panose="02020502050305020303" pitchFamily="18" charset="0"/>
              </a:rPr>
              <a:t>population of each district had to be </a:t>
            </a:r>
            <a:r>
              <a:rPr lang="en-US" sz="2400" dirty="0" smtClean="0">
                <a:latin typeface="Goudy Old Style" panose="02020502050305020303" pitchFamily="18" charset="0"/>
              </a:rPr>
              <a:t>as close as possible to each other or </a:t>
            </a:r>
            <a:r>
              <a:rPr lang="en-US" sz="2400" dirty="0">
                <a:latin typeface="Goudy Old Style" panose="02020502050305020303" pitchFamily="18" charset="0"/>
              </a:rPr>
              <a:t>it was a violation of the Constitutions call for </a:t>
            </a:r>
            <a:r>
              <a:rPr lang="en-US" sz="2400" dirty="0" smtClean="0">
                <a:latin typeface="Goudy Old Style" panose="02020502050305020303" pitchFamily="18" charset="0"/>
              </a:rPr>
              <a:t>“</a:t>
            </a:r>
            <a:r>
              <a:rPr lang="en-US" sz="2400" i="1" dirty="0" smtClean="0">
                <a:latin typeface="Goudy Old Style" panose="02020502050305020303" pitchFamily="18" charset="0"/>
              </a:rPr>
              <a:t>one </a:t>
            </a:r>
            <a:r>
              <a:rPr lang="en-US" sz="2400" i="1" dirty="0">
                <a:latin typeface="Goudy Old Style" panose="02020502050305020303" pitchFamily="18" charset="0"/>
              </a:rPr>
              <a:t>man one </a:t>
            </a:r>
            <a:r>
              <a:rPr lang="en-US" sz="2400" i="1" dirty="0" smtClean="0">
                <a:latin typeface="Goudy Old Style" panose="02020502050305020303" pitchFamily="18" charset="0"/>
              </a:rPr>
              <a:t>vot</a:t>
            </a:r>
            <a:r>
              <a:rPr lang="en-US" sz="2400" dirty="0" smtClean="0">
                <a:latin typeface="Goudy Old Style" panose="02020502050305020303" pitchFamily="18" charset="0"/>
              </a:rPr>
              <a:t>e”.</a:t>
            </a:r>
            <a:endParaRPr lang="en-US" sz="2400" dirty="0">
              <a:latin typeface="Goudy Old Style" panose="02020502050305020303" pitchFamily="18" charset="0"/>
            </a:endParaRPr>
          </a:p>
          <a:p>
            <a:pPr lvl="1"/>
            <a:r>
              <a:rPr lang="en-US" sz="2400" dirty="0" smtClean="0">
                <a:latin typeface="Goudy Old Style" panose="02020502050305020303" pitchFamily="18" charset="0"/>
              </a:rPr>
              <a:t>II</a:t>
            </a:r>
            <a:r>
              <a:rPr lang="en-US" sz="2400" dirty="0">
                <a:latin typeface="Goudy Old Style" panose="02020502050305020303" pitchFamily="18" charset="0"/>
              </a:rPr>
              <a:t>. </a:t>
            </a:r>
            <a:r>
              <a:rPr lang="en-US" sz="2400" dirty="0" err="1">
                <a:solidFill>
                  <a:srgbClr val="002060"/>
                </a:solidFill>
                <a:latin typeface="Goudy Old Style" panose="02020502050305020303" pitchFamily="18" charset="0"/>
              </a:rPr>
              <a:t>Gomillion</a:t>
            </a:r>
            <a:r>
              <a:rPr lang="en-US" sz="2400" dirty="0">
                <a:solidFill>
                  <a:srgbClr val="002060"/>
                </a:solidFill>
                <a:latin typeface="Goudy Old Style" panose="02020502050305020303" pitchFamily="18" charset="0"/>
              </a:rPr>
              <a:t> </a:t>
            </a:r>
            <a:r>
              <a:rPr lang="en-US" sz="2400" dirty="0" smtClean="0">
                <a:solidFill>
                  <a:srgbClr val="002060"/>
                </a:solidFill>
                <a:latin typeface="Goudy Old Style" panose="02020502050305020303" pitchFamily="18" charset="0"/>
              </a:rPr>
              <a:t>v. Lightfoot </a:t>
            </a:r>
            <a:r>
              <a:rPr lang="en-US" sz="2400" dirty="0" smtClean="0">
                <a:latin typeface="Goudy Old Style" panose="02020502050305020303" pitchFamily="18" charset="0"/>
              </a:rPr>
              <a:t>(1996)-Could </a:t>
            </a:r>
            <a:r>
              <a:rPr lang="en-US" sz="2400" dirty="0">
                <a:latin typeface="Goudy Old Style" panose="02020502050305020303" pitchFamily="18" charset="0"/>
              </a:rPr>
              <a:t>not gerrymander based on race </a:t>
            </a:r>
            <a:r>
              <a:rPr lang="en-US" sz="2400" dirty="0" smtClean="0">
                <a:latin typeface="Goudy Old Style" panose="02020502050305020303" pitchFamily="18" charset="0"/>
              </a:rPr>
              <a:t>or it would be a violation of the </a:t>
            </a:r>
            <a:r>
              <a:rPr lang="en-US" sz="2400" dirty="0">
                <a:latin typeface="Goudy Old Style" panose="02020502050305020303" pitchFamily="18" charset="0"/>
              </a:rPr>
              <a:t>15</a:t>
            </a:r>
            <a:r>
              <a:rPr lang="en-US" sz="2400" baseline="30000" dirty="0">
                <a:latin typeface="Goudy Old Style" panose="02020502050305020303" pitchFamily="18" charset="0"/>
              </a:rPr>
              <a:t>th</a:t>
            </a:r>
            <a:r>
              <a:rPr lang="en-US" sz="2400" dirty="0">
                <a:latin typeface="Goudy Old Style" panose="02020502050305020303" pitchFamily="18" charset="0"/>
              </a:rPr>
              <a:t> Amendment </a:t>
            </a:r>
            <a:endParaRPr lang="en-US" sz="2400" dirty="0" smtClean="0">
              <a:latin typeface="Goudy Old Style" panose="02020502050305020303" pitchFamily="18" charset="0"/>
            </a:endParaRPr>
          </a:p>
          <a:p>
            <a:pPr lvl="1"/>
            <a:r>
              <a:rPr lang="en-US" sz="2400" dirty="0" smtClean="0">
                <a:latin typeface="Goudy Old Style" panose="02020502050305020303" pitchFamily="18" charset="0"/>
              </a:rPr>
              <a:t>III. </a:t>
            </a:r>
            <a:r>
              <a:rPr lang="en-US" sz="2400" dirty="0" smtClean="0">
                <a:solidFill>
                  <a:srgbClr val="FF0000"/>
                </a:solidFill>
                <a:latin typeface="Goudy Old Style" panose="02020502050305020303" pitchFamily="18" charset="0"/>
              </a:rPr>
              <a:t>Bush v. Vera</a:t>
            </a:r>
            <a:r>
              <a:rPr lang="en-US" sz="2400" dirty="0" smtClean="0">
                <a:latin typeface="Goudy Old Style" panose="02020502050305020303" pitchFamily="18" charset="0"/>
              </a:rPr>
              <a:t>(1999)-Ruled that the drawing of districts could not be based on race </a:t>
            </a:r>
          </a:p>
          <a:p>
            <a:pPr lvl="2"/>
            <a:r>
              <a:rPr lang="en-US" sz="2400" dirty="0" smtClean="0">
                <a:latin typeface="Goudy Old Style" panose="02020502050305020303" pitchFamily="18" charset="0"/>
              </a:rPr>
              <a:t>However, the Supreme Court </a:t>
            </a:r>
            <a:r>
              <a:rPr lang="en-US" sz="2400" dirty="0">
                <a:latin typeface="Goudy Old Style" panose="02020502050305020303" pitchFamily="18" charset="0"/>
              </a:rPr>
              <a:t>more recently has held while race cannot be the controlling factor in drawing district lines, race can be one of the mix of factors that make those lines.</a:t>
            </a:r>
          </a:p>
          <a:p>
            <a:endParaRPr lang="en-US" dirty="0">
              <a:latin typeface="Goudy Old Style" panose="0202050205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84833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4"/>
          <p:cNvSpPr>
            <a:spLocks noGrp="1" noChangeArrowheads="1"/>
          </p:cNvSpPr>
          <p:nvPr>
            <p:ph type="title"/>
          </p:nvPr>
        </p:nvSpPr>
        <p:spPr>
          <a:xfrm>
            <a:off x="98474" y="1123837"/>
            <a:ext cx="3235569" cy="4601183"/>
          </a:xfrm>
        </p:spPr>
        <p:txBody>
          <a:bodyPr/>
          <a:lstStyle/>
          <a:p>
            <a:pPr eaLnBrk="1" hangingPunct="1"/>
            <a:r>
              <a:rPr lang="en-US" altLang="en-US" sz="4800" dirty="0">
                <a:latin typeface="Goudy Old Style" pitchFamily="18" charset="0"/>
              </a:rPr>
              <a:t>Membership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3812345" y="802258"/>
            <a:ext cx="3196819" cy="5284218"/>
          </a:xfrm>
        </p:spPr>
        <p:txBody>
          <a:bodyPr>
            <a:normAutofit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en-US" altLang="en-US" sz="4000" b="1" u="sng" dirty="0">
                <a:solidFill>
                  <a:srgbClr val="FF0000"/>
                </a:solidFill>
                <a:latin typeface="Goudy Old Style" pitchFamily="18" charset="0"/>
              </a:rPr>
              <a:t>HOUSE</a:t>
            </a:r>
          </a:p>
          <a:p>
            <a:pPr eaLnBrk="1" hangingPunct="1"/>
            <a:r>
              <a:rPr lang="en-US" altLang="en-US" sz="4000" dirty="0">
                <a:solidFill>
                  <a:srgbClr val="002060"/>
                </a:solidFill>
                <a:latin typeface="Goudy Old Style" pitchFamily="18" charset="0"/>
              </a:rPr>
              <a:t>435</a:t>
            </a:r>
            <a:r>
              <a:rPr lang="en-US" altLang="en-US" sz="4000" dirty="0">
                <a:latin typeface="Goudy Old Style" pitchFamily="18" charset="0"/>
              </a:rPr>
              <a:t> members; each state’s delegation is determined by its population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7729003" y="552091"/>
            <a:ext cx="3539262" cy="4456371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en-US" altLang="en-US" sz="3600" b="1" u="sng" dirty="0">
              <a:latin typeface="Goudy Old Style" pitchFamily="18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altLang="en-US" sz="4000" b="1" u="sng" dirty="0">
                <a:solidFill>
                  <a:schemeClr val="accent3">
                    <a:lumMod val="50000"/>
                  </a:schemeClr>
                </a:solidFill>
                <a:latin typeface="Goudy Old Style" pitchFamily="18" charset="0"/>
              </a:rPr>
              <a:t>SENATE</a:t>
            </a:r>
          </a:p>
          <a:p>
            <a:pPr eaLnBrk="1" hangingPunct="1"/>
            <a:r>
              <a:rPr lang="en-US" altLang="en-US" sz="4000" dirty="0">
                <a:solidFill>
                  <a:srgbClr val="FF0000"/>
                </a:solidFill>
                <a:latin typeface="Goudy Old Style" pitchFamily="18" charset="0"/>
              </a:rPr>
              <a:t>100</a:t>
            </a:r>
            <a:r>
              <a:rPr lang="en-US" altLang="en-US" sz="4000" dirty="0">
                <a:latin typeface="Goudy Old Style" pitchFamily="18" charset="0"/>
              </a:rPr>
              <a:t> members (two per state)</a:t>
            </a:r>
          </a:p>
          <a:p>
            <a:pPr eaLnBrk="1" hangingPunct="1"/>
            <a:endParaRPr lang="en-US" altLang="en-US" sz="4000" dirty="0">
              <a:latin typeface="Goudy Old Style" pitchFamily="18" charset="0"/>
            </a:endParaRPr>
          </a:p>
          <a:p>
            <a:pPr eaLnBrk="1" hangingPunct="1"/>
            <a:endParaRPr lang="en-US" altLang="en-US" sz="3600" dirty="0">
              <a:latin typeface="Goudy Old Style" pitchFamily="18" charset="0"/>
            </a:endParaRPr>
          </a:p>
          <a:p>
            <a:pPr eaLnBrk="1" hangingPunct="1"/>
            <a:endParaRPr lang="en-US" altLang="en-US" sz="3600" dirty="0">
              <a:latin typeface="Goudy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393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3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30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30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1000"/>
                                        <p:tgtEl>
                                          <p:spTgt spid="30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7" grpId="0" build="p"/>
      <p:bldP spid="3078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4"/>
          <p:cNvSpPr>
            <a:spLocks noGrp="1" noChangeArrowheads="1"/>
          </p:cNvSpPr>
          <p:nvPr>
            <p:ph type="title"/>
          </p:nvPr>
        </p:nvSpPr>
        <p:spPr>
          <a:xfrm>
            <a:off x="98474" y="1123837"/>
            <a:ext cx="3305908" cy="4601183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4300" dirty="0">
                <a:latin typeface="Goudy Old Style" pitchFamily="18" charset="0"/>
              </a:rPr>
              <a:t>What are the Qualifications?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3567951" y="776378"/>
            <a:ext cx="3801729" cy="5310098"/>
          </a:xfrm>
        </p:spPr>
        <p:txBody>
          <a:bodyPr>
            <a:normAutofit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en-US" altLang="en-US" sz="4000" b="1" u="sng" dirty="0">
                <a:solidFill>
                  <a:srgbClr val="FF0000"/>
                </a:solidFill>
                <a:latin typeface="Goudy Old Style" pitchFamily="18" charset="0"/>
              </a:rPr>
              <a:t>HOUSE</a:t>
            </a:r>
          </a:p>
          <a:p>
            <a:pPr eaLnBrk="1" hangingPunct="1"/>
            <a:r>
              <a:rPr lang="en-US" altLang="en-US" sz="4000" dirty="0">
                <a:latin typeface="Goudy Old Style" pitchFamily="18" charset="0"/>
              </a:rPr>
              <a:t>Need to be at least 25 years old, U.S. citizen for 7 years, resident of the state represented</a:t>
            </a:r>
          </a:p>
          <a:p>
            <a:pPr eaLnBrk="1" hangingPunct="1"/>
            <a:endParaRPr lang="en-US" altLang="en-US" sz="3600" dirty="0">
              <a:latin typeface="Goudy Old Style" pitchFamily="18" charset="0"/>
            </a:endParaRP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7728603" y="1026543"/>
            <a:ext cx="3637736" cy="4723106"/>
          </a:xfrm>
        </p:spPr>
        <p:txBody>
          <a:bodyPr>
            <a:noAutofit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en-US" altLang="en-US" sz="4000" b="1" u="sng" dirty="0">
                <a:solidFill>
                  <a:schemeClr val="accent3">
                    <a:lumMod val="50000"/>
                  </a:schemeClr>
                </a:solidFill>
                <a:latin typeface="Goudy Old Style" pitchFamily="18" charset="0"/>
              </a:rPr>
              <a:t>SENATE</a:t>
            </a:r>
          </a:p>
          <a:p>
            <a:pPr eaLnBrk="1" hangingPunct="1"/>
            <a:r>
              <a:rPr lang="en-US" altLang="en-US" sz="4000" dirty="0">
                <a:latin typeface="Goudy Old Style" pitchFamily="18" charset="0"/>
              </a:rPr>
              <a:t>Need to be at least 30 years old, U.S. citizen for 9 years, resident of the state represented</a:t>
            </a:r>
          </a:p>
        </p:txBody>
      </p:sp>
    </p:spTree>
    <p:extLst>
      <p:ext uri="{BB962C8B-B14F-4D97-AF65-F5344CB8AC3E}">
        <p14:creationId xmlns:p14="http://schemas.microsoft.com/office/powerpoint/2010/main" val="1516491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4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1000"/>
                                        <p:tgtEl>
                                          <p:spTgt spid="4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1000"/>
                                        <p:tgtEl>
                                          <p:spTgt spid="41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1" grpId="0" build="p"/>
      <p:bldP spid="4102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800" dirty="0">
                <a:latin typeface="Goudy Old Style" pitchFamily="18" charset="0"/>
              </a:rPr>
              <a:t>How Long Are the Terms?</a:t>
            </a: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3653020" y="646980"/>
            <a:ext cx="3450037" cy="4801672"/>
          </a:xfrm>
        </p:spPr>
        <p:txBody>
          <a:bodyPr>
            <a:normAutofit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en-US" altLang="en-US" sz="4000" b="1" u="sng" dirty="0">
                <a:solidFill>
                  <a:srgbClr val="FF0000"/>
                </a:solidFill>
                <a:latin typeface="Goudy Old Style" pitchFamily="18" charset="0"/>
              </a:rPr>
              <a:t>HOUSE</a:t>
            </a:r>
          </a:p>
          <a:p>
            <a:pPr eaLnBrk="1" hangingPunct="1"/>
            <a:r>
              <a:rPr lang="en-US" altLang="en-US" sz="4000" dirty="0">
                <a:latin typeface="Goudy Old Style" pitchFamily="18" charset="0"/>
              </a:rPr>
              <a:t>2 years, entire House must be elected every two years</a:t>
            </a:r>
          </a:p>
          <a:p>
            <a:pPr eaLnBrk="1" hangingPunct="1"/>
            <a:endParaRPr lang="en-US" altLang="en-US" sz="4000" dirty="0">
              <a:latin typeface="Goudy Old Style" pitchFamily="18" charset="0"/>
            </a:endParaRP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7555677" y="672862"/>
            <a:ext cx="3750278" cy="5097624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en-US" sz="3600" b="1" u="sng" dirty="0">
                <a:solidFill>
                  <a:schemeClr val="accent3">
                    <a:lumMod val="50000"/>
                  </a:schemeClr>
                </a:solidFill>
                <a:latin typeface="Goudy Old Style" pitchFamily="18" charset="0"/>
              </a:rPr>
              <a:t>SENATE</a:t>
            </a:r>
          </a:p>
          <a:p>
            <a:pPr eaLnBrk="1" hangingPunct="1"/>
            <a:r>
              <a:rPr lang="en-US" altLang="en-US" sz="4000" dirty="0">
                <a:latin typeface="Goudy Old Style" pitchFamily="18" charset="0"/>
              </a:rPr>
              <a:t>6 years with staggered elections, 1/3 of the members elected every 2 years</a:t>
            </a:r>
          </a:p>
        </p:txBody>
      </p:sp>
    </p:spTree>
    <p:extLst>
      <p:ext uri="{BB962C8B-B14F-4D97-AF65-F5344CB8AC3E}">
        <p14:creationId xmlns:p14="http://schemas.microsoft.com/office/powerpoint/2010/main" val="816014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5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1000"/>
                                        <p:tgtEl>
                                          <p:spTgt spid="5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5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5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5" grpId="0" build="p"/>
      <p:bldP spid="5126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Goudy Old Style" panose="02020502050305020303" pitchFamily="18" charset="0"/>
              </a:rPr>
              <a:t>The National Legislature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r>
              <a:rPr lang="en-US" sz="3600" dirty="0">
                <a:latin typeface="Goudy Old Style" panose="02020502050305020303" pitchFamily="18" charset="0"/>
              </a:rPr>
              <a:t>Chapter 10-Section 1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2166" y="2354317"/>
            <a:ext cx="2755787" cy="25014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331342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utoShap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800" dirty="0">
                <a:latin typeface="Goudy Old Style" pitchFamily="18" charset="0"/>
              </a:rPr>
              <a:t>How Are They Elected?</a:t>
            </a:r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3727938" y="759126"/>
            <a:ext cx="3717323" cy="532735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en-US" sz="4000" b="1" u="sng" dirty="0">
                <a:solidFill>
                  <a:srgbClr val="FF0000"/>
                </a:solidFill>
                <a:latin typeface="Goudy Old Style" pitchFamily="18" charset="0"/>
              </a:rPr>
              <a:t>HOUSE</a:t>
            </a:r>
          </a:p>
          <a:p>
            <a:pPr eaLnBrk="1" hangingPunct="1"/>
            <a:r>
              <a:rPr lang="en-US" altLang="en-US" sz="4000" dirty="0">
                <a:latin typeface="Goudy Old Style" pitchFamily="18" charset="0"/>
              </a:rPr>
              <a:t>Directly by the voters of a district</a:t>
            </a:r>
          </a:p>
          <a:p>
            <a:pPr eaLnBrk="1" hangingPunct="1"/>
            <a:endParaRPr lang="en-US" altLang="en-US" sz="3600" dirty="0">
              <a:latin typeface="Goudy Old Style" pitchFamily="18" charset="0"/>
            </a:endParaRPr>
          </a:p>
          <a:p>
            <a:pPr eaLnBrk="1" hangingPunct="1"/>
            <a:endParaRPr lang="en-US" altLang="en-US" sz="3600" dirty="0">
              <a:latin typeface="Goudy Old Style" pitchFamily="18" charset="0"/>
            </a:endParaRPr>
          </a:p>
          <a:p>
            <a:pPr eaLnBrk="1" hangingPunct="1"/>
            <a:endParaRPr lang="en-US" altLang="en-US" sz="3600" dirty="0">
              <a:latin typeface="Goudy Old Style" pitchFamily="18" charset="0"/>
            </a:endParaRP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7441324" y="998483"/>
            <a:ext cx="4204138" cy="4534117"/>
          </a:xfrm>
        </p:spPr>
        <p:txBody>
          <a:bodyPr>
            <a:noAutofit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en-US" altLang="en-US" sz="4000" b="1" u="sng" dirty="0">
                <a:solidFill>
                  <a:schemeClr val="accent3">
                    <a:lumMod val="50000"/>
                  </a:schemeClr>
                </a:solidFill>
                <a:latin typeface="Goudy Old Style" pitchFamily="18" charset="0"/>
              </a:rPr>
              <a:t>SENATE</a:t>
            </a:r>
          </a:p>
          <a:p>
            <a:pPr eaLnBrk="1" hangingPunct="1"/>
            <a:r>
              <a:rPr lang="en-US" altLang="en-US" sz="4000" dirty="0">
                <a:latin typeface="Goudy Old Style" pitchFamily="18" charset="0"/>
              </a:rPr>
              <a:t>Directly by the voters of a state (</a:t>
            </a:r>
            <a:r>
              <a:rPr lang="en-US" altLang="en-US" sz="4000" dirty="0">
                <a:solidFill>
                  <a:srgbClr val="FF0000"/>
                </a:solidFill>
                <a:latin typeface="Goudy Old Style" pitchFamily="18" charset="0"/>
              </a:rPr>
              <a:t>17</a:t>
            </a:r>
            <a:r>
              <a:rPr lang="en-US" altLang="en-US" sz="4000" baseline="30000" dirty="0">
                <a:solidFill>
                  <a:srgbClr val="FF0000"/>
                </a:solidFill>
                <a:latin typeface="Goudy Old Style" pitchFamily="18" charset="0"/>
              </a:rPr>
              <a:t>th</a:t>
            </a:r>
            <a:r>
              <a:rPr lang="en-US" altLang="en-US" sz="4000" dirty="0">
                <a:solidFill>
                  <a:srgbClr val="FF0000"/>
                </a:solidFill>
                <a:latin typeface="Goudy Old Style" pitchFamily="18" charset="0"/>
              </a:rPr>
              <a:t> amendment</a:t>
            </a:r>
            <a:r>
              <a:rPr lang="en-US" altLang="en-US" sz="4000" dirty="0">
                <a:latin typeface="Goudy Old Style" pitchFamily="18" charset="0"/>
              </a:rPr>
              <a:t>), originally, state legislature chose them</a:t>
            </a:r>
          </a:p>
        </p:txBody>
      </p:sp>
    </p:spTree>
    <p:extLst>
      <p:ext uri="{BB962C8B-B14F-4D97-AF65-F5344CB8AC3E}">
        <p14:creationId xmlns:p14="http://schemas.microsoft.com/office/powerpoint/2010/main" val="3853300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6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61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6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6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9" grpId="0" build="p"/>
      <p:bldP spid="6150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AutoShap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800" dirty="0">
                <a:latin typeface="Goudy Old Style" pitchFamily="18" charset="0"/>
              </a:rPr>
              <a:t>Who is the Presiding Officer?</a:t>
            </a:r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3713871" y="776377"/>
            <a:ext cx="3478172" cy="5169421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en-US" sz="4000" b="1" u="sng" dirty="0">
                <a:solidFill>
                  <a:srgbClr val="FF0000"/>
                </a:solidFill>
                <a:latin typeface="Goudy Old Style" pitchFamily="18" charset="0"/>
              </a:rPr>
              <a:t>HOUSE</a:t>
            </a:r>
          </a:p>
          <a:p>
            <a:pPr eaLnBrk="1" hangingPunct="1"/>
            <a:r>
              <a:rPr lang="en-US" altLang="en-US" sz="3600" dirty="0">
                <a:solidFill>
                  <a:srgbClr val="002060"/>
                </a:solidFill>
                <a:latin typeface="Goudy Old Style" pitchFamily="18" charset="0"/>
              </a:rPr>
              <a:t>Speaker of the House </a:t>
            </a:r>
            <a:r>
              <a:rPr lang="en-US" altLang="en-US" sz="3600" dirty="0">
                <a:latin typeface="Goudy Old Style" pitchFamily="18" charset="0"/>
              </a:rPr>
              <a:t>must be elected every two years</a:t>
            </a:r>
          </a:p>
          <a:p>
            <a:pPr eaLnBrk="1" hangingPunct="1"/>
            <a:endParaRPr lang="en-US" altLang="en-US" sz="3600" dirty="0">
              <a:latin typeface="Goudy Old Style" pitchFamily="18" charset="0"/>
            </a:endParaRP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7440880" y="1388854"/>
            <a:ext cx="3890955" cy="4516468"/>
          </a:xfrm>
        </p:spPr>
        <p:txBody>
          <a:bodyPr>
            <a:noAutofit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en-US" altLang="en-US" sz="4000" b="1" u="sng" dirty="0">
                <a:solidFill>
                  <a:schemeClr val="accent3">
                    <a:lumMod val="50000"/>
                  </a:schemeClr>
                </a:solidFill>
                <a:latin typeface="Goudy Old Style" pitchFamily="18" charset="0"/>
              </a:rPr>
              <a:t>SENATE</a:t>
            </a:r>
          </a:p>
          <a:p>
            <a:pPr eaLnBrk="1" hangingPunct="1"/>
            <a:r>
              <a:rPr lang="en-US" altLang="en-US" sz="4000" dirty="0">
                <a:solidFill>
                  <a:srgbClr val="FF0000"/>
                </a:solidFill>
                <a:latin typeface="Goudy Old Style" pitchFamily="18" charset="0"/>
              </a:rPr>
              <a:t>Vice-President</a:t>
            </a:r>
            <a:r>
              <a:rPr lang="en-US" altLang="en-US" sz="4000" dirty="0">
                <a:latin typeface="Goudy Old Style" pitchFamily="18" charset="0"/>
              </a:rPr>
              <a:t> of the U.S. is assigned by the Constitution to be the “</a:t>
            </a:r>
            <a:r>
              <a:rPr lang="en-US" altLang="en-US" sz="4000" dirty="0">
                <a:solidFill>
                  <a:srgbClr val="FF0000"/>
                </a:solidFill>
                <a:latin typeface="Goudy Old Style" pitchFamily="18" charset="0"/>
              </a:rPr>
              <a:t>President of the Senate</a:t>
            </a:r>
            <a:r>
              <a:rPr lang="en-US" altLang="en-US" sz="4000" dirty="0">
                <a:latin typeface="Goudy Old Style" pitchFamily="18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87991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000"/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1000"/>
                                        <p:tgtEl>
                                          <p:spTgt spid="7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1000"/>
                                        <p:tgtEl>
                                          <p:spTgt spid="7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1000"/>
                                        <p:tgtEl>
                                          <p:spTgt spid="71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3" grpId="0" build="p"/>
      <p:bldP spid="7174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utoShap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800" dirty="0">
                <a:latin typeface="Goudy Old Style" panose="02020502050305020303" pitchFamily="18" charset="0"/>
              </a:rPr>
              <a:t>Do They Have Any Special Powers?</a:t>
            </a: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3463837" y="595225"/>
            <a:ext cx="3970542" cy="4856670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3200" b="1" u="sng" dirty="0">
                <a:solidFill>
                  <a:srgbClr val="FF0000"/>
                </a:solidFill>
                <a:latin typeface="Goudy Old Style" pitchFamily="18" charset="0"/>
              </a:rPr>
              <a:t>HOUSE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3200" dirty="0">
                <a:latin typeface="Goudy Old Style" pitchFamily="18" charset="0"/>
              </a:rPr>
              <a:t>Brings impeachment charges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3200" dirty="0">
                <a:latin typeface="Goudy Old Style" pitchFamily="18" charset="0"/>
              </a:rPr>
              <a:t>May choose the President if there is no majority in the electoral system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3200" dirty="0">
                <a:latin typeface="Goudy Old Style" pitchFamily="18" charset="0"/>
              </a:rPr>
              <a:t>Must start all revenue bills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7417126" y="664235"/>
            <a:ext cx="3991772" cy="6038490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700" b="1" u="sng" dirty="0">
                <a:solidFill>
                  <a:schemeClr val="accent3">
                    <a:lumMod val="50000"/>
                  </a:schemeClr>
                </a:solidFill>
                <a:latin typeface="Goudy Old Style" pitchFamily="18" charset="0"/>
              </a:rPr>
              <a:t>SENATE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700" dirty="0">
                <a:latin typeface="Goudy Old Style" pitchFamily="18" charset="0"/>
              </a:rPr>
              <a:t>Acts as jury in impeachment trials (2/3 vote needed)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700" dirty="0">
                <a:latin typeface="Goudy Old Style" pitchFamily="18" charset="0"/>
              </a:rPr>
              <a:t>May choose the Vice President if there is no majority in the electoral system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700" dirty="0">
                <a:latin typeface="Goudy Old Style" pitchFamily="18" charset="0"/>
              </a:rPr>
              <a:t>Must ratify treaties with foreign nations by 2/3 vote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700" dirty="0">
                <a:latin typeface="Goudy Old Style" pitchFamily="18" charset="0"/>
              </a:rPr>
              <a:t>Must approves Presidential appointments (majority needed)</a:t>
            </a:r>
          </a:p>
        </p:txBody>
      </p:sp>
    </p:spTree>
    <p:extLst>
      <p:ext uri="{BB962C8B-B14F-4D97-AF65-F5344CB8AC3E}">
        <p14:creationId xmlns:p14="http://schemas.microsoft.com/office/powerpoint/2010/main" val="455846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1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1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1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81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81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81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81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7" grpId="0" build="p"/>
      <p:bldP spid="8198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  <a:latin typeface="Goudy Old Style" panose="02020502050305020303" pitchFamily="18" charset="0"/>
              </a:rPr>
              <a:t>The Members of Congress</a:t>
            </a:r>
            <a:endParaRPr lang="en-US" dirty="0">
              <a:solidFill>
                <a:srgbClr val="002060"/>
              </a:solidFill>
              <a:latin typeface="Goudy Old Style" panose="02020502050305020303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r>
              <a:rPr lang="en-US" sz="3600" dirty="0" smtClean="0">
                <a:latin typeface="Goudy Old Style" panose="02020502050305020303" pitchFamily="18" charset="0"/>
              </a:rPr>
              <a:t>Chapter 10-Section 4</a:t>
            </a:r>
            <a:endParaRPr lang="en-US" sz="3600" dirty="0">
              <a:latin typeface="Goudy Old Style" panose="0202050205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76268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Goudy Old Style" panose="02020502050305020303" pitchFamily="18" charset="0"/>
              </a:rPr>
              <a:t>The National Legislature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9268" y="683173"/>
            <a:ext cx="7315200" cy="5696606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Goudy Old Style" panose="02020502050305020303" pitchFamily="18" charset="0"/>
              </a:rPr>
              <a:t>In theory we </a:t>
            </a:r>
            <a:r>
              <a:rPr lang="en-US" sz="3200" dirty="0">
                <a:solidFill>
                  <a:srgbClr val="FF0000"/>
                </a:solidFill>
                <a:latin typeface="Goudy Old Style" panose="02020502050305020303" pitchFamily="18" charset="0"/>
              </a:rPr>
              <a:t>live in a democracy</a:t>
            </a:r>
          </a:p>
          <a:p>
            <a:r>
              <a:rPr lang="en-US" sz="3200" dirty="0" smtClean="0">
                <a:solidFill>
                  <a:srgbClr val="002060"/>
                </a:solidFill>
                <a:latin typeface="Goudy Old Style" panose="02020502050305020303" pitchFamily="18" charset="0"/>
              </a:rPr>
              <a:t>What </a:t>
            </a:r>
            <a:r>
              <a:rPr lang="en-US" sz="3200" dirty="0">
                <a:solidFill>
                  <a:srgbClr val="002060"/>
                </a:solidFill>
                <a:latin typeface="Goudy Old Style" panose="02020502050305020303" pitchFamily="18" charset="0"/>
              </a:rPr>
              <a:t>does this mean</a:t>
            </a:r>
            <a:r>
              <a:rPr lang="en-US" sz="3200" dirty="0" smtClean="0">
                <a:latin typeface="Goudy Old Style" panose="02020502050305020303" pitchFamily="18" charset="0"/>
              </a:rPr>
              <a:t>?</a:t>
            </a:r>
          </a:p>
          <a:p>
            <a:pPr lvl="1"/>
            <a:r>
              <a:rPr lang="en-US" sz="3000" dirty="0">
                <a:latin typeface="Goudy Old Style" panose="02020502050305020303" pitchFamily="18" charset="0"/>
              </a:rPr>
              <a:t>In a </a:t>
            </a:r>
            <a:r>
              <a:rPr lang="en-US" sz="3000" dirty="0">
                <a:solidFill>
                  <a:srgbClr val="002060"/>
                </a:solidFill>
                <a:latin typeface="Goudy Old Style" panose="02020502050305020303" pitchFamily="18" charset="0"/>
              </a:rPr>
              <a:t>democracy</a:t>
            </a:r>
            <a:r>
              <a:rPr lang="en-US" sz="3000" dirty="0">
                <a:latin typeface="Goudy Old Style" panose="02020502050305020303" pitchFamily="18" charset="0"/>
              </a:rPr>
              <a:t>, the </a:t>
            </a:r>
            <a:r>
              <a:rPr lang="en-US" sz="3000" dirty="0">
                <a:solidFill>
                  <a:srgbClr val="FF0000"/>
                </a:solidFill>
                <a:latin typeface="Goudy Old Style" panose="02020502050305020303" pitchFamily="18" charset="0"/>
              </a:rPr>
              <a:t>people</a:t>
            </a:r>
            <a:r>
              <a:rPr lang="en-US" sz="3000" dirty="0">
                <a:latin typeface="Goudy Old Style" panose="02020502050305020303" pitchFamily="18" charset="0"/>
              </a:rPr>
              <a:t> </a:t>
            </a:r>
            <a:r>
              <a:rPr lang="en-US" sz="3000" dirty="0" smtClean="0">
                <a:latin typeface="Goudy Old Style" panose="02020502050305020303" pitchFamily="18" charset="0"/>
              </a:rPr>
              <a:t>rule</a:t>
            </a:r>
            <a:endParaRPr lang="en-US" sz="3000" dirty="0">
              <a:latin typeface="Goudy Old Style" panose="02020502050305020303" pitchFamily="18" charset="0"/>
            </a:endParaRPr>
          </a:p>
          <a:p>
            <a:endParaRPr lang="en-US" sz="3200" dirty="0" smtClean="0">
              <a:latin typeface="Goudy Old Style" panose="02020502050305020303" pitchFamily="18" charset="0"/>
            </a:endParaRPr>
          </a:p>
          <a:p>
            <a:r>
              <a:rPr lang="en-US" sz="320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Goudy Old Style" panose="02020502050305020303" pitchFamily="18" charset="0"/>
              </a:rPr>
              <a:t>However, we more accurately live in a “</a:t>
            </a:r>
            <a:r>
              <a:rPr lang="en-US" sz="3200" dirty="0" smtClean="0">
                <a:solidFill>
                  <a:srgbClr val="002060"/>
                </a:solidFill>
                <a:latin typeface="Goudy Old Style" panose="02020502050305020303" pitchFamily="18" charset="0"/>
              </a:rPr>
              <a:t>Representative Democracy</a:t>
            </a:r>
            <a:r>
              <a:rPr lang="en-US" sz="3200" dirty="0" smtClean="0">
                <a:latin typeface="Goudy Old Style" panose="02020502050305020303" pitchFamily="18" charset="0"/>
              </a:rPr>
              <a:t>”</a:t>
            </a:r>
          </a:p>
          <a:p>
            <a:pPr lvl="1"/>
            <a:r>
              <a:rPr lang="en-US" sz="3000" dirty="0" smtClean="0">
                <a:latin typeface="Goudy Old Style" panose="02020502050305020303" pitchFamily="18" charset="0"/>
              </a:rPr>
              <a:t>This is because you </a:t>
            </a:r>
            <a:r>
              <a:rPr lang="en-US" sz="3000" dirty="0">
                <a:latin typeface="Goudy Old Style" panose="02020502050305020303" pitchFamily="18" charset="0"/>
              </a:rPr>
              <a:t>do not </a:t>
            </a:r>
            <a:r>
              <a:rPr lang="en-US" sz="3000" dirty="0" smtClean="0">
                <a:latin typeface="Goudy Old Style" panose="02020502050305020303" pitchFamily="18" charset="0"/>
              </a:rPr>
              <a:t>personally make </a:t>
            </a:r>
            <a:r>
              <a:rPr lang="en-US" sz="3000" dirty="0">
                <a:latin typeface="Goudy Old Style" panose="02020502050305020303" pitchFamily="18" charset="0"/>
              </a:rPr>
              <a:t>laws, </a:t>
            </a:r>
            <a:r>
              <a:rPr lang="en-US" sz="3000" dirty="0" smtClean="0">
                <a:latin typeface="Goudy Old Style" panose="02020502050305020303" pitchFamily="18" charset="0"/>
              </a:rPr>
              <a:t>conduct foreign policy, collect taxes or arrest criminals you elect people to do that for you </a:t>
            </a:r>
            <a:endParaRPr lang="en-US" sz="3000" dirty="0">
              <a:latin typeface="Goudy Old Style" panose="02020502050305020303" pitchFamily="18" charset="0"/>
            </a:endParaRPr>
          </a:p>
          <a:p>
            <a:endParaRPr lang="en-US" sz="3200" dirty="0" smtClean="0">
              <a:latin typeface="Goudy Old Style" panose="02020502050305020303" pitchFamily="18" charset="0"/>
            </a:endParaRPr>
          </a:p>
          <a:p>
            <a:r>
              <a:rPr lang="en-US" sz="3200" dirty="0" smtClean="0">
                <a:latin typeface="Goudy Old Style" panose="02020502050305020303" pitchFamily="18" charset="0"/>
              </a:rPr>
              <a:t>James </a:t>
            </a:r>
            <a:r>
              <a:rPr lang="en-US" sz="3200" dirty="0">
                <a:latin typeface="Goudy Old Style" panose="02020502050305020303" pitchFamily="18" charset="0"/>
              </a:rPr>
              <a:t>Madison thought the legislature was the most important branch</a:t>
            </a:r>
          </a:p>
        </p:txBody>
      </p:sp>
    </p:spTree>
    <p:extLst>
      <p:ext uri="{BB962C8B-B14F-4D97-AF65-F5344CB8AC3E}">
        <p14:creationId xmlns:p14="http://schemas.microsoft.com/office/powerpoint/2010/main" val="192280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Goudy Old Style" panose="02020502050305020303" pitchFamily="18" charset="0"/>
              </a:rPr>
              <a:t>A Bicameral Congress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9268" y="662152"/>
            <a:ext cx="7315200" cy="5917324"/>
          </a:xfrm>
        </p:spPr>
        <p:txBody>
          <a:bodyPr>
            <a:normAutofit fontScale="850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200" b="1" u="sng" dirty="0" smtClean="0">
                <a:solidFill>
                  <a:schemeClr val="accent3">
                    <a:lumMod val="50000"/>
                  </a:schemeClr>
                </a:solidFill>
                <a:latin typeface="Goudy Old Style" panose="02020502050305020303" pitchFamily="18" charset="0"/>
              </a:rPr>
              <a:t>Bicameral Legislature</a:t>
            </a:r>
            <a:r>
              <a:rPr lang="en-US" sz="3200" dirty="0" smtClean="0">
                <a:latin typeface="Goudy Old Style" panose="02020502050305020303" pitchFamily="18" charset="0"/>
              </a:rPr>
              <a:t>—Means we have </a:t>
            </a:r>
            <a:r>
              <a:rPr lang="en-US" sz="3200" dirty="0" smtClean="0">
                <a:solidFill>
                  <a:srgbClr val="FF0000"/>
                </a:solidFill>
                <a:latin typeface="Goudy Old Style" panose="02020502050305020303" pitchFamily="18" charset="0"/>
              </a:rPr>
              <a:t>two</a:t>
            </a:r>
            <a:r>
              <a:rPr lang="en-US" sz="3200" dirty="0" smtClean="0">
                <a:latin typeface="Goudy Old Style" panose="02020502050305020303" pitchFamily="18" charset="0"/>
              </a:rPr>
              <a:t> houses in Congress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000" dirty="0" smtClean="0">
                <a:latin typeface="Goudy Old Style" panose="02020502050305020303" pitchFamily="18" charset="0"/>
              </a:rPr>
              <a:t>Senate and the House of Representatives </a:t>
            </a:r>
            <a:endParaRPr lang="en-US" sz="3000" dirty="0">
              <a:latin typeface="Goudy Old Style" panose="02020502050305020303" pitchFamily="18" charset="0"/>
            </a:endParaRPr>
          </a:p>
          <a:p>
            <a:endParaRPr lang="en-US" sz="3200" dirty="0" smtClean="0">
              <a:latin typeface="Goudy Old Style" panose="02020502050305020303" pitchFamily="18" charset="0"/>
            </a:endParaRPr>
          </a:p>
          <a:p>
            <a:r>
              <a:rPr lang="en-US" sz="3200" dirty="0" smtClean="0">
                <a:latin typeface="Goudy Old Style" panose="02020502050305020303" pitchFamily="18" charset="0"/>
              </a:rPr>
              <a:t>The founders of our Constitution created </a:t>
            </a:r>
            <a:r>
              <a:rPr lang="en-US" sz="3200" dirty="0">
                <a:latin typeface="Goudy Old Style" panose="02020502050305020303" pitchFamily="18" charset="0"/>
              </a:rPr>
              <a:t>a </a:t>
            </a:r>
            <a:r>
              <a:rPr lang="en-US" sz="3200" dirty="0">
                <a:solidFill>
                  <a:srgbClr val="002060"/>
                </a:solidFill>
                <a:latin typeface="Goudy Old Style" panose="02020502050305020303" pitchFamily="18" charset="0"/>
              </a:rPr>
              <a:t>bicameral legislature </a:t>
            </a:r>
            <a:r>
              <a:rPr lang="en-US" sz="3200" dirty="0">
                <a:latin typeface="Goudy Old Style" panose="02020502050305020303" pitchFamily="18" charset="0"/>
              </a:rPr>
              <a:t>for three </a:t>
            </a:r>
            <a:r>
              <a:rPr lang="en-US" sz="3200" dirty="0" smtClean="0">
                <a:latin typeface="Goudy Old Style" panose="02020502050305020303" pitchFamily="18" charset="0"/>
              </a:rPr>
              <a:t>reasons:</a:t>
            </a:r>
            <a:endParaRPr lang="en-US" sz="3200" dirty="0">
              <a:latin typeface="Goudy Old Style" panose="02020502050305020303" pitchFamily="18" charset="0"/>
            </a:endParaRPr>
          </a:p>
          <a:p>
            <a:pPr marL="0" indent="0">
              <a:buNone/>
            </a:pPr>
            <a:endParaRPr lang="en-US" sz="3200" dirty="0">
              <a:latin typeface="Goudy Old Style" panose="02020502050305020303" pitchFamily="18" charset="0"/>
            </a:endParaRPr>
          </a:p>
          <a:p>
            <a:pPr marL="0" indent="0">
              <a:buNone/>
            </a:pPr>
            <a:r>
              <a:rPr lang="en-US" sz="3200" dirty="0">
                <a:latin typeface="Goudy Old Style" panose="02020502050305020303" pitchFamily="18" charset="0"/>
              </a:rPr>
              <a:t>1.) </a:t>
            </a:r>
            <a:r>
              <a:rPr lang="en-US" sz="3200" b="1" u="sng" dirty="0" smtClean="0">
                <a:solidFill>
                  <a:srgbClr val="FF0000"/>
                </a:solidFill>
                <a:latin typeface="Goudy Old Style" panose="02020502050305020303" pitchFamily="18" charset="0"/>
              </a:rPr>
              <a:t>Historical Reasons: </a:t>
            </a:r>
            <a:endParaRPr lang="en-US" sz="3200" b="1" u="sng" dirty="0">
              <a:solidFill>
                <a:srgbClr val="FF0000"/>
              </a:solidFill>
              <a:latin typeface="Goudy Old Style" panose="02020502050305020303" pitchFamily="18" charset="0"/>
            </a:endParaRPr>
          </a:p>
          <a:p>
            <a:pPr lvl="1"/>
            <a:r>
              <a:rPr lang="en-US" sz="3200" dirty="0" smtClean="0">
                <a:latin typeface="Goudy Old Style" panose="02020502050305020303" pitchFamily="18" charset="0"/>
              </a:rPr>
              <a:t>The British </a:t>
            </a:r>
            <a:r>
              <a:rPr lang="en-US" sz="3200" dirty="0">
                <a:latin typeface="Goudy Old Style" panose="02020502050305020303" pitchFamily="18" charset="0"/>
              </a:rPr>
              <a:t>Parliament has consisted of two houses since the </a:t>
            </a:r>
            <a:r>
              <a:rPr lang="en-US" sz="3200" dirty="0" smtClean="0">
                <a:latin typeface="Goudy Old Style" panose="02020502050305020303" pitchFamily="18" charset="0"/>
              </a:rPr>
              <a:t>1300’s</a:t>
            </a:r>
            <a:endParaRPr lang="en-US" sz="3200" dirty="0">
              <a:latin typeface="Goudy Old Style" panose="02020502050305020303" pitchFamily="18" charset="0"/>
            </a:endParaRPr>
          </a:p>
          <a:p>
            <a:pPr lvl="1"/>
            <a:r>
              <a:rPr lang="en-US" sz="3200" dirty="0">
                <a:latin typeface="Goudy Old Style" panose="02020502050305020303" pitchFamily="18" charset="0"/>
              </a:rPr>
              <a:t>Most colonial and state assemblies consisted of </a:t>
            </a:r>
            <a:r>
              <a:rPr lang="en-US" sz="3200" dirty="0" smtClean="0">
                <a:latin typeface="Goudy Old Style" panose="02020502050305020303" pitchFamily="18" charset="0"/>
              </a:rPr>
              <a:t>two </a:t>
            </a:r>
            <a:r>
              <a:rPr lang="en-US" sz="3200" dirty="0">
                <a:latin typeface="Goudy Old Style" panose="02020502050305020303" pitchFamily="18" charset="0"/>
              </a:rPr>
              <a:t>houses</a:t>
            </a:r>
          </a:p>
          <a:p>
            <a:pPr lvl="1"/>
            <a:r>
              <a:rPr lang="en-US" sz="3200" dirty="0">
                <a:latin typeface="Goudy Old Style" panose="02020502050305020303" pitchFamily="18" charset="0"/>
              </a:rPr>
              <a:t>Today </a:t>
            </a:r>
            <a:r>
              <a:rPr lang="en-US" sz="3200" dirty="0" smtClean="0">
                <a:latin typeface="Goudy Old Style" panose="02020502050305020303" pitchFamily="18" charset="0"/>
              </a:rPr>
              <a:t>forty-nine out of our fifty states have bicameral legislatures </a:t>
            </a:r>
            <a:endParaRPr lang="en-US" sz="3200" dirty="0">
              <a:latin typeface="Goudy Old Style" panose="02020502050305020303" pitchFamily="18" charset="0"/>
            </a:endParaRPr>
          </a:p>
          <a:p>
            <a:pPr lvl="2"/>
            <a:r>
              <a:rPr lang="en-US" sz="3000" dirty="0" smtClean="0">
                <a:latin typeface="Goudy Old Style" panose="02020502050305020303" pitchFamily="18" charset="0"/>
              </a:rPr>
              <a:t>Only </a:t>
            </a:r>
            <a:r>
              <a:rPr lang="en-US" sz="3000" dirty="0">
                <a:latin typeface="Goudy Old Style" panose="02020502050305020303" pitchFamily="18" charset="0"/>
              </a:rPr>
              <a:t>Nebraska has a unicameral legislature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8708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Goudy Old Style" panose="02020502050305020303" pitchFamily="18" charset="0"/>
              </a:rPr>
              <a:t>A Bicameral Congress 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>
                <a:latin typeface="Goudy Old Style" panose="02020502050305020303" pitchFamily="18" charset="0"/>
              </a:rPr>
              <a:t>2.) </a:t>
            </a:r>
            <a:r>
              <a:rPr lang="en-US" sz="3200" b="1" u="sng" dirty="0" smtClean="0">
                <a:solidFill>
                  <a:schemeClr val="accent3">
                    <a:lumMod val="50000"/>
                  </a:schemeClr>
                </a:solidFill>
                <a:latin typeface="Goudy Old Style" panose="02020502050305020303" pitchFamily="18" charset="0"/>
              </a:rPr>
              <a:t>Practical Reasons: </a:t>
            </a:r>
            <a:endParaRPr lang="en-US" sz="3200" b="1" u="sng" dirty="0">
              <a:solidFill>
                <a:schemeClr val="accent3">
                  <a:lumMod val="50000"/>
                </a:schemeClr>
              </a:solidFill>
              <a:latin typeface="Goudy Old Style" panose="02020502050305020303" pitchFamily="18" charset="0"/>
            </a:endParaRPr>
          </a:p>
          <a:p>
            <a:r>
              <a:rPr lang="en-US" sz="3200" dirty="0">
                <a:latin typeface="Goudy Old Style" panose="02020502050305020303" pitchFamily="18" charset="0"/>
              </a:rPr>
              <a:t>Bicameralism is a reflection of </a:t>
            </a:r>
            <a:r>
              <a:rPr lang="en-US" sz="3200" dirty="0" smtClean="0">
                <a:latin typeface="Goudy Old Style" panose="02020502050305020303" pitchFamily="18" charset="0"/>
              </a:rPr>
              <a:t>federalism</a:t>
            </a:r>
          </a:p>
          <a:p>
            <a:r>
              <a:rPr lang="en-US" sz="3200" dirty="0" smtClean="0">
                <a:latin typeface="Goudy Old Style" panose="02020502050305020303" pitchFamily="18" charset="0"/>
              </a:rPr>
              <a:t>Adopting a Bicameral </a:t>
            </a:r>
            <a:r>
              <a:rPr lang="en-US" sz="3200" dirty="0">
                <a:latin typeface="Goudy Old Style" panose="02020502050305020303" pitchFamily="18" charset="0"/>
              </a:rPr>
              <a:t>legislature settled the conflict between the </a:t>
            </a:r>
            <a:r>
              <a:rPr lang="en-US" sz="3200" dirty="0">
                <a:solidFill>
                  <a:srgbClr val="FF0000"/>
                </a:solidFill>
                <a:latin typeface="Goudy Old Style" panose="02020502050305020303" pitchFamily="18" charset="0"/>
              </a:rPr>
              <a:t>Virginia Plan </a:t>
            </a:r>
            <a:r>
              <a:rPr lang="en-US" sz="3200" dirty="0">
                <a:latin typeface="Goudy Old Style" panose="02020502050305020303" pitchFamily="18" charset="0"/>
              </a:rPr>
              <a:t>and </a:t>
            </a:r>
            <a:r>
              <a:rPr lang="en-US" sz="3200" dirty="0">
                <a:solidFill>
                  <a:srgbClr val="002060"/>
                </a:solidFill>
                <a:latin typeface="Goudy Old Style" panose="02020502050305020303" pitchFamily="18" charset="0"/>
              </a:rPr>
              <a:t>New Jersey Plan</a:t>
            </a:r>
            <a:r>
              <a:rPr lang="en-US" sz="3200" dirty="0">
                <a:latin typeface="Goudy Old Style" panose="02020502050305020303" pitchFamily="18" charset="0"/>
              </a:rPr>
              <a:t> in </a:t>
            </a:r>
            <a:r>
              <a:rPr lang="en-US" sz="3200" dirty="0" smtClean="0">
                <a:latin typeface="Goudy Old Style" panose="02020502050305020303" pitchFamily="18" charset="0"/>
              </a:rPr>
              <a:t>1787</a:t>
            </a:r>
          </a:p>
          <a:p>
            <a:pPr lvl="1"/>
            <a:r>
              <a:rPr lang="en-US" sz="3000" dirty="0" smtClean="0">
                <a:solidFill>
                  <a:srgbClr val="FF0000"/>
                </a:solidFill>
                <a:latin typeface="Goudy Old Style" panose="02020502050305020303" pitchFamily="18" charset="0"/>
              </a:rPr>
              <a:t>The Connecticut Plan </a:t>
            </a:r>
            <a:r>
              <a:rPr lang="en-US" sz="3000" dirty="0" smtClean="0">
                <a:latin typeface="Goudy Old Style" panose="02020502050305020303" pitchFamily="18" charset="0"/>
              </a:rPr>
              <a:t>created a Senate that was equal in representation and a House of Representatives based on proportional representation </a:t>
            </a:r>
            <a:endParaRPr lang="en-US" sz="3000" dirty="0">
              <a:latin typeface="Goudy Old Style" panose="02020502050305020303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5053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Goudy Old Style" panose="02020502050305020303" pitchFamily="18" charset="0"/>
              </a:rPr>
              <a:t>A Bicameral Congress 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dirty="0">
                <a:latin typeface="Goudy Old Style" panose="02020502050305020303" pitchFamily="18" charset="0"/>
              </a:rPr>
              <a:t>3.) </a:t>
            </a:r>
            <a:r>
              <a:rPr lang="en-US" sz="3200" u="sng" dirty="0">
                <a:solidFill>
                  <a:srgbClr val="FF0000"/>
                </a:solidFill>
                <a:latin typeface="Goudy Old Style" panose="02020502050305020303" pitchFamily="18" charset="0"/>
              </a:rPr>
              <a:t>Theoretical </a:t>
            </a:r>
            <a:r>
              <a:rPr lang="en-US" sz="3200" u="sng" dirty="0" smtClean="0">
                <a:solidFill>
                  <a:srgbClr val="FF0000"/>
                </a:solidFill>
                <a:latin typeface="Goudy Old Style" panose="02020502050305020303" pitchFamily="18" charset="0"/>
              </a:rPr>
              <a:t>Reasons</a:t>
            </a:r>
            <a:r>
              <a:rPr lang="en-US" sz="3200" dirty="0" smtClean="0">
                <a:latin typeface="Goudy Old Style" panose="02020502050305020303" pitchFamily="18" charset="0"/>
              </a:rPr>
              <a:t>: </a:t>
            </a:r>
            <a:endParaRPr lang="en-US" sz="3200" dirty="0">
              <a:latin typeface="Goudy Old Style" panose="02020502050305020303" pitchFamily="18" charset="0"/>
            </a:endParaRPr>
          </a:p>
          <a:p>
            <a:r>
              <a:rPr lang="en-US" sz="3200" dirty="0">
                <a:latin typeface="Goudy Old Style" panose="02020502050305020303" pitchFamily="18" charset="0"/>
              </a:rPr>
              <a:t>The Framers favored a bicameral Congress in order that one house should act as a check on the other</a:t>
            </a:r>
          </a:p>
          <a:p>
            <a:pPr lvl="1"/>
            <a:r>
              <a:rPr lang="en-US" sz="3200" dirty="0" smtClean="0">
                <a:latin typeface="Goudy Old Style" panose="02020502050305020303" pitchFamily="18" charset="0"/>
              </a:rPr>
              <a:t>Ex. In the Senate even </a:t>
            </a:r>
            <a:r>
              <a:rPr lang="en-US" sz="3200" dirty="0">
                <a:latin typeface="Goudy Old Style" panose="02020502050305020303" pitchFamily="18" charset="0"/>
              </a:rPr>
              <a:t>though California has 37 million residents it still has the same amount of </a:t>
            </a:r>
            <a:r>
              <a:rPr lang="en-US" sz="3200" dirty="0" smtClean="0">
                <a:latin typeface="Goudy Old Style" panose="02020502050305020303" pitchFamily="18" charset="0"/>
              </a:rPr>
              <a:t>representatives </a:t>
            </a:r>
            <a:r>
              <a:rPr lang="en-US" sz="3200" dirty="0">
                <a:latin typeface="Goudy Old Style" panose="02020502050305020303" pitchFamily="18" charset="0"/>
              </a:rPr>
              <a:t>(</a:t>
            </a:r>
            <a:r>
              <a:rPr lang="en-US" sz="3200" dirty="0" smtClean="0">
                <a:latin typeface="Goudy Old Style" panose="02020502050305020303" pitchFamily="18" charset="0"/>
              </a:rPr>
              <a:t>two Senators) </a:t>
            </a:r>
            <a:r>
              <a:rPr lang="en-US" sz="3200" dirty="0">
                <a:latin typeface="Goudy Old Style" panose="02020502050305020303" pitchFamily="18" charset="0"/>
              </a:rPr>
              <a:t>as Wyoming who has only 500,000 residents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9607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Goudy Old Style" panose="02020502050305020303" pitchFamily="18" charset="0"/>
              </a:rPr>
              <a:t>Terms and Sessions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9268" y="557213"/>
            <a:ext cx="7315200" cy="606787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000" b="1" u="sng" dirty="0" smtClean="0">
                <a:solidFill>
                  <a:schemeClr val="accent3">
                    <a:lumMod val="50000"/>
                  </a:schemeClr>
                </a:solidFill>
                <a:latin typeface="Goudy Old Style" panose="02020502050305020303" pitchFamily="18" charset="0"/>
              </a:rPr>
              <a:t>Terms </a:t>
            </a:r>
            <a:r>
              <a:rPr lang="en-US" sz="3000" b="1" u="sng" dirty="0">
                <a:solidFill>
                  <a:schemeClr val="accent3">
                    <a:lumMod val="50000"/>
                  </a:schemeClr>
                </a:solidFill>
                <a:latin typeface="Goudy Old Style" panose="02020502050305020303" pitchFamily="18" charset="0"/>
              </a:rPr>
              <a:t>of Congress</a:t>
            </a:r>
          </a:p>
          <a:p>
            <a:pPr lvl="1"/>
            <a:r>
              <a:rPr lang="en-US" sz="3000" dirty="0">
                <a:latin typeface="Goudy Old Style" panose="02020502050305020303" pitchFamily="18" charset="0"/>
              </a:rPr>
              <a:t>Traditionally since 1789—Congress meets in </a:t>
            </a:r>
            <a:r>
              <a:rPr lang="en-US" sz="3000" dirty="0">
                <a:solidFill>
                  <a:srgbClr val="FF0000"/>
                </a:solidFill>
                <a:latin typeface="Goudy Old Style" panose="02020502050305020303" pitchFamily="18" charset="0"/>
              </a:rPr>
              <a:t>two year </a:t>
            </a:r>
            <a:r>
              <a:rPr lang="en-US" sz="3000" dirty="0" smtClean="0">
                <a:latin typeface="Goudy Old Style" panose="02020502050305020303" pitchFamily="18" charset="0"/>
              </a:rPr>
              <a:t>terms</a:t>
            </a:r>
          </a:p>
          <a:p>
            <a:pPr lvl="1"/>
            <a:r>
              <a:rPr lang="en-US" sz="3000" dirty="0" smtClean="0">
                <a:latin typeface="Goudy Old Style" panose="02020502050305020303" pitchFamily="18" charset="0"/>
              </a:rPr>
              <a:t>Each </a:t>
            </a:r>
            <a:r>
              <a:rPr lang="en-US" sz="3000" dirty="0">
                <a:latin typeface="Goudy Old Style" panose="02020502050305020303" pitchFamily="18" charset="0"/>
              </a:rPr>
              <a:t>term is numbered consecutively</a:t>
            </a:r>
          </a:p>
          <a:p>
            <a:pPr lvl="1"/>
            <a:r>
              <a:rPr lang="en-US" sz="3000" dirty="0">
                <a:latin typeface="Goudy Old Style" panose="02020502050305020303" pitchFamily="18" charset="0"/>
              </a:rPr>
              <a:t>The first national Congress met on March 4, 1789 and ended two years later on March 4, 1791</a:t>
            </a:r>
          </a:p>
          <a:p>
            <a:pPr lvl="1"/>
            <a:r>
              <a:rPr lang="en-US" sz="3000" dirty="0">
                <a:latin typeface="Goudy Old Style" panose="02020502050305020303" pitchFamily="18" charset="0"/>
              </a:rPr>
              <a:t>The </a:t>
            </a:r>
            <a:r>
              <a:rPr lang="en-US" sz="3000" dirty="0">
                <a:solidFill>
                  <a:srgbClr val="FF0000"/>
                </a:solidFill>
                <a:latin typeface="Goudy Old Style" panose="02020502050305020303" pitchFamily="18" charset="0"/>
              </a:rPr>
              <a:t>20</a:t>
            </a:r>
            <a:r>
              <a:rPr lang="en-US" sz="3000" baseline="30000" dirty="0">
                <a:solidFill>
                  <a:srgbClr val="FF0000"/>
                </a:solidFill>
                <a:latin typeface="Goudy Old Style" panose="02020502050305020303" pitchFamily="18" charset="0"/>
              </a:rPr>
              <a:t>th</a:t>
            </a:r>
            <a:r>
              <a:rPr lang="en-US" sz="3000" dirty="0">
                <a:solidFill>
                  <a:srgbClr val="FF0000"/>
                </a:solidFill>
                <a:latin typeface="Goudy Old Style" panose="02020502050305020303" pitchFamily="18" charset="0"/>
              </a:rPr>
              <a:t>  Amendment </a:t>
            </a:r>
            <a:r>
              <a:rPr lang="en-US" sz="3000" dirty="0">
                <a:latin typeface="Goudy Old Style" panose="02020502050305020303" pitchFamily="18" charset="0"/>
              </a:rPr>
              <a:t>changed the start date for Congress which now starts on the 3rd day of January at 12:00 noon EST of every odd-numbered year</a:t>
            </a:r>
          </a:p>
          <a:p>
            <a:pPr lvl="1"/>
            <a:r>
              <a:rPr lang="en-US" sz="3000" dirty="0">
                <a:solidFill>
                  <a:srgbClr val="002060"/>
                </a:solidFill>
                <a:latin typeface="Goudy Old Style" panose="02020502050305020303" pitchFamily="18" charset="0"/>
              </a:rPr>
              <a:t>115th Congress </a:t>
            </a:r>
            <a:r>
              <a:rPr lang="en-US" sz="3000" dirty="0" smtClean="0">
                <a:latin typeface="Goudy Old Style" panose="02020502050305020303" pitchFamily="18" charset="0"/>
              </a:rPr>
              <a:t>began on January </a:t>
            </a:r>
            <a:r>
              <a:rPr lang="en-US" sz="3000" dirty="0">
                <a:latin typeface="Goudy Old Style" panose="02020502050305020303" pitchFamily="18" charset="0"/>
              </a:rPr>
              <a:t>3, 2017 at 12:00 EST </a:t>
            </a:r>
            <a:endParaRPr lang="en-US" sz="3000" dirty="0" smtClean="0">
              <a:latin typeface="Goudy Old Style" panose="02020502050305020303" pitchFamily="18" charset="0"/>
            </a:endParaRPr>
          </a:p>
          <a:p>
            <a:pPr lvl="2"/>
            <a:r>
              <a:rPr lang="en-US" sz="2800" dirty="0" smtClean="0">
                <a:latin typeface="Goudy Old Style" panose="02020502050305020303" pitchFamily="18" charset="0"/>
              </a:rPr>
              <a:t>116th </a:t>
            </a:r>
            <a:r>
              <a:rPr lang="en-US" sz="2800" dirty="0">
                <a:latin typeface="Goudy Old Style" panose="02020502050305020303" pitchFamily="18" charset="0"/>
              </a:rPr>
              <a:t>Congress </a:t>
            </a:r>
            <a:r>
              <a:rPr lang="en-US" sz="2800" dirty="0" smtClean="0">
                <a:latin typeface="Goudy Old Style" panose="02020502050305020303" pitchFamily="18" charset="0"/>
              </a:rPr>
              <a:t>will begin on            January </a:t>
            </a:r>
            <a:r>
              <a:rPr lang="en-US" sz="2800" dirty="0">
                <a:latin typeface="Goudy Old Style" panose="02020502050305020303" pitchFamily="18" charset="0"/>
              </a:rPr>
              <a:t>3, </a:t>
            </a:r>
            <a:r>
              <a:rPr lang="en-US" sz="2800" dirty="0" smtClean="0">
                <a:latin typeface="Goudy Old Style" panose="02020502050305020303" pitchFamily="18" charset="0"/>
              </a:rPr>
              <a:t>2019 </a:t>
            </a:r>
            <a:r>
              <a:rPr lang="en-US" sz="2800" dirty="0">
                <a:latin typeface="Goudy Old Style" panose="02020502050305020303" pitchFamily="18" charset="0"/>
              </a:rPr>
              <a:t>at 12:00 EST </a:t>
            </a:r>
            <a:endParaRPr lang="en-US" sz="2800" dirty="0">
              <a:latin typeface="Goudy Old Style" panose="02020502050305020303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0062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Goudy Old Style" panose="02020502050305020303" pitchFamily="18" charset="0"/>
              </a:rPr>
              <a:t>Terms and Sessions 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9268" y="767255"/>
            <a:ext cx="7881298" cy="5801712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3100" b="1" u="sng" dirty="0">
                <a:solidFill>
                  <a:srgbClr val="FF0000"/>
                </a:solidFill>
                <a:latin typeface="Goudy Old Style" panose="02020502050305020303" pitchFamily="18" charset="0"/>
              </a:rPr>
              <a:t>Sessions</a:t>
            </a:r>
            <a:r>
              <a:rPr lang="en-US" sz="3100" dirty="0">
                <a:latin typeface="Goudy Old Style" panose="02020502050305020303" pitchFamily="18" charset="0"/>
              </a:rPr>
              <a:t> </a:t>
            </a:r>
          </a:p>
          <a:p>
            <a:r>
              <a:rPr lang="en-US" sz="3100" b="1" u="sng" dirty="0">
                <a:solidFill>
                  <a:srgbClr val="002060"/>
                </a:solidFill>
                <a:latin typeface="Goudy Old Style" panose="02020502050305020303" pitchFamily="18" charset="0"/>
              </a:rPr>
              <a:t>Session</a:t>
            </a:r>
            <a:r>
              <a:rPr lang="en-US" sz="3100" dirty="0">
                <a:latin typeface="Goudy Old Style" panose="02020502050305020303" pitchFamily="18" charset="0"/>
              </a:rPr>
              <a:t>—A period of time during which, each year, Congress assembles and conducts business.</a:t>
            </a:r>
          </a:p>
          <a:p>
            <a:pPr lvl="1"/>
            <a:r>
              <a:rPr lang="en-US" sz="3100" dirty="0">
                <a:latin typeface="Goudy Old Style" panose="02020502050305020303" pitchFamily="18" charset="0"/>
              </a:rPr>
              <a:t>Congress adjourns (ends) each session when finished</a:t>
            </a:r>
          </a:p>
          <a:p>
            <a:endParaRPr lang="en-US" sz="3100" dirty="0" smtClean="0">
              <a:latin typeface="Goudy Old Style" panose="02020502050305020303" pitchFamily="18" charset="0"/>
            </a:endParaRPr>
          </a:p>
          <a:p>
            <a:r>
              <a:rPr lang="en-US" sz="3100" dirty="0" smtClean="0">
                <a:latin typeface="Goudy Old Style" panose="02020502050305020303" pitchFamily="18" charset="0"/>
              </a:rPr>
              <a:t>Session </a:t>
            </a:r>
            <a:r>
              <a:rPr lang="en-US" sz="3100" dirty="0">
                <a:latin typeface="Goudy Old Style" panose="02020502050305020303" pitchFamily="18" charset="0"/>
              </a:rPr>
              <a:t>used to last four or five months but now it lasts all year with several short breaks </a:t>
            </a:r>
            <a:r>
              <a:rPr lang="en-US" sz="3100" dirty="0" smtClean="0">
                <a:latin typeface="Goudy Old Style" panose="02020502050305020303" pitchFamily="18" charset="0"/>
              </a:rPr>
              <a:t>scheduled</a:t>
            </a:r>
          </a:p>
          <a:p>
            <a:endParaRPr lang="en-US" sz="3100" dirty="0" smtClean="0">
              <a:latin typeface="Goudy Old Style" panose="02020502050305020303" pitchFamily="18" charset="0"/>
            </a:endParaRPr>
          </a:p>
          <a:p>
            <a:r>
              <a:rPr lang="en-US" sz="3100" dirty="0" smtClean="0">
                <a:latin typeface="Goudy Old Style" panose="02020502050305020303" pitchFamily="18" charset="0"/>
              </a:rPr>
              <a:t>One </a:t>
            </a:r>
            <a:r>
              <a:rPr lang="en-US" sz="3100" dirty="0">
                <a:latin typeface="Goudy Old Style" panose="02020502050305020303" pitchFamily="18" charset="0"/>
              </a:rPr>
              <a:t>house cannot adjourn for more than three days without the consent of the other.</a:t>
            </a:r>
          </a:p>
          <a:p>
            <a:endParaRPr lang="en-US" sz="3100" dirty="0" smtClean="0">
              <a:latin typeface="Goudy Old Style" panose="02020502050305020303" pitchFamily="18" charset="0"/>
            </a:endParaRPr>
          </a:p>
          <a:p>
            <a:r>
              <a:rPr lang="en-US" sz="3100" dirty="0" smtClean="0">
                <a:latin typeface="Goudy Old Style" panose="02020502050305020303" pitchFamily="18" charset="0"/>
              </a:rPr>
              <a:t>President </a:t>
            </a:r>
            <a:r>
              <a:rPr lang="en-US" sz="3100" dirty="0">
                <a:latin typeface="Goudy Old Style" panose="02020502050305020303" pitchFamily="18" charset="0"/>
              </a:rPr>
              <a:t>has the power to prorogue (end, discontinue) the session if the houses cannot agree on an ending date. (No President has used this power</a:t>
            </a:r>
            <a:r>
              <a:rPr lang="en-US" sz="3100" dirty="0" smtClean="0">
                <a:latin typeface="Goudy Old Style" panose="02020502050305020303" pitchFamily="18" charset="0"/>
              </a:rPr>
              <a:t>)</a:t>
            </a:r>
            <a:endParaRPr lang="en-US" sz="3600" dirty="0">
              <a:latin typeface="Goudy Old Style" panose="0202050205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4282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oudy Old Style" panose="02020502050305020303" pitchFamily="18" charset="0"/>
              </a:rPr>
              <a:t>Terms and Sessions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9268" y="864107"/>
            <a:ext cx="7315200" cy="56943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u="sng" dirty="0" smtClean="0">
                <a:solidFill>
                  <a:schemeClr val="accent3">
                    <a:lumMod val="50000"/>
                  </a:schemeClr>
                </a:solidFill>
                <a:latin typeface="Goudy Old Style" panose="02020502050305020303" pitchFamily="18" charset="0"/>
              </a:rPr>
              <a:t>Special </a:t>
            </a:r>
            <a:r>
              <a:rPr lang="en-US" sz="3200" b="1" u="sng" dirty="0">
                <a:solidFill>
                  <a:schemeClr val="accent3">
                    <a:lumMod val="50000"/>
                  </a:schemeClr>
                </a:solidFill>
                <a:latin typeface="Goudy Old Style" panose="02020502050305020303" pitchFamily="18" charset="0"/>
              </a:rPr>
              <a:t>Session </a:t>
            </a:r>
          </a:p>
          <a:p>
            <a:r>
              <a:rPr lang="en-US" sz="2800" dirty="0">
                <a:latin typeface="Goudy Old Style" panose="02020502050305020303" pitchFamily="18" charset="0"/>
              </a:rPr>
              <a:t>President may call a special session to deal with some emergency or special </a:t>
            </a:r>
            <a:r>
              <a:rPr lang="en-US" sz="2800" dirty="0" smtClean="0">
                <a:latin typeface="Goudy Old Style" panose="02020502050305020303" pitchFamily="18" charset="0"/>
              </a:rPr>
              <a:t>issue</a:t>
            </a:r>
          </a:p>
          <a:p>
            <a:pPr lvl="1"/>
            <a:r>
              <a:rPr lang="en-US" sz="2400" dirty="0">
                <a:latin typeface="Goudy Old Style" panose="02020502050305020303" pitchFamily="18" charset="0"/>
              </a:rPr>
              <a:t>Each house can be called into special session separately</a:t>
            </a:r>
            <a:r>
              <a:rPr lang="en-US" sz="2400" dirty="0" smtClean="0">
                <a:latin typeface="Goudy Old Style" panose="02020502050305020303" pitchFamily="18" charset="0"/>
              </a:rPr>
              <a:t>.</a:t>
            </a:r>
            <a:endParaRPr lang="en-US" sz="2600" dirty="0">
              <a:latin typeface="Goudy Old Style" panose="02020502050305020303" pitchFamily="18" charset="0"/>
            </a:endParaRPr>
          </a:p>
          <a:p>
            <a:r>
              <a:rPr lang="en-US" sz="2800" dirty="0">
                <a:latin typeface="Goudy Old Style" panose="02020502050305020303" pitchFamily="18" charset="0"/>
              </a:rPr>
              <a:t>Only twenty-six special sessions have been called in the history of our nation </a:t>
            </a:r>
          </a:p>
          <a:p>
            <a:pPr lvl="1"/>
            <a:r>
              <a:rPr lang="en-US" sz="2600" dirty="0">
                <a:latin typeface="Goudy Old Style" panose="02020502050305020303" pitchFamily="18" charset="0"/>
              </a:rPr>
              <a:t>President Truman called the most recent one in 1948 to deal with anti-inflation and welfare after WWII.</a:t>
            </a:r>
          </a:p>
          <a:p>
            <a:r>
              <a:rPr lang="en-US" sz="2800" dirty="0" smtClean="0">
                <a:latin typeface="Goudy Old Style" panose="02020502050305020303" pitchFamily="18" charset="0"/>
              </a:rPr>
              <a:t>The </a:t>
            </a:r>
            <a:r>
              <a:rPr lang="en-US" sz="2800" dirty="0">
                <a:latin typeface="Goudy Old Style" panose="02020502050305020303" pitchFamily="18" charset="0"/>
              </a:rPr>
              <a:t>Senate has been called </a:t>
            </a:r>
            <a:r>
              <a:rPr lang="en-US" sz="2800" dirty="0" smtClean="0">
                <a:latin typeface="Goudy Old Style" panose="02020502050305020303" pitchFamily="18" charset="0"/>
              </a:rPr>
              <a:t>twenty-six </a:t>
            </a:r>
            <a:r>
              <a:rPr lang="en-US" sz="2800" dirty="0">
                <a:latin typeface="Goudy Old Style" panose="02020502050305020303" pitchFamily="18" charset="0"/>
              </a:rPr>
              <a:t>times to consider treaties or presidential </a:t>
            </a:r>
            <a:r>
              <a:rPr lang="en-US" sz="2800" dirty="0" smtClean="0">
                <a:latin typeface="Goudy Old Style" panose="02020502050305020303" pitchFamily="18" charset="0"/>
              </a:rPr>
              <a:t>appointments</a:t>
            </a:r>
          </a:p>
          <a:p>
            <a:pPr lvl="1"/>
            <a:r>
              <a:rPr lang="en-US" sz="2600" dirty="0" smtClean="0">
                <a:latin typeface="Goudy Old Style" panose="02020502050305020303" pitchFamily="18" charset="0"/>
              </a:rPr>
              <a:t>The </a:t>
            </a:r>
            <a:r>
              <a:rPr lang="en-US" sz="2600" dirty="0">
                <a:latin typeface="Goudy Old Style" panose="02020502050305020303" pitchFamily="18" charset="0"/>
              </a:rPr>
              <a:t>House has never been called separately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3869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rame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rame" id="{F226E7A2-7162-461C-9490-D27D9DC04E43}" vid="{629A0216-3BBD-45C0-B63F-2683BEA18F6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TM03457475[[fn=Frame]]</Template>
  <TotalTime>602</TotalTime>
  <Words>1364</Words>
  <Application>Microsoft Office PowerPoint</Application>
  <PresentationFormat>Custom</PresentationFormat>
  <Paragraphs>141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Frame</vt:lpstr>
      <vt:lpstr>Congress</vt:lpstr>
      <vt:lpstr>The National Legislature </vt:lpstr>
      <vt:lpstr>The National Legislature </vt:lpstr>
      <vt:lpstr>A Bicameral Congress </vt:lpstr>
      <vt:lpstr>A Bicameral Congress </vt:lpstr>
      <vt:lpstr>A Bicameral Congress </vt:lpstr>
      <vt:lpstr>Terms and Sessions </vt:lpstr>
      <vt:lpstr>Terms and Sessions </vt:lpstr>
      <vt:lpstr>Terms and Sessions </vt:lpstr>
      <vt:lpstr>House of Representatives  vs.  The Senate</vt:lpstr>
      <vt:lpstr>Congressional Elections</vt:lpstr>
      <vt:lpstr>Congressional Districts</vt:lpstr>
      <vt:lpstr>Congressional Districts</vt:lpstr>
      <vt:lpstr>What is Gerrymandering? </vt:lpstr>
      <vt:lpstr>PowerPoint Presentation</vt:lpstr>
      <vt:lpstr>Limiting the Power of Gerrymandering</vt:lpstr>
      <vt:lpstr>Membership</vt:lpstr>
      <vt:lpstr>What are the Qualifications?</vt:lpstr>
      <vt:lpstr>How Long Are the Terms?</vt:lpstr>
      <vt:lpstr>How Are They Elected?</vt:lpstr>
      <vt:lpstr>Who is the Presiding Officer?</vt:lpstr>
      <vt:lpstr>Do They Have Any Special Powers?</vt:lpstr>
      <vt:lpstr>The Members of Congress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National Legislature</dc:title>
  <dc:creator>Robert Murray</dc:creator>
  <cp:lastModifiedBy>Windows User</cp:lastModifiedBy>
  <cp:revision>26</cp:revision>
  <dcterms:created xsi:type="dcterms:W3CDTF">2016-05-01T23:26:49Z</dcterms:created>
  <dcterms:modified xsi:type="dcterms:W3CDTF">2018-05-10T17:23:43Z</dcterms:modified>
</cp:coreProperties>
</file>