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279" r:id="rId2"/>
    <p:sldId id="324" r:id="rId3"/>
    <p:sldId id="332" r:id="rId4"/>
    <p:sldId id="257" r:id="rId5"/>
    <p:sldId id="258" r:id="rId6"/>
    <p:sldId id="325" r:id="rId7"/>
    <p:sldId id="326" r:id="rId8"/>
    <p:sldId id="328" r:id="rId9"/>
    <p:sldId id="327" r:id="rId10"/>
    <p:sldId id="330" r:id="rId11"/>
    <p:sldId id="260" r:id="rId12"/>
    <p:sldId id="329" r:id="rId13"/>
    <p:sldId id="336" r:id="rId14"/>
    <p:sldId id="335" r:id="rId15"/>
    <p:sldId id="334" r:id="rId16"/>
    <p:sldId id="337" r:id="rId17"/>
    <p:sldId id="267" r:id="rId18"/>
    <p:sldId id="269" r:id="rId19"/>
    <p:sldId id="312" r:id="rId20"/>
    <p:sldId id="314" r:id="rId21"/>
    <p:sldId id="333" r:id="rId22"/>
    <p:sldId id="316" r:id="rId23"/>
    <p:sldId id="317" r:id="rId24"/>
    <p:sldId id="331" r:id="rId25"/>
    <p:sldId id="270" r:id="rId26"/>
    <p:sldId id="338" r:id="rId27"/>
    <p:sldId id="271" r:id="rId28"/>
    <p:sldId id="308" r:id="rId29"/>
    <p:sldId id="272" r:id="rId30"/>
    <p:sldId id="274" r:id="rId31"/>
    <p:sldId id="310" r:id="rId32"/>
    <p:sldId id="339" r:id="rId33"/>
    <p:sldId id="27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6470" autoAdjust="0"/>
  </p:normalViewPr>
  <p:slideViewPr>
    <p:cSldViewPr>
      <p:cViewPr varScale="1">
        <p:scale>
          <a:sx n="79" d="100"/>
          <a:sy n="7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AA73-E498-43CA-A865-5179E557E60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C3F2-A199-4814-BD1D-91F90CF8F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3C4D-0FD7-4C9C-AD55-673DBC059750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ADC-5DD2-4961-AC27-68033ECA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03246-8417-4430-82BA-789F097954FC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10914-E8BC-4715-ABB0-5EF926A94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00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FB74-A28B-4910-A355-547D52B3C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96EB-46A3-4281-A852-24CC518E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C44-691F-4B5C-80C7-E83242ED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6E1-4E4B-4AC0-9255-C617A26F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D6F-5164-4C6E-9055-4BB637A9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1CC9-AF59-453C-98CB-0955F46C3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5E31-220D-4557-B1A1-D2FEF4E0C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98A-9A3D-4E9F-A82D-FB3587A18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52F3-5484-48D5-8809-691B0178E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81-676D-4F01-9346-A03FF4A66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Electoral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561449" y="3446647"/>
            <a:ext cx="7512060" cy="81735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998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r>
              <a:rPr lang="en-US" sz="2200" b="1" u="sng" dirty="0">
                <a:latin typeface="Goudy Old Style" panose="02020502050305020303" pitchFamily="18" charset="0"/>
              </a:rPr>
              <a:t>Nonpartisan primary</a:t>
            </a:r>
            <a:r>
              <a:rPr lang="en-US" sz="2200" dirty="0">
                <a:latin typeface="Goudy Old Style" panose="02020502050305020303" pitchFamily="18" charset="0"/>
              </a:rPr>
              <a:t>-Elections where candidates are not identified by party labels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About half of the states in the United states use this process for electing judges </a:t>
            </a:r>
          </a:p>
          <a:p>
            <a:endParaRPr lang="en-US" sz="2200" b="1" u="sng" dirty="0">
              <a:latin typeface="Goudy Old Style" panose="02020502050305020303" pitchFamily="18" charset="0"/>
            </a:endParaRPr>
          </a:p>
          <a:p>
            <a:r>
              <a:rPr lang="en-US" sz="2200" b="1" u="sng" dirty="0">
                <a:latin typeface="Goudy Old Style" panose="02020502050305020303" pitchFamily="18" charset="0"/>
              </a:rPr>
              <a:t>Presidential primary</a:t>
            </a:r>
            <a:r>
              <a:rPr lang="en-US" sz="2200" dirty="0">
                <a:latin typeface="Goudy Old Style" panose="02020502050305020303" pitchFamily="18" charset="0"/>
              </a:rPr>
              <a:t>-One part of the process by which presidential candidates are chosen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is not a nominating device </a:t>
            </a:r>
          </a:p>
        </p:txBody>
      </p:sp>
    </p:spTree>
    <p:extLst>
      <p:ext uri="{BB962C8B-B14F-4D97-AF65-F5344CB8AC3E}">
        <p14:creationId xmlns:p14="http://schemas.microsoft.com/office/powerpoint/2010/main" val="7667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2</a:t>
            </a:r>
          </a:p>
        </p:txBody>
      </p:sp>
      <p:pic>
        <p:nvPicPr>
          <p:cNvPr id="2050" name="Picture 2" descr="Image result for e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3130"/>
            <a:ext cx="6916478" cy="345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0" y="304800"/>
            <a:ext cx="8083413" cy="999566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447800"/>
            <a:ext cx="7796030" cy="3926785"/>
          </a:xfrm>
        </p:spPr>
        <p:txBody>
          <a:bodyPr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All elections in the United States are held to select nearly 500,000 elected positions in over 89,000 units of government at the state and local levels 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Most election law in U.S. are concentrated at the State Law.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Elections are held on the Tuesday after the first Monday in November of even numbered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51965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385" y="1219200"/>
            <a:ext cx="4812415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latin typeface="Goudy Old Style" panose="02020502050305020303" pitchFamily="18" charset="0"/>
              </a:rPr>
              <a:t>The constitution gives congress the ability to fix</a:t>
            </a:r>
            <a:r>
              <a:rPr lang="en-US" sz="2400" b="1" dirty="0">
                <a:latin typeface="Goudy Old Style" panose="02020502050305020303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the time, place and manner of elections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Require secret ballot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sz="2400" b="1" dirty="0">
                <a:latin typeface="Goudy Old Style" panose="02020502050305020303" pitchFamily="18" charset="0"/>
              </a:rPr>
              <a:t>Regulates financing of campaigns for federal office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61" y="2362200"/>
            <a:ext cx="2857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797662" cy="9233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Absentee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51965"/>
            <a:ext cx="5029200" cy="4222619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latin typeface="Goudy Old Style" panose="02020502050305020303" pitchFamily="18" charset="0"/>
              </a:rPr>
              <a:t>Who tends to file absentee ballots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I.  People who are ill or unable to leave their homes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II. Those who know they will  not be in their local town during the election</a:t>
            </a:r>
          </a:p>
          <a:p>
            <a:pPr lvl="2"/>
            <a:r>
              <a:rPr lang="en-US" sz="2000" dirty="0">
                <a:latin typeface="Goudy Old Style" panose="02020502050305020303" pitchFamily="18" charset="0"/>
              </a:rPr>
              <a:t>Away at college,  Traveling for work or leisure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III.  Those serving in the military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76" y="2590800"/>
            <a:ext cx="2895170" cy="1928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52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7709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The Coattail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4819649" cy="407918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Goudy Old Style" panose="02020502050305020303" pitchFamily="18" charset="0"/>
              </a:rPr>
              <a:t>The Coattail Effect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The phenomenon that occurs when a strong candidate running for an office at the top of the ballot helps attracts voters to other candidates on the party’s ticket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32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Goudy Old Style" panose="02020502050305020303" pitchFamily="18" charset="0"/>
              </a:rPr>
              <a:t>Precincts and Polling Places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51" y="1111405"/>
            <a:ext cx="8229600" cy="472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Precinct</a:t>
            </a:r>
            <a:r>
              <a:rPr lang="en-US" sz="4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is 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a voting district</a:t>
            </a:r>
          </a:p>
          <a:p>
            <a:pPr lvl="1">
              <a:lnSpc>
                <a:spcPct val="90000"/>
              </a:lnSpc>
            </a:pPr>
            <a:r>
              <a:rPr lang="en-US" sz="3800" dirty="0">
                <a:solidFill>
                  <a:schemeClr val="tx1"/>
                </a:solidFill>
                <a:latin typeface="Goudy Old Style" panose="02020502050305020303" pitchFamily="18" charset="0"/>
              </a:rPr>
              <a:t>Smallest political unit in elections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	About 500 to 1,000 voters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Polling place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s where those in a precinct vote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 watchers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rom each party help monitor fairness at polling place</a:t>
            </a:r>
          </a:p>
        </p:txBody>
      </p:sp>
    </p:spTree>
    <p:extLst>
      <p:ext uri="{BB962C8B-B14F-4D97-AF65-F5344CB8AC3E}">
        <p14:creationId xmlns:p14="http://schemas.microsoft.com/office/powerpoint/2010/main" val="348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Types of Ballots</a:t>
            </a:r>
          </a:p>
        </p:txBody>
      </p:sp>
    </p:spTree>
    <p:extLst>
      <p:ext uri="{BB962C8B-B14F-4D97-AF65-F5344CB8AC3E}">
        <p14:creationId xmlns:p14="http://schemas.microsoft.com/office/powerpoint/2010/main" val="33712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4" y="30192"/>
            <a:ext cx="7797662" cy="1151965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  <a:ea typeface="ＭＳ Ｐゴシック" pitchFamily="34" charset="-128"/>
              </a:rPr>
              <a:t>Electoral </a:t>
            </a:r>
            <a:r>
              <a:rPr lang="en-US" sz="3600" b="1" u="sng" dirty="0" err="1" smtClean="0">
                <a:latin typeface="Goudy Old Style" panose="02020502050305020303" pitchFamily="18" charset="0"/>
                <a:ea typeface="ＭＳ Ｐゴシック" pitchFamily="34" charset="-128"/>
              </a:rPr>
              <a:t>Olllege</a:t>
            </a:r>
            <a:r>
              <a:rPr lang="en-US" sz="3600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 Votes</a:t>
            </a:r>
            <a:endParaRPr lang="en-US" sz="3600" b="1" u="sng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90601"/>
            <a:ext cx="8229599" cy="4571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Representatives and Senators in your state make up your Electoral Votes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Total of 538 electoral votes </a:t>
            </a:r>
          </a:p>
          <a:p>
            <a:pPr lvl="1">
              <a:lnSpc>
                <a:spcPct val="80000"/>
              </a:lnSpc>
            </a:pP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(435 Reps, 3 from DC and 100 Sen)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Based on the popular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Whoever the people voted for is who the Electoral votes go to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“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Winner Takes All</a:t>
            </a: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”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ALL electoral votes go to the candidate who won the most popularity votes in that state</a:t>
            </a:r>
            <a:endParaRPr lang="en-US" sz="28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1</a:t>
            </a:r>
          </a:p>
        </p:txBody>
      </p:sp>
      <p:pic>
        <p:nvPicPr>
          <p:cNvPr id="1026" name="Picture 2" descr="https://ww2.kqed.org/news/wp-content/uploads/sites/26/2016/05/2016Primaries_featured-800x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815599"/>
            <a:ext cx="5441066" cy="357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0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 panose="02020502050305020303" pitchFamily="18" charset="0"/>
                <a:ea typeface="ＭＳ Ｐゴシック" pitchFamily="34" charset="-128"/>
                <a:hlinkClick r:id="rId2"/>
              </a:rPr>
              <a:t>270 Votes To Win</a:t>
            </a:r>
            <a:endParaRPr lang="en-US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Candidate must win majority of electoral votes to win presidency (270)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IF THERE IS A TIE – House of Representatives votes. Each state has 1 vote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IF the candidate wins the POPULAR VOTE but not the ELECTORAL VOTE they DO NOT become President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(could be decided by as few as 11 states up until 2010 Census)</a:t>
            </a:r>
          </a:p>
        </p:txBody>
      </p:sp>
    </p:spTree>
    <p:extLst>
      <p:ext uri="{BB962C8B-B14F-4D97-AF65-F5344CB8AC3E}">
        <p14:creationId xmlns:p14="http://schemas.microsoft.com/office/powerpoint/2010/main" val="322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797662" cy="76200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2016 Election </a:t>
            </a:r>
          </a:p>
        </p:txBody>
      </p:sp>
      <p:pic>
        <p:nvPicPr>
          <p:cNvPr id="4" name="Picture 4" descr="Image result for 2016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4014"/>
            <a:ext cx="8458200" cy="437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43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68640" cy="7921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Near Failures of System?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065" y="1226820"/>
            <a:ext cx="4305300" cy="43357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1800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- Thomas  Jefferson &amp; Aaron Burr (same party) each had 73 electoral votes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Jefferson was chosen by House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on 36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 attempt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Led to the passing of the 12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Amendment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700" u="sng" dirty="0">
              <a:latin typeface="Goudy Old Style" panose="020205020503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latin typeface="Goudy Old Style" panose="02020502050305020303" pitchFamily="18" charset="0"/>
              </a:rPr>
              <a:t>1876 </a:t>
            </a:r>
            <a:r>
              <a:rPr lang="en-US" sz="1700" dirty="0">
                <a:latin typeface="Goudy Old Style" panose="02020502050305020303" pitchFamily="18" charset="0"/>
              </a:rPr>
              <a:t>- Rutherford B. Hayes lost the popular election to Samuel Tilden (48% to 51%)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Electoral votes disputed in 4 states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Committee in House gave states to Hayes in exchange to end Reconstruction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3400" y="1066800"/>
            <a:ext cx="428244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latin typeface="Bookman Old Style" panose="02050604050505020204" pitchFamily="18" charset="0"/>
              </a:rPr>
              <a:t>1888</a:t>
            </a:r>
            <a:r>
              <a:rPr lang="en-US" sz="1450" dirty="0">
                <a:latin typeface="Bookman Old Style" panose="02050604050505020204" pitchFamily="18" charset="0"/>
              </a:rPr>
              <a:t>- Cleveland received 48.6% of popular vote while Harrison received 47.8%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Harrison won electoral college with 233 votes to Cleveland’s 168 votes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latin typeface="Bookman Old Style" panose="02050604050505020204" pitchFamily="18" charset="0"/>
              </a:rPr>
              <a:t>1960 </a:t>
            </a:r>
            <a:r>
              <a:rPr lang="en-US" sz="1450" dirty="0">
                <a:latin typeface="Bookman Old Style" panose="02050604050505020204" pitchFamily="18" charset="0"/>
              </a:rPr>
              <a:t>-JFK won with 303 electoral votes to Nixon’s 219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Results were much closer in popular vote with JFK receiving 49.7% to Nixon’s 49.5%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latin typeface="Bookman Old Style" panose="02050604050505020204" pitchFamily="18" charset="0"/>
              </a:rPr>
              <a:t>2000</a:t>
            </a:r>
            <a:r>
              <a:rPr lang="en-US" sz="1450" dirty="0">
                <a:latin typeface="Bookman Old Style" panose="02050604050505020204" pitchFamily="18" charset="0"/>
              </a:rPr>
              <a:t>-Al Gore received 539,947 more popular votes than George W. Bush</a:t>
            </a:r>
          </a:p>
          <a:p>
            <a:pPr mar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50" dirty="0">
                <a:latin typeface="Bookman Old Style" panose="02050604050505020204" pitchFamily="18" charset="0"/>
              </a:rPr>
              <a:t>- Bush won with 271 EC votes to Gore’s 266</a:t>
            </a:r>
            <a:endParaRPr lang="en-US" sz="14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82" y="0"/>
            <a:ext cx="8426518" cy="11519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Why the Electoral College?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262" y="838200"/>
            <a:ext cx="8610599" cy="4289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Goudy Old Style" panose="02020502050305020303" pitchFamily="18" charset="0"/>
                <a:ea typeface="ＭＳ Ｐゴシック" pitchFamily="34" charset="-128"/>
              </a:rPr>
              <a:t>Three Reasons why the framers of the Constitution wanted an electoral college: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Equality – balanced between big states and small states (population)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Fear – general public </a:t>
            </a:r>
            <a:r>
              <a:rPr lang="en-US" sz="2400" dirty="0" err="1">
                <a:latin typeface="Goudy Old Style" panose="02020502050305020303" pitchFamily="18" charset="0"/>
                <a:ea typeface="ＭＳ Ｐゴシック" pitchFamily="34" charset="-128"/>
              </a:rPr>
              <a:t>wasn</a:t>
            </a:r>
            <a:r>
              <a:rPr lang="ja-JP" altLang="en-US" sz="2400" dirty="0">
                <a:latin typeface="Goudy Old Style" panose="02020502050305020303" pitchFamily="18" charset="0"/>
                <a:ea typeface="メイリオ" charset="-128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  <a:ea typeface="ＭＳ Ｐゴシック" pitchFamily="34" charset="-128"/>
              </a:rPr>
              <a:t>t educated enough to cast adequate votes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Knowledge -  No  way for people to know about candidates from other places (no media!)</a:t>
            </a:r>
          </a:p>
        </p:txBody>
      </p:sp>
    </p:spTree>
    <p:extLst>
      <p:ext uri="{BB962C8B-B14F-4D97-AF65-F5344CB8AC3E}">
        <p14:creationId xmlns:p14="http://schemas.microsoft.com/office/powerpoint/2010/main" val="2221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Money and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3</a:t>
            </a:r>
          </a:p>
        </p:txBody>
      </p:sp>
      <p:pic>
        <p:nvPicPr>
          <p:cNvPr id="3074" name="Picture 2" descr="Image result for campaign fin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6" y="1865474"/>
            <a:ext cx="6096000" cy="34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8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800" b="1" u="sng" dirty="0"/>
              <a:t>Money and Elections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Money is a necessary campaign resource</a:t>
            </a:r>
          </a:p>
          <a:p>
            <a:pPr eaLnBrk="1" hangingPunct="1">
              <a:buFontTx/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The getting and spending of $ can corrupt the political process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3381" r="56546" b="14362"/>
          <a:stretch/>
        </p:blipFill>
        <p:spPr bwMode="auto">
          <a:xfrm>
            <a:off x="0" y="37531"/>
            <a:ext cx="9144000" cy="682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7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Sources of Funding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3820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3500" b="1" u="sng" dirty="0" smtClean="0">
                <a:latin typeface="Goudy Old Style" panose="02020502050305020303" pitchFamily="18" charset="0"/>
              </a:rPr>
              <a:t>Private and Public Sources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Small Contributors</a:t>
            </a:r>
            <a:r>
              <a:rPr lang="en-US" sz="3500" dirty="0" smtClean="0">
                <a:latin typeface="Goudy Old Style" panose="02020502050305020303" pitchFamily="18" charset="0"/>
              </a:rPr>
              <a:t>-People who occasionally might give $5 or $10 dollars to a campaign.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Only about 10% of the voting public make donations to political campaigns so even small contributions are important 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Wealthy Individuals</a:t>
            </a:r>
            <a:r>
              <a:rPr lang="en-US" sz="3500" dirty="0" smtClean="0">
                <a:latin typeface="Goudy Old Style" panose="02020502050305020303" pitchFamily="18" charset="0"/>
              </a:rPr>
              <a:t>-Sometimes referred to as “fat cats”, they tend to make large contributions to those candidates who reflect their personal or financial interests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Candidates</a:t>
            </a:r>
            <a:r>
              <a:rPr lang="en-US" sz="3500" b="1" dirty="0" smtClean="0">
                <a:latin typeface="Goudy Old Style" panose="02020502050305020303" pitchFamily="18" charset="0"/>
              </a:rPr>
              <a:t>-</a:t>
            </a:r>
            <a:r>
              <a:rPr lang="en-US" sz="3500" dirty="0" smtClean="0">
                <a:latin typeface="Goudy Old Style" panose="02020502050305020303" pitchFamily="18" charset="0"/>
              </a:rPr>
              <a:t>Often the candidates running will donate to their own campaign </a:t>
            </a:r>
          </a:p>
          <a:p>
            <a:pPr lvl="2"/>
            <a:r>
              <a:rPr lang="en-US" sz="3500" b="1" dirty="0" smtClean="0">
                <a:latin typeface="Goudy Old Style" panose="02020502050305020303" pitchFamily="18" charset="0"/>
              </a:rPr>
              <a:t>Ex.</a:t>
            </a:r>
            <a:r>
              <a:rPr lang="en-US" sz="3500" dirty="0" smtClean="0">
                <a:latin typeface="Goudy Old Style" panose="02020502050305020303" pitchFamily="18" charset="0"/>
              </a:rPr>
              <a:t> Donald Trump put about $52.6 million dollars into his campaign (Although most of it was a loan)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However, Ross Perot holds the record with the use of over $65 of his own money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Political Action Committees (PACs)</a:t>
            </a:r>
            <a:r>
              <a:rPr lang="en-US" sz="3500" dirty="0" smtClean="0">
                <a:latin typeface="Goudy Old Style" panose="02020502050305020303" pitchFamily="18" charset="0"/>
              </a:rPr>
              <a:t>-Special interest groups with a stake in the election process 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Temporary Organizations</a:t>
            </a:r>
            <a:r>
              <a:rPr lang="en-US" sz="3500" dirty="0" smtClean="0">
                <a:latin typeface="Goudy Old Style" panose="02020502050305020303" pitchFamily="18" charset="0"/>
              </a:rPr>
              <a:t>-Groups formed to make an immediate impact on a campaign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1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dirty="0"/>
              <a:t>Sources of Funding</a:t>
            </a:r>
            <a:endParaRPr lang="en-US" b="1" u="sng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2322921"/>
            <a:ext cx="3263900" cy="965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Small contributors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5176" y="3670229"/>
            <a:ext cx="3263900" cy="965200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Wealthy supporters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59837" y="2199707"/>
            <a:ext cx="369093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Nonparty groups such as PACs </a:t>
            </a:r>
            <a:br>
              <a:rPr lang="en-US" altLang="en-US" sz="2800" b="1" dirty="0"/>
            </a:br>
            <a:r>
              <a:rPr lang="en-US" altLang="en-US" b="1" dirty="0"/>
              <a:t>(Political Action Committees)</a:t>
            </a:r>
            <a:br>
              <a:rPr lang="en-US" altLang="en-US" b="1" dirty="0"/>
            </a:br>
            <a:r>
              <a:rPr lang="en-US" altLang="en-US" b="1" dirty="0"/>
              <a:t>Ex:  Priorities USA or</a:t>
            </a:r>
            <a:br>
              <a:rPr lang="en-US" altLang="en-US" b="1" dirty="0"/>
            </a:br>
            <a:r>
              <a:rPr lang="en-US" altLang="en-US" b="1" dirty="0"/>
              <a:t>Restore Our Future</a:t>
            </a:r>
            <a:endParaRPr lang="en-US" altLang="en-US" sz="2800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95586" y="4321932"/>
            <a:ext cx="3692525" cy="181588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Temporary fund-raising organizations</a:t>
            </a:r>
            <a:br>
              <a:rPr lang="en-US" altLang="en-US" sz="2800" b="1" dirty="0"/>
            </a:br>
            <a:r>
              <a:rPr lang="en-US" altLang="en-US" sz="1400" b="1" dirty="0"/>
              <a:t>(direct mail requests, telethons, Internet solicitations)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2540" y="5188192"/>
            <a:ext cx="3263900" cy="7694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Candidates</a:t>
            </a:r>
            <a:br>
              <a:rPr lang="en-US" altLang="en-US" sz="2800" b="1" dirty="0"/>
            </a:br>
            <a:r>
              <a:rPr lang="en-US" altLang="en-US" sz="1600" b="1" dirty="0"/>
              <a:t>Ross Perot - $65 Million</a:t>
            </a:r>
            <a:endParaRPr lang="en-US" alt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70158"/>
            <a:ext cx="0" cy="3718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34387" y="1074096"/>
            <a:ext cx="8229600" cy="4640074"/>
            <a:chOff x="1175" y="607"/>
            <a:chExt cx="3399" cy="252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5" y="607"/>
              <a:ext cx="3399" cy="52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/>
                <a:t>Private and Public Sources of Campaign Money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84" y="178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579" y="2408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600" y="2905"/>
              <a:ext cx="11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0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8696" r="55703" b="17382"/>
          <a:stretch/>
        </p:blipFill>
        <p:spPr bwMode="auto">
          <a:xfrm>
            <a:off x="-37532" y="6824"/>
            <a:ext cx="9333931" cy="685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6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97662" cy="1151965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Why do people donate?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Political participation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Believe in party or candidate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Access to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Want appoint to office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Social recognition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Organizations want things done</a:t>
            </a:r>
          </a:p>
        </p:txBody>
      </p:sp>
    </p:spTree>
    <p:extLst>
      <p:ext uri="{BB962C8B-B14F-4D97-AF65-F5344CB8AC3E}">
        <p14:creationId xmlns:p14="http://schemas.microsoft.com/office/powerpoint/2010/main" val="448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oral proc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58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</a:rPr>
              <a:t>FEC regulates campaign finance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4100" b="1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The Federal Election Commission    (FEC) enforces: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Timely disclosure of campaign finance information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contributions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expenditures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Provisions for public funding of presidential campaigns</a:t>
            </a: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836" t="15696" r="61231" b="20265"/>
          <a:stretch/>
        </p:blipFill>
        <p:spPr bwMode="auto">
          <a:xfrm>
            <a:off x="0" y="-74930"/>
            <a:ext cx="9144000" cy="6932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68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Campaign Finance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7796030" cy="4231585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 smtClean="0">
                <a:latin typeface="Goudy Old Style" panose="02020502050305020303" pitchFamily="18" charset="0"/>
              </a:rPr>
              <a:t>Subsidy</a:t>
            </a:r>
            <a:r>
              <a:rPr lang="en-US" sz="2800" dirty="0" smtClean="0">
                <a:latin typeface="Goudy Old Style" panose="02020502050305020303" pitchFamily="18" charset="0"/>
              </a:rPr>
              <a:t>-A grant of money in the form of federal or public funding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latin typeface="Goudy Old Style" panose="02020502050305020303" pitchFamily="18" charset="0"/>
              </a:rPr>
              <a:t>Hard Money</a:t>
            </a:r>
            <a:r>
              <a:rPr lang="en-US" altLang="en-US" sz="2800" b="1" dirty="0" smtClean="0">
                <a:latin typeface="Goudy Old Style" panose="02020502050305020303" pitchFamily="18" charset="0"/>
              </a:rPr>
              <a:t>-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Campaign contributions that are given directly to a candidate for their campaigns for congress or the white house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These amounts are limited and must be reported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latin typeface="Goudy Old Style" panose="02020502050305020303" pitchFamily="18" charset="0"/>
              </a:rPr>
              <a:t>Soft money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-money </a:t>
            </a:r>
            <a:r>
              <a:rPr lang="en-US" altLang="en-US" sz="2800" dirty="0">
                <a:latin typeface="Goudy Old Style" panose="02020502050305020303" pitchFamily="18" charset="0"/>
              </a:rPr>
              <a:t>given to State and local party organizations for “party-building activities”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filtered to presidential or congressional campaigns. 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$500 million was given in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2000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Loopholes in the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“</a:t>
            </a:r>
            <a:r>
              <a:rPr lang="en-US" altLang="en-US" sz="2800" b="1" i="1" dirty="0">
                <a:solidFill>
                  <a:srgbClr val="0070C0"/>
                </a:solidFill>
                <a:latin typeface="Goudy Old Style" panose="02020502050305020303" pitchFamily="18" charset="0"/>
              </a:rPr>
              <a:t>More loophole than law…”</a:t>
            </a:r>
            <a:r>
              <a:rPr lang="en-US" altLang="en-U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2800" i="1" dirty="0" smtClean="0">
                <a:solidFill>
                  <a:srgbClr val="0070C0"/>
                </a:solidFill>
                <a:latin typeface="Goudy Old Style" panose="02020502050305020303" pitchFamily="18" charset="0"/>
              </a:rPr>
              <a:t>          —</a:t>
            </a:r>
            <a:r>
              <a:rPr lang="en-US" altLang="en-U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Lyndon </a:t>
            </a:r>
            <a:r>
              <a:rPr lang="en-US" altLang="en-US" sz="2800" i="1" dirty="0" smtClean="0">
                <a:solidFill>
                  <a:srgbClr val="0070C0"/>
                </a:solidFill>
                <a:latin typeface="Goudy Old Style" panose="02020502050305020303" pitchFamily="18" charset="0"/>
              </a:rPr>
              <a:t>Johnson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Independent campaign spending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—a person unrelated and unconnected to a candidate or party can spend as much money as they want to benefit or work against candidates.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Issue ads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—take a stand on certain issues in order to criticize or support a certain candidate without actually mentioning that person’s name.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5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914400"/>
            <a:ext cx="83058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>
                <a:latin typeface="Goudy Old Style" panose="02020502050305020303" pitchFamily="18" charset="0"/>
              </a:rPr>
              <a:t>The nominating process is the process of selecting a candidate for political office  </a:t>
            </a:r>
          </a:p>
          <a:p>
            <a:pPr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The Two</a:t>
            </a:r>
            <a:r>
              <a:rPr lang="en-US" sz="2300" b="1" u="sng" dirty="0">
                <a:effectLst/>
                <a:latin typeface="Goudy Old Style" panose="02020502050305020303" pitchFamily="18" charset="0"/>
              </a:rPr>
              <a:t> Steps of the Election Process</a:t>
            </a:r>
            <a:r>
              <a:rPr lang="en-US" sz="2300" b="1" dirty="0">
                <a:effectLst/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Nomination</a:t>
            </a:r>
            <a:r>
              <a:rPr lang="en-US" sz="2300" dirty="0">
                <a:latin typeface="Goudy Old Style" panose="02020502050305020303" pitchFamily="18" charset="0"/>
              </a:rPr>
              <a:t>–The naming of those seeking office </a:t>
            </a:r>
          </a:p>
          <a:p>
            <a:pPr lvl="1" eaLnBrk="1" hangingPunct="1"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General Election</a:t>
            </a:r>
            <a:r>
              <a:rPr lang="en-US" sz="2300" dirty="0">
                <a:latin typeface="Goudy Old Style" panose="02020502050305020303" pitchFamily="18" charset="0"/>
              </a:rPr>
              <a:t>–regularly scheduled election where voters make the final choice of officeholder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43000"/>
            <a:ext cx="8686800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b="1" u="sng" dirty="0">
                <a:latin typeface="Goudy Old Style" panose="02020502050305020303" pitchFamily="18" charset="0"/>
              </a:rPr>
              <a:t>Self-Announcement</a:t>
            </a:r>
            <a:r>
              <a:rPr lang="en-US" sz="2200" dirty="0">
                <a:latin typeface="Goudy Old Style" panose="02020502050305020303" pitchFamily="18" charset="0"/>
              </a:rPr>
              <a:t>–person who wants to run for office announces their candidacy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Goudy Old Style" panose="02020502050305020303" pitchFamily="18" charset="0"/>
              </a:rPr>
              <a:t>	- Mainly used early in early years of our nation and for write in candidates</a:t>
            </a:r>
          </a:p>
          <a:p>
            <a:pPr eaLnBrk="1" hangingPunct="1">
              <a:defRPr/>
            </a:pPr>
            <a:endParaRPr lang="en-US" sz="2200" b="1" u="sng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200" b="1" u="sng" dirty="0">
                <a:latin typeface="Goudy Old Style" panose="02020502050305020303" pitchFamily="18" charset="0"/>
              </a:rPr>
              <a:t>Caucus</a:t>
            </a:r>
            <a:r>
              <a:rPr lang="en-US" sz="2200" dirty="0">
                <a:latin typeface="Goudy Old Style" panose="02020502050305020303" pitchFamily="18" charset="0"/>
              </a:rPr>
              <a:t>–A meeting between a group of like minded people who elect the candidates they will support in an upcoming election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</a:rPr>
              <a:t>not widely used since the 1820’s but still used in places like New England for local nominations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14400"/>
            <a:ext cx="86868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Convention</a:t>
            </a:r>
            <a:r>
              <a:rPr lang="en-US" sz="3000" dirty="0">
                <a:latin typeface="Goudy Old Style" panose="02020502050305020303" pitchFamily="18" charset="0"/>
              </a:rPr>
              <a:t>–A process where party members meet to pick candidate for local offices while at the same time selecting delegates to represent them at the county conventions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</a:rPr>
              <a:t>By around 1910 the direct primary system had replaced the conventions as the principal nominating process</a:t>
            </a:r>
          </a:p>
          <a:p>
            <a:pPr lvl="2">
              <a:defRPr/>
            </a:pPr>
            <a:r>
              <a:rPr lang="en-US" sz="2600" dirty="0">
                <a:latin typeface="Goudy Old Style" panose="02020502050305020303" pitchFamily="18" charset="0"/>
              </a:rPr>
              <a:t>however, they still play a part in Connecticut, Michigan, South Dakota, Utah and Virginia </a:t>
            </a:r>
          </a:p>
          <a:p>
            <a:pPr eaLnBrk="1" hangingPunct="1">
              <a:defRPr/>
            </a:pPr>
            <a:endParaRPr lang="en-US" sz="3000" b="1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Petition</a:t>
            </a:r>
            <a:r>
              <a:rPr lang="en-US" sz="3000" dirty="0">
                <a:latin typeface="Goudy Old Style" panose="02020502050305020303" pitchFamily="18" charset="0"/>
              </a:rPr>
              <a:t>–candidate gathers a required number of signatures required to qualify for the general election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144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b="1" u="sng" dirty="0">
                <a:latin typeface="Goudy Old Style" panose="02020502050305020303" pitchFamily="18" charset="0"/>
              </a:rPr>
              <a:t>Direct Primary</a:t>
            </a:r>
            <a:r>
              <a:rPr lang="en-US" sz="3000" dirty="0">
                <a:latin typeface="Goudy Old Style" panose="02020502050305020303" pitchFamily="18" charset="0"/>
              </a:rPr>
              <a:t>–An intraparty election held to choose candidate to represent the party in the general election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b="1" u="sng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u="sng" dirty="0" smtClean="0">
                <a:latin typeface="Goudy Old Style" panose="02020502050305020303" pitchFamily="18" charset="0"/>
              </a:rPr>
              <a:t>Open </a:t>
            </a:r>
            <a:r>
              <a:rPr lang="en-US" sz="3000" b="1" u="sng" dirty="0"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-a nominating process in which any qualified voters can cast a ballot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u="sng" dirty="0">
                <a:latin typeface="Goudy Old Style" panose="02020502050305020303" pitchFamily="18" charset="0"/>
              </a:rPr>
              <a:t>Closed Primary</a:t>
            </a:r>
            <a:r>
              <a:rPr lang="en-US" sz="3000" dirty="0">
                <a:latin typeface="Goudy Old Style" panose="02020502050305020303" pitchFamily="18" charset="0"/>
              </a:rPr>
              <a:t>-A party’s nominating process in which only declared (or registered) Party members can vote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152400"/>
            <a:ext cx="7797662" cy="9295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Closed vs Open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81940"/>
            <a:ext cx="4330886" cy="448066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latin typeface="Goudy Old Style" panose="02020502050305020303" pitchFamily="18" charset="0"/>
              </a:rPr>
              <a:t>Arguments in favor of a </a:t>
            </a:r>
            <a:r>
              <a:rPr lang="en-US" b="1" u="sng" dirty="0"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prevents one party from “raiding” the other primary in hopes of nominating a weaker candidate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helps make candidates more responsive to the platform (It’s members)</a:t>
            </a:r>
            <a:endParaRPr lang="en-US" dirty="0"/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Makes voters more thoughtful b/c they have to identify with a party in order to vote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081940"/>
            <a:ext cx="3814904" cy="4292645"/>
          </a:xfrm>
        </p:spPr>
        <p:txBody>
          <a:bodyPr/>
          <a:lstStyle/>
          <a:p>
            <a:pPr algn="ctr"/>
            <a:r>
              <a:rPr lang="en-US" b="1" dirty="0">
                <a:latin typeface="Goudy Old Style" panose="02020502050305020303" pitchFamily="18" charset="0"/>
              </a:rPr>
              <a:t>Arguments against a </a:t>
            </a:r>
            <a:r>
              <a:rPr lang="en-US" b="1" u="sng" dirty="0"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compromises the secrecy of the ballot because voters have to identify with a particular party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excludes independent voters from the voting process  </a:t>
            </a:r>
          </a:p>
        </p:txBody>
      </p:sp>
    </p:spTree>
    <p:extLst>
      <p:ext uri="{BB962C8B-B14F-4D97-AF65-F5344CB8AC3E}">
        <p14:creationId xmlns:p14="http://schemas.microsoft.com/office/powerpoint/2010/main" val="1139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797662" cy="69476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Closed vs open primary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415538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udy Old Style" panose="02020502050305020303" pitchFamily="18" charset="0"/>
              </a:rPr>
              <a:t>Supporters of an open primary feel that it addresses the concerns associated with closed primaries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They feel that it promotes individuality since a voter is not forced to publicly identify with a political party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Independent voters are </a:t>
            </a:r>
            <a:r>
              <a:rPr lang="en-US" sz="2400" dirty="0" smtClean="0">
                <a:latin typeface="Goudy Old Style" panose="02020502050305020303" pitchFamily="18" charset="0"/>
              </a:rPr>
              <a:t>not excluded </a:t>
            </a:r>
            <a:r>
              <a:rPr lang="en-US" sz="2400" dirty="0">
                <a:latin typeface="Goudy Old Style" panose="02020502050305020303" pitchFamily="18" charset="0"/>
              </a:rPr>
              <a:t>from the voting process </a:t>
            </a:r>
          </a:p>
        </p:txBody>
      </p:sp>
    </p:spTree>
    <p:extLst>
      <p:ext uri="{BB962C8B-B14F-4D97-AF65-F5344CB8AC3E}">
        <p14:creationId xmlns:p14="http://schemas.microsoft.com/office/powerpoint/2010/main" val="3016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6282</TotalTime>
  <Words>1239</Words>
  <Application>Microsoft Office PowerPoint</Application>
  <PresentationFormat>On-screen Show (4:3)</PresentationFormat>
  <Paragraphs>165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Main Event</vt:lpstr>
      <vt:lpstr> The Electoral Process</vt:lpstr>
      <vt:lpstr>The Nominating Process</vt:lpstr>
      <vt:lpstr>PowerPoint Presentation</vt:lpstr>
      <vt:lpstr>The Nominating Process</vt:lpstr>
      <vt:lpstr>Five Ways to Nominate</vt:lpstr>
      <vt:lpstr>Five Ways to Nominate</vt:lpstr>
      <vt:lpstr>Five Ways to Nominate</vt:lpstr>
      <vt:lpstr>Closed vs Open Primary</vt:lpstr>
      <vt:lpstr>Closed vs open primary </vt:lpstr>
      <vt:lpstr>Nonpartisan and Presidential primaries</vt:lpstr>
      <vt:lpstr>PowerPoint Presentation</vt:lpstr>
      <vt:lpstr>Elections</vt:lpstr>
      <vt:lpstr>Extent of Federal Control </vt:lpstr>
      <vt:lpstr>Extent of Federal Control </vt:lpstr>
      <vt:lpstr>Absentee Voting</vt:lpstr>
      <vt:lpstr>The Coattail Effect </vt:lpstr>
      <vt:lpstr>Precincts and Polling Places</vt:lpstr>
      <vt:lpstr>Types of Ballots</vt:lpstr>
      <vt:lpstr>Electoral Olllege Votes</vt:lpstr>
      <vt:lpstr>270 Votes To Win</vt:lpstr>
      <vt:lpstr>2016 Election </vt:lpstr>
      <vt:lpstr>Near Failures of System?</vt:lpstr>
      <vt:lpstr>Why the Electoral College?</vt:lpstr>
      <vt:lpstr>Money and Elections</vt:lpstr>
      <vt:lpstr>Money and Elections</vt:lpstr>
      <vt:lpstr>Sources of Funding </vt:lpstr>
      <vt:lpstr>Sources of Funding</vt:lpstr>
      <vt:lpstr>PowerPoint Presentation</vt:lpstr>
      <vt:lpstr>Why do people donate?</vt:lpstr>
      <vt:lpstr>FEC regulates campaign finance</vt:lpstr>
      <vt:lpstr>PowerPoint Presentation</vt:lpstr>
      <vt:lpstr>Campaign Finance</vt:lpstr>
      <vt:lpstr>Loopholes in the law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Electoral Process</dc:title>
  <dc:creator>Koch David</dc:creator>
  <cp:lastModifiedBy>Windows User</cp:lastModifiedBy>
  <cp:revision>95</cp:revision>
  <cp:lastPrinted>2013-11-20T00:46:13Z</cp:lastPrinted>
  <dcterms:created xsi:type="dcterms:W3CDTF">2008-11-16T23:42:07Z</dcterms:created>
  <dcterms:modified xsi:type="dcterms:W3CDTF">2017-11-17T14:53:06Z</dcterms:modified>
</cp:coreProperties>
</file>