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EADA-FD25-4E7E-A05B-03F704C41373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05F9BE-B1F1-4753-BDDF-B4482A2C70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EADA-FD25-4E7E-A05B-03F704C41373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F9BE-B1F1-4753-BDDF-B4482A2C70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005F9BE-B1F1-4753-BDDF-B4482A2C706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EADA-FD25-4E7E-A05B-03F704C41373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EADA-FD25-4E7E-A05B-03F704C41373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005F9BE-B1F1-4753-BDDF-B4482A2C70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EADA-FD25-4E7E-A05B-03F704C41373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05F9BE-B1F1-4753-BDDF-B4482A2C706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B8DEADA-FD25-4E7E-A05B-03F704C41373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F9BE-B1F1-4753-BDDF-B4482A2C70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EADA-FD25-4E7E-A05B-03F704C41373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005F9BE-B1F1-4753-BDDF-B4482A2C706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EADA-FD25-4E7E-A05B-03F704C41373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005F9BE-B1F1-4753-BDDF-B4482A2C7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EADA-FD25-4E7E-A05B-03F704C41373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05F9BE-B1F1-4753-BDDF-B4482A2C7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05F9BE-B1F1-4753-BDDF-B4482A2C706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EADA-FD25-4E7E-A05B-03F704C41373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005F9BE-B1F1-4753-BDDF-B4482A2C706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B8DEADA-FD25-4E7E-A05B-03F704C41373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B8DEADA-FD25-4E7E-A05B-03F704C41373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05F9BE-B1F1-4753-BDDF-B4482A2C706D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 smtClean="0"/>
              <a:t>Chapter 6-Section </a:t>
            </a:r>
            <a:r>
              <a:rPr lang="en-US" u="sng" dirty="0" smtClean="0"/>
              <a:t>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Voter Behavior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753" y="2895600"/>
            <a:ext cx="60960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3712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06_s04_p1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8575682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Studying Voter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260848" cy="4572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Three sources that are used to gather voter behavior:</a:t>
            </a:r>
          </a:p>
          <a:p>
            <a:pPr lvl="1"/>
            <a:r>
              <a:rPr lang="en-US" sz="2800" dirty="0"/>
              <a:t>The results of specific </a:t>
            </a:r>
            <a:r>
              <a:rPr lang="en-US" sz="2800" dirty="0" smtClean="0"/>
              <a:t>elections</a:t>
            </a:r>
            <a:endParaRPr lang="en-US" sz="2800" dirty="0"/>
          </a:p>
          <a:p>
            <a:pPr lvl="1"/>
            <a:r>
              <a:rPr lang="en-US" sz="2800" dirty="0"/>
              <a:t>Scientific polls and surveys of public </a:t>
            </a:r>
            <a:r>
              <a:rPr lang="en-US" sz="2800" dirty="0" smtClean="0"/>
              <a:t>opinion</a:t>
            </a:r>
            <a:endParaRPr lang="en-US" sz="2800" dirty="0"/>
          </a:p>
          <a:p>
            <a:pPr lvl="1"/>
            <a:r>
              <a:rPr lang="en-US" sz="2800" dirty="0"/>
              <a:t>Studies of political socialization—how people gain political attitudes and opinions</a:t>
            </a:r>
          </a:p>
          <a:p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81200"/>
            <a:ext cx="3161158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65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Studying Voter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572000"/>
          </a:xfrm>
        </p:spPr>
        <p:txBody>
          <a:bodyPr/>
          <a:lstStyle/>
          <a:p>
            <a:r>
              <a:rPr lang="en-US" dirty="0" smtClean="0"/>
              <a:t>Voters influenced by a combination of sociological and psychological factors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Sociology</a:t>
            </a:r>
            <a:r>
              <a:rPr lang="en-US" sz="2400" dirty="0"/>
              <a:t> includes a voter’s personal qualities and their group affiliations.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Psychology </a:t>
            </a:r>
            <a:r>
              <a:rPr lang="en-US" sz="2400" dirty="0"/>
              <a:t>includes how a voter sees politics.</a:t>
            </a:r>
          </a:p>
          <a:p>
            <a:endParaRPr lang="en-US" dirty="0"/>
          </a:p>
        </p:txBody>
      </p:sp>
      <p:pic>
        <p:nvPicPr>
          <p:cNvPr id="4" name="Picture 8" descr="c06_s04_p1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524000"/>
            <a:ext cx="3443312" cy="4678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753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Sociological Influences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Every voter has several qualities that combine to influence their votes.</a:t>
            </a:r>
          </a:p>
          <a:p>
            <a:endParaRPr lang="en-US" sz="2800" dirty="0"/>
          </a:p>
          <a:p>
            <a:r>
              <a:rPr lang="en-US" sz="2800" dirty="0"/>
              <a:t>A majority of the following groups </a:t>
            </a:r>
            <a:r>
              <a:rPr lang="en-US" sz="2800" i="1" dirty="0">
                <a:solidFill>
                  <a:srgbClr val="FF0000"/>
                </a:solidFill>
              </a:rPr>
              <a:t>tend</a:t>
            </a:r>
            <a:r>
              <a:rPr lang="en-US" sz="2800" dirty="0"/>
              <a:t> to vote </a:t>
            </a:r>
            <a:r>
              <a:rPr lang="en-US" sz="2800" dirty="0">
                <a:solidFill>
                  <a:srgbClr val="FF0000"/>
                </a:solidFill>
              </a:rPr>
              <a:t>Republican</a:t>
            </a:r>
            <a:r>
              <a:rPr lang="en-US" sz="2800" dirty="0"/>
              <a:t>:</a:t>
            </a:r>
          </a:p>
          <a:p>
            <a:pPr lvl="1"/>
            <a:r>
              <a:rPr lang="en-US" sz="2400" dirty="0"/>
              <a:t>Voters with higher incomes (such as professional and business people)</a:t>
            </a:r>
          </a:p>
          <a:p>
            <a:pPr lvl="1"/>
            <a:r>
              <a:rPr lang="en-US" sz="2400" dirty="0"/>
              <a:t>Voters with higher levels of education </a:t>
            </a:r>
          </a:p>
          <a:p>
            <a:pPr lvl="1"/>
            <a:r>
              <a:rPr lang="en-US" sz="2400" dirty="0"/>
              <a:t>Older voters (though this has varied in the past 30 years)</a:t>
            </a:r>
          </a:p>
          <a:p>
            <a:pPr lvl="1"/>
            <a:r>
              <a:rPr lang="en-US" sz="2400" dirty="0"/>
              <a:t>Protestants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32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Sociological Influences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 majority of the following groups </a:t>
            </a:r>
            <a:r>
              <a:rPr lang="en-US" sz="2800" i="1" dirty="0">
                <a:solidFill>
                  <a:srgbClr val="FF0000"/>
                </a:solidFill>
              </a:rPr>
              <a:t>tend</a:t>
            </a:r>
            <a:r>
              <a:rPr lang="en-US" sz="2800" dirty="0"/>
              <a:t> to vote for </a:t>
            </a:r>
            <a:r>
              <a:rPr lang="en-US" sz="2800" dirty="0">
                <a:solidFill>
                  <a:srgbClr val="FF0000"/>
                </a:solidFill>
              </a:rPr>
              <a:t>Democrats</a:t>
            </a:r>
            <a:r>
              <a:rPr lang="en-US" sz="2800" dirty="0" smtClean="0"/>
              <a:t>.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Women (by a 5-10 percent margin</a:t>
            </a:r>
            <a:r>
              <a:rPr lang="en-US" sz="2800" dirty="0" smtClean="0"/>
              <a:t>)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African Americans </a:t>
            </a:r>
            <a:br>
              <a:rPr lang="en-US" sz="2800" dirty="0"/>
            </a:br>
            <a:r>
              <a:rPr lang="en-US" sz="2800" dirty="0"/>
              <a:t>(by large margins </a:t>
            </a:r>
            <a:br>
              <a:rPr lang="en-US" sz="2800" dirty="0"/>
            </a:br>
            <a:r>
              <a:rPr lang="en-US" sz="2800" dirty="0"/>
              <a:t>since the 1930s</a:t>
            </a:r>
            <a:r>
              <a:rPr lang="en-US" sz="2800" dirty="0" smtClean="0"/>
              <a:t>)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Latinos (this </a:t>
            </a:r>
            <a:br>
              <a:rPr lang="en-US" sz="2800" dirty="0"/>
            </a:br>
            <a:r>
              <a:rPr lang="en-US" sz="2800" dirty="0"/>
              <a:t>varies among </a:t>
            </a:r>
            <a:br>
              <a:rPr lang="en-US" sz="2800" dirty="0"/>
            </a:br>
            <a:r>
              <a:rPr lang="en-US" sz="2800" dirty="0"/>
              <a:t>Latino groups</a:t>
            </a:r>
            <a:r>
              <a:rPr lang="en-US" sz="2800" dirty="0" smtClean="0"/>
              <a:t>)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 smtClean="0"/>
              <a:t>Catholics</a:t>
            </a:r>
            <a:endParaRPr lang="en-US" dirty="0"/>
          </a:p>
        </p:txBody>
      </p:sp>
      <p:pic>
        <p:nvPicPr>
          <p:cNvPr id="4" name="Picture 8" descr="c06_s04_p1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124200"/>
            <a:ext cx="3752454" cy="3001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3500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Sociological Influences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565648" cy="4949952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Geography</a:t>
            </a:r>
            <a:r>
              <a:rPr lang="en-US" sz="3000" dirty="0"/>
              <a:t> affects voting:</a:t>
            </a:r>
          </a:p>
          <a:p>
            <a:pPr lvl="1"/>
            <a:r>
              <a:rPr lang="en-US" sz="2600" dirty="0"/>
              <a:t>Southerners once voted heavily Democratic, but now Republicans win many southern elections.</a:t>
            </a:r>
          </a:p>
          <a:p>
            <a:pPr lvl="1"/>
            <a:r>
              <a:rPr lang="en-US" sz="2600" dirty="0"/>
              <a:t>A majority of voters in big cities tend to vote for Democrats.</a:t>
            </a:r>
          </a:p>
          <a:p>
            <a:pPr lvl="1"/>
            <a:r>
              <a:rPr lang="en-US" sz="2600" dirty="0"/>
              <a:t>A majority of voters in the suburbs, small cities, and rural areas tend to vote Republican. </a:t>
            </a:r>
          </a:p>
          <a:p>
            <a:pPr lvl="1">
              <a:buNone/>
            </a:pPr>
            <a:endParaRPr lang="en-US" sz="2600" dirty="0"/>
          </a:p>
          <a:p>
            <a:r>
              <a:rPr lang="en-US" sz="3000" dirty="0"/>
              <a:t>In general, family members tend to vote in similar ways.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358" y="2895600"/>
            <a:ext cx="28956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69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Party Affiliation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022848" cy="4572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/>
              <a:t>Party identification is the strongest predictor of how a person will vote.</a:t>
            </a:r>
          </a:p>
          <a:p>
            <a:pPr>
              <a:lnSpc>
                <a:spcPct val="90000"/>
              </a:lnSpc>
              <a:defRPr/>
            </a:pPr>
            <a:endParaRPr lang="en-US" sz="2800" dirty="0"/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Party loyalists are likely to vote for all of their party’s candidates in any election.</a:t>
            </a:r>
          </a:p>
          <a:p>
            <a:pPr>
              <a:lnSpc>
                <a:spcPct val="90000"/>
              </a:lnSpc>
              <a:defRPr/>
            </a:pPr>
            <a:endParaRPr lang="en-US" sz="2400" dirty="0"/>
          </a:p>
          <a:p>
            <a:pPr lvl="1">
              <a:lnSpc>
                <a:spcPct val="90000"/>
              </a:lnSpc>
              <a:defRPr/>
            </a:pPr>
            <a:r>
              <a:rPr lang="en-US" sz="2400" dirty="0"/>
              <a:t>This tendency has decreased recently as more people identify themselves as independents with no party affiliation.</a:t>
            </a:r>
          </a:p>
          <a:p>
            <a:pPr lvl="1">
              <a:lnSpc>
                <a:spcPct val="90000"/>
              </a:lnSpc>
              <a:defRPr/>
            </a:pPr>
            <a:endParaRPr lang="en-US" sz="2400" dirty="0"/>
          </a:p>
          <a:p>
            <a:pPr lvl="1">
              <a:lnSpc>
                <a:spcPct val="90000"/>
              </a:lnSpc>
              <a:defRPr/>
            </a:pPr>
            <a:r>
              <a:rPr lang="en-US" sz="2400" dirty="0"/>
              <a:t>More people are also willing to vote for some candidates from the opposing party, “splitting” their ticket.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795" y="2362200"/>
            <a:ext cx="2222842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8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489448" cy="4797552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It is estimated that from one fourth to one third of all voters today are independents.</a:t>
            </a:r>
          </a:p>
          <a:p>
            <a:endParaRPr lang="en-US" sz="2800" dirty="0"/>
          </a:p>
          <a:p>
            <a:r>
              <a:rPr lang="en-US" sz="2800" dirty="0"/>
              <a:t>Independent voters once tended to be less concerned, less informed, and less active in politics than Democrats or Republicans.</a:t>
            </a:r>
          </a:p>
          <a:p>
            <a:endParaRPr lang="en-US" sz="2800" dirty="0"/>
          </a:p>
          <a:p>
            <a:r>
              <a:rPr lang="en-US" sz="2800" dirty="0"/>
              <a:t>In recent years, a rising number of independents are young people with above average levels of education, income, and job status.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14600"/>
            <a:ext cx="2709711" cy="2486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56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Candidates and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260848" cy="45720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Short-term factors such as particular candidates or key issues can swing voters in any specific election. </a:t>
            </a:r>
          </a:p>
          <a:p>
            <a:pPr>
              <a:buNone/>
            </a:pPr>
            <a:endParaRPr lang="en-US" sz="2800" dirty="0"/>
          </a:p>
          <a:p>
            <a:pPr lvl="1"/>
            <a:r>
              <a:rPr lang="en-US" sz="2800" dirty="0"/>
              <a:t>The image projected by a candidate—personality, style, character, appearance, and ability—influences voters.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Emotional, publicized issues such as civil rights, war, scandals, or the economy can also sway voters.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2995419" cy="3309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42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06_s04_p17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52399"/>
            <a:ext cx="9067800" cy="6517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1017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5352" y="1419225"/>
            <a:ext cx="850392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Off-year election</a:t>
            </a:r>
          </a:p>
          <a:p>
            <a:r>
              <a:rPr lang="en-US" dirty="0" smtClean="0"/>
              <a:t>Ballot Fatigue</a:t>
            </a:r>
          </a:p>
          <a:p>
            <a:r>
              <a:rPr lang="en-US" dirty="0" smtClean="0"/>
              <a:t>Political Efficacy</a:t>
            </a:r>
          </a:p>
          <a:p>
            <a:r>
              <a:rPr lang="en-US" dirty="0" smtClean="0"/>
              <a:t>Political Socialization </a:t>
            </a:r>
          </a:p>
          <a:p>
            <a:r>
              <a:rPr lang="en-US" dirty="0" smtClean="0"/>
              <a:t>Gender Gap</a:t>
            </a:r>
          </a:p>
          <a:p>
            <a:r>
              <a:rPr lang="en-US" dirty="0" smtClean="0"/>
              <a:t>Party Identification </a:t>
            </a:r>
          </a:p>
          <a:p>
            <a:r>
              <a:rPr lang="en-US" dirty="0" smtClean="0"/>
              <a:t>Straight-Ticket Voting</a:t>
            </a:r>
          </a:p>
          <a:p>
            <a:r>
              <a:rPr lang="en-US" dirty="0" smtClean="0"/>
              <a:t>Split-Ticket Voting</a:t>
            </a:r>
          </a:p>
          <a:p>
            <a:r>
              <a:rPr lang="en-US" dirty="0" smtClean="0"/>
              <a:t>Independent</a:t>
            </a:r>
            <a:endParaRPr lang="en-US" dirty="0"/>
          </a:p>
        </p:txBody>
      </p:sp>
      <p:pic>
        <p:nvPicPr>
          <p:cNvPr id="2050" name="Picture 2" descr="http://static.maciverinstitute.com/Straight%20Ticket%20Voting%20Button-thumb-618xauto-41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33600"/>
            <a:ext cx="4475872" cy="3143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6807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489448" cy="4949952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What factors influence voter behavior?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Voters are influenced by sociological factors such as income, occupation, education, gender, age, religion, ethnic background, geography, and family.</a:t>
            </a:r>
          </a:p>
          <a:p>
            <a:pPr lvl="1"/>
            <a:endParaRPr lang="en-US" sz="2800" dirty="0">
              <a:solidFill>
                <a:schemeClr val="tx1"/>
              </a:solidFill>
            </a:endParaRP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Voters are also influenced by psychological factors such as political party identification, specific candidates, and key issues.</a:t>
            </a:r>
          </a:p>
          <a:p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38400"/>
            <a:ext cx="2728913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67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Voter Turnout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4194048" cy="4572000"/>
          </a:xfrm>
        </p:spPr>
        <p:txBody>
          <a:bodyPr>
            <a:normAutofit/>
          </a:bodyPr>
          <a:lstStyle/>
          <a:p>
            <a:r>
              <a:rPr lang="en-US" sz="3200" dirty="0"/>
              <a:t>Voter turnout varies from election to election, but presidential elections always draw more voters than off-year </a:t>
            </a:r>
            <a:r>
              <a:rPr lang="en-US" sz="3200" dirty="0" smtClean="0"/>
              <a:t>elections</a:t>
            </a:r>
            <a:endParaRPr lang="en-US" sz="3200" dirty="0"/>
          </a:p>
        </p:txBody>
      </p:sp>
      <p:pic>
        <p:nvPicPr>
          <p:cNvPr id="3074" name="Picture 2" descr="http://ivn.us/wp-content/uploads/2014/06/voting-line-f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2133600"/>
            <a:ext cx="4401827" cy="3142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9263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337048" cy="479755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600" dirty="0"/>
              <a:t>Millions of Americans do not vote.</a:t>
            </a:r>
          </a:p>
          <a:p>
            <a:pPr>
              <a:lnSpc>
                <a:spcPct val="90000"/>
              </a:lnSpc>
              <a:defRPr/>
            </a:pPr>
            <a:endParaRPr lang="en-US" sz="2600" dirty="0"/>
          </a:p>
          <a:p>
            <a:pPr>
              <a:lnSpc>
                <a:spcPct val="90000"/>
              </a:lnSpc>
              <a:defRPr/>
            </a:pPr>
            <a:r>
              <a:rPr lang="en-US" sz="2600" dirty="0"/>
              <a:t>Many people who </a:t>
            </a:r>
            <a:r>
              <a:rPr lang="en-US" sz="2600" i="1" dirty="0"/>
              <a:t>do</a:t>
            </a:r>
            <a:r>
              <a:rPr lang="en-US" sz="2600" dirty="0"/>
              <a:t> vote do not cast votes for every candidate on the ballot.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dirty="0"/>
              <a:t>These people are called “nonvoting voters.”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dirty="0"/>
              <a:t>Statewide offices and the presidency receive the most votes.</a:t>
            </a:r>
          </a:p>
          <a:p>
            <a:pPr lvl="1">
              <a:lnSpc>
                <a:spcPct val="90000"/>
              </a:lnSpc>
              <a:defRPr/>
            </a:pPr>
            <a:endParaRPr lang="en-US" sz="2600" dirty="0"/>
          </a:p>
          <a:p>
            <a:pPr>
              <a:lnSpc>
                <a:spcPct val="90000"/>
              </a:lnSpc>
              <a:defRPr/>
            </a:pPr>
            <a:r>
              <a:rPr lang="en-US" sz="2600" dirty="0"/>
              <a:t>Voter turnout is highest in presidential election years.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dirty="0"/>
              <a:t>More people vote in general state elections than in primaries or special elections.</a:t>
            </a:r>
          </a:p>
          <a:p>
            <a:endParaRPr lang="en-US" sz="2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76400"/>
            <a:ext cx="2905125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95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Who Cannot Vote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651248" cy="4572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Many people cannot </a:t>
            </a:r>
            <a:r>
              <a:rPr lang="en-US" sz="2800" i="1" dirty="0"/>
              <a:t>legally</a:t>
            </a:r>
            <a:r>
              <a:rPr lang="en-US" sz="2800" dirty="0"/>
              <a:t> vote.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This includes resident aliens, people with disabling mental conditions, and adults in prison.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Many others simply cannot vote.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Some 5-6 million people are too ill or disabled to vote.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Other people do not vote due to their religious beliefs or because they are traveling.</a:t>
            </a:r>
          </a:p>
          <a:p>
            <a:pPr lvl="1">
              <a:lnSpc>
                <a:spcPct val="90000"/>
              </a:lnSpc>
            </a:pP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67000"/>
            <a:ext cx="36576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0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Non-voters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489448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Why do people choose not to vote?</a:t>
            </a:r>
          </a:p>
          <a:p>
            <a:pPr lvl="1"/>
            <a:r>
              <a:rPr lang="en-US" sz="2600" dirty="0"/>
              <a:t>They may feel that their votes will not influence local or national government or they may not trust political institutions.</a:t>
            </a:r>
          </a:p>
          <a:p>
            <a:pPr lvl="1"/>
            <a:r>
              <a:rPr lang="en-US" sz="2600" dirty="0"/>
              <a:t>They may believe that conditions will remain fine even if they do not vote.</a:t>
            </a:r>
          </a:p>
          <a:p>
            <a:pPr lvl="1"/>
            <a:r>
              <a:rPr lang="en-US" sz="2600" dirty="0"/>
              <a:t>Western voters in presidential elections may feel that the election has been decided by eastern and central states before they can vote. 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8400"/>
            <a:ext cx="2758620" cy="3283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55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loximages.chicago2.vip.townnews.com/theworldlink.com/content/tncms/assets/v3/editorial/0/67/06704fcc-048a-11e2-83e5-001a4bcf887a/505d6d83967f2.preview-6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624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947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Voters vs. Nonvoters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413248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Who are the people who are most likely to vote? (characteristics)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Have higher levels of </a:t>
            </a:r>
            <a:r>
              <a:rPr lang="en-US" sz="3200" dirty="0" smtClean="0"/>
              <a:t>income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Higher levels of education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Higher status</a:t>
            </a:r>
            <a:endParaRPr lang="en-US" sz="3200" dirty="0"/>
          </a:p>
          <a:p>
            <a:pPr lvl="1">
              <a:lnSpc>
                <a:spcPct val="90000"/>
              </a:lnSpc>
            </a:pPr>
            <a:r>
              <a:rPr lang="en-US" sz="3200" dirty="0" smtClean="0"/>
              <a:t>Older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Married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L</a:t>
            </a:r>
            <a:r>
              <a:rPr lang="en-US" sz="3200" dirty="0" smtClean="0"/>
              <a:t>ong-time </a:t>
            </a:r>
            <a:r>
              <a:rPr lang="en-US" sz="3200" dirty="0"/>
              <a:t>residents with strong party affiliation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90800"/>
            <a:ext cx="3172240" cy="2738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62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731</Words>
  <Application>Microsoft Office PowerPoint</Application>
  <PresentationFormat>On-screen Show (4:3)</PresentationFormat>
  <Paragraphs>97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Civic</vt:lpstr>
      <vt:lpstr>Chapter 6-Section 4 Voter Behavior</vt:lpstr>
      <vt:lpstr>Key Terms </vt:lpstr>
      <vt:lpstr>Introduction</vt:lpstr>
      <vt:lpstr>Voter Turnout</vt:lpstr>
      <vt:lpstr>Non-voting</vt:lpstr>
      <vt:lpstr>People Who Cannot Vote</vt:lpstr>
      <vt:lpstr>Non-voters</vt:lpstr>
      <vt:lpstr>PowerPoint Presentation</vt:lpstr>
      <vt:lpstr>Voters vs. Nonvoters</vt:lpstr>
      <vt:lpstr>PowerPoint Presentation</vt:lpstr>
      <vt:lpstr>Studying Voter Behavior</vt:lpstr>
      <vt:lpstr>Studying Voter Behavior</vt:lpstr>
      <vt:lpstr>Sociological Influences</vt:lpstr>
      <vt:lpstr>Sociological Influences</vt:lpstr>
      <vt:lpstr>Sociological Influences</vt:lpstr>
      <vt:lpstr>Party Affiliation</vt:lpstr>
      <vt:lpstr>Independents</vt:lpstr>
      <vt:lpstr>Candidates and Issues</vt:lpstr>
      <vt:lpstr>PowerPoint Presentation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6-Section 4 Voter Behavior</dc:title>
  <dc:creator>Windows User</dc:creator>
  <cp:lastModifiedBy>Windows User</cp:lastModifiedBy>
  <cp:revision>1</cp:revision>
  <dcterms:created xsi:type="dcterms:W3CDTF">2017-11-08T17:14:20Z</dcterms:created>
  <dcterms:modified xsi:type="dcterms:W3CDTF">2017-11-08T17:14:38Z</dcterms:modified>
</cp:coreProperties>
</file>