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B6ACE-31A6-46AC-A4CA-B9C33D23470E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3B239-9B67-41A6-BE65-4748751E53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B6ACE-31A6-46AC-A4CA-B9C33D23470E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3B239-9B67-41A6-BE65-4748751E53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B6ACE-31A6-46AC-A4CA-B9C33D23470E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3B239-9B67-41A6-BE65-4748751E53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B6ACE-31A6-46AC-A4CA-B9C33D23470E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3B239-9B67-41A6-BE65-4748751E53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B6ACE-31A6-46AC-A4CA-B9C33D23470E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3B239-9B67-41A6-BE65-4748751E53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B6ACE-31A6-46AC-A4CA-B9C33D23470E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3B239-9B67-41A6-BE65-4748751E53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B6ACE-31A6-46AC-A4CA-B9C33D23470E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3B239-9B67-41A6-BE65-4748751E53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B6ACE-31A6-46AC-A4CA-B9C33D23470E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3B239-9B67-41A6-BE65-4748751E53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B6ACE-31A6-46AC-A4CA-B9C33D23470E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3B239-9B67-41A6-BE65-4748751E53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B6ACE-31A6-46AC-A4CA-B9C33D23470E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3B239-9B67-41A6-BE65-4748751E53C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B6ACE-31A6-46AC-A4CA-B9C33D23470E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A3B239-9B67-41A6-BE65-4748751E53C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12A3B239-9B67-41A6-BE65-4748751E53C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9CB6ACE-31A6-46AC-A4CA-B9C33D23470E}" type="datetimeFigureOut">
              <a:rPr lang="en-US" smtClean="0"/>
              <a:t>4/26/2018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Section 4-The Other America</a:t>
            </a:r>
          </a:p>
        </p:txBody>
      </p:sp>
      <p:pic>
        <p:nvPicPr>
          <p:cNvPr id="35843" name="Picture 6" descr="http://www.jamesbaldwin.net/images/James%20Baldwin/James_Baldw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371600"/>
            <a:ext cx="3886200" cy="50688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12366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944562"/>
          </a:xfrm>
        </p:spPr>
        <p:txBody>
          <a:bodyPr/>
          <a:lstStyle/>
          <a:p>
            <a:pPr algn="ctr">
              <a:defRPr/>
            </a:pPr>
            <a:r>
              <a:rPr lang="en-US" sz="4000" b="1" u="sng" dirty="0">
                <a:latin typeface="Goudy Old Style" panose="02020502050305020303" pitchFamily="18" charset="0"/>
              </a:rPr>
              <a:t>The Urban Poor</a:t>
            </a:r>
            <a:endParaRPr lang="en-US" sz="4000" dirty="0"/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953000" cy="4983163"/>
          </a:xfrm>
        </p:spPr>
        <p:txBody>
          <a:bodyPr>
            <a:normAutofit/>
          </a:bodyPr>
          <a:lstStyle/>
          <a:p>
            <a:r>
              <a:rPr lang="en-US" altLang="en-US" b="1" u="sng" smtClean="0">
                <a:solidFill>
                  <a:srgbClr val="FF0000"/>
                </a:solidFill>
                <a:latin typeface="Goudy Old Style" pitchFamily="18" charset="0"/>
              </a:rPr>
              <a:t>Urban Poor</a:t>
            </a:r>
            <a:r>
              <a:rPr lang="en-US" altLang="en-US" smtClean="0">
                <a:latin typeface="Goudy Old Style" pitchFamily="18" charset="0"/>
              </a:rPr>
              <a:t>-One in every four Americans lived below the poverty level.</a:t>
            </a:r>
          </a:p>
          <a:p>
            <a:pPr lvl="1"/>
            <a:r>
              <a:rPr lang="en-US" altLang="en-US" smtClean="0">
                <a:latin typeface="Goudy Old Style" pitchFamily="18" charset="0"/>
              </a:rPr>
              <a:t>Most were elderly, single mothers and minorities</a:t>
            </a:r>
          </a:p>
          <a:p>
            <a:endParaRPr lang="en-US" altLang="en-US" smtClean="0">
              <a:latin typeface="Goudy Old Style" pitchFamily="18" charset="0"/>
            </a:endParaRPr>
          </a:p>
          <a:p>
            <a:r>
              <a:rPr lang="en-US" altLang="en-US" smtClean="0">
                <a:latin typeface="Goudy Old Style" pitchFamily="18" charset="0"/>
              </a:rPr>
              <a:t>As African Americans moved from the South the presence of </a:t>
            </a:r>
            <a:r>
              <a:rPr lang="en-US" altLang="en-US" smtClean="0">
                <a:solidFill>
                  <a:srgbClr val="002060"/>
                </a:solidFill>
                <a:latin typeface="Goudy Old Style" pitchFamily="18" charset="0"/>
              </a:rPr>
              <a:t>white flight </a:t>
            </a:r>
            <a:r>
              <a:rPr lang="en-US" altLang="en-US" smtClean="0">
                <a:latin typeface="Goudy Old Style" pitchFamily="18" charset="0"/>
              </a:rPr>
              <a:t>in urban areas created a deep racial divide amongst residents of Northern cities </a:t>
            </a:r>
          </a:p>
          <a:p>
            <a:pPr lvl="1"/>
            <a:r>
              <a:rPr lang="en-US" altLang="en-US" smtClean="0">
                <a:latin typeface="Goudy Old Style" pitchFamily="18" charset="0"/>
              </a:rPr>
              <a:t>This results in a loss of taxes which leaves city governments unable to improve schools, offer transportation or help their police and fire departments </a:t>
            </a:r>
          </a:p>
          <a:p>
            <a:endParaRPr lang="en-US" altLang="en-US" smtClean="0"/>
          </a:p>
        </p:txBody>
      </p:sp>
      <p:pic>
        <p:nvPicPr>
          <p:cNvPr id="4" name="Picture 3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2590800"/>
            <a:ext cx="2668780" cy="2667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7602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z="4000" b="1" u="sng" dirty="0" smtClean="0">
                <a:latin typeface="Goudy Old Style" panose="02020502050305020303" pitchFamily="18" charset="0"/>
              </a:rPr>
              <a:t>The Inner Cities</a:t>
            </a:r>
            <a:endParaRPr lang="en-US" sz="4000" dirty="0"/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620000" cy="51816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smtClean="0">
                <a:latin typeface="Goudy Old Style" pitchFamily="18" charset="0"/>
              </a:rPr>
              <a:t>Across the country many suburbanites did not see what was happening in the inner cities </a:t>
            </a:r>
          </a:p>
          <a:p>
            <a:pPr lvl="1">
              <a:lnSpc>
                <a:spcPct val="90000"/>
              </a:lnSpc>
            </a:pPr>
            <a:r>
              <a:rPr lang="en-US" altLang="en-US" smtClean="0">
                <a:latin typeface="Goudy Old Style" pitchFamily="18" charset="0"/>
              </a:rPr>
              <a:t>Although the minimum income level in America rose every year but still many minorities living in the inner city lacked the opportunities of suburbanites </a:t>
            </a:r>
          </a:p>
          <a:p>
            <a:pPr lvl="1">
              <a:lnSpc>
                <a:spcPct val="90000"/>
              </a:lnSpc>
            </a:pPr>
            <a:r>
              <a:rPr lang="en-US" altLang="en-US" smtClean="0">
                <a:latin typeface="Goudy Old Style" pitchFamily="18" charset="0"/>
              </a:rPr>
              <a:t>Most African Americans, Native Americans and Latinos who lived in these areas were forced into crowded and dirty slums</a:t>
            </a:r>
          </a:p>
          <a:p>
            <a:pPr lvl="1">
              <a:lnSpc>
                <a:spcPct val="90000"/>
              </a:lnSpc>
            </a:pPr>
            <a:endParaRPr lang="en-US" altLang="en-US" smtClean="0">
              <a:latin typeface="Goudy Old Style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en-US" b="1" u="sng" smtClean="0">
                <a:solidFill>
                  <a:srgbClr val="FF0000"/>
                </a:solidFill>
                <a:latin typeface="Goudy Old Style" pitchFamily="18" charset="0"/>
              </a:rPr>
              <a:t>The Other America</a:t>
            </a:r>
            <a:r>
              <a:rPr lang="en-US" altLang="en-US" smtClean="0">
                <a:latin typeface="Goudy Old Style" pitchFamily="18" charset="0"/>
              </a:rPr>
              <a:t>-A book written by Michael Harrington addressed the issue of poverty in the United States</a:t>
            </a:r>
          </a:p>
          <a:p>
            <a:pPr>
              <a:lnSpc>
                <a:spcPct val="90000"/>
              </a:lnSpc>
            </a:pPr>
            <a:endParaRPr lang="en-US" altLang="en-US" u="sng" smtClean="0">
              <a:solidFill>
                <a:srgbClr val="002060"/>
              </a:solidFill>
              <a:latin typeface="Goudy Old Style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en-US" u="sng" smtClean="0">
                <a:solidFill>
                  <a:srgbClr val="002060"/>
                </a:solidFill>
                <a:latin typeface="Goudy Old Style" pitchFamily="18" charset="0"/>
              </a:rPr>
              <a:t>Urban Renewal</a:t>
            </a:r>
            <a:r>
              <a:rPr lang="en-US" altLang="en-US" smtClean="0">
                <a:latin typeface="Goudy Old Style" pitchFamily="18" charset="0"/>
              </a:rPr>
              <a:t>-</a:t>
            </a:r>
            <a:r>
              <a:rPr lang="en-US" altLang="en-US" smtClean="0">
                <a:solidFill>
                  <a:srgbClr val="FF0000"/>
                </a:solidFill>
                <a:latin typeface="Goudy Old Style" pitchFamily="18" charset="0"/>
              </a:rPr>
              <a:t>The National Housing Act of 1949 </a:t>
            </a:r>
            <a:r>
              <a:rPr lang="en-US" altLang="en-US" smtClean="0">
                <a:latin typeface="Goudy Old Style" pitchFamily="18" charset="0"/>
              </a:rPr>
              <a:t>was passed to provide a “decent home and suitable living environment for every American family”</a:t>
            </a:r>
          </a:p>
          <a:p>
            <a:pPr lvl="1">
              <a:lnSpc>
                <a:spcPct val="90000"/>
              </a:lnSpc>
            </a:pPr>
            <a:r>
              <a:rPr lang="en-US" altLang="en-US" smtClean="0">
                <a:latin typeface="Goudy Old Style" pitchFamily="18" charset="0"/>
              </a:rPr>
              <a:t>It created the </a:t>
            </a:r>
            <a:r>
              <a:rPr lang="en-US" altLang="en-US" smtClean="0">
                <a:solidFill>
                  <a:srgbClr val="002060"/>
                </a:solidFill>
                <a:latin typeface="Goudy Old Style" pitchFamily="18" charset="0"/>
              </a:rPr>
              <a:t>Department on Urban Development </a:t>
            </a:r>
            <a:r>
              <a:rPr lang="en-US" altLang="en-US" smtClean="0">
                <a:latin typeface="Goudy Old Style" pitchFamily="18" charset="0"/>
              </a:rPr>
              <a:t>which called for tearing down old rundown neighborhoods like Black Bottom in Detroit that paved the way for I-75</a:t>
            </a:r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2776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620000" cy="731838"/>
          </a:xfrm>
        </p:spPr>
        <p:txBody>
          <a:bodyPr/>
          <a:lstStyle/>
          <a:p>
            <a:pPr algn="ctr">
              <a:defRPr/>
            </a:pPr>
            <a:r>
              <a:rPr lang="en-US" altLang="en-US" sz="4000" u="sng" dirty="0" smtClean="0">
                <a:latin typeface="Goudy Old Style" panose="02020502050305020303" pitchFamily="18" charset="0"/>
                <a:cs typeface="Times New Roman" pitchFamily="18" charset="0"/>
              </a:rPr>
              <a:t>Poverty Leads to Activism</a:t>
            </a:r>
            <a:endParaRPr lang="en-US" sz="4000" dirty="0">
              <a:latin typeface="Goudy Old Style" panose="02020502050305020303" pitchFamily="18" charset="0"/>
            </a:endParaRP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6088063" cy="5715000"/>
          </a:xfrm>
        </p:spPr>
        <p:txBody>
          <a:bodyPr>
            <a:normAutofit lnSpcReduction="10000"/>
          </a:bodyPr>
          <a:lstStyle/>
          <a:p>
            <a:r>
              <a:rPr lang="en-US" altLang="en-US" smtClean="0">
                <a:latin typeface="Goudy Old Style" pitchFamily="18" charset="0"/>
              </a:rPr>
              <a:t>1942-Mexican workers through a program called </a:t>
            </a:r>
            <a:r>
              <a:rPr lang="en-US" altLang="en-US" i="1" smtClean="0">
                <a:solidFill>
                  <a:srgbClr val="FF0000"/>
                </a:solidFill>
                <a:latin typeface="Goudy Old Style" pitchFamily="18" charset="0"/>
              </a:rPr>
              <a:t>braceros</a:t>
            </a:r>
            <a:r>
              <a:rPr lang="en-US" altLang="en-US" smtClean="0">
                <a:latin typeface="Goudy Old Style" pitchFamily="18" charset="0"/>
              </a:rPr>
              <a:t> (hired hands) were allowed into the U.S. to help harvest crops</a:t>
            </a:r>
          </a:p>
          <a:p>
            <a:pPr lvl="1"/>
            <a:r>
              <a:rPr lang="en-US" altLang="en-US" sz="2200" smtClean="0">
                <a:latin typeface="Goudy Old Style" pitchFamily="18" charset="0"/>
              </a:rPr>
              <a:t>Many </a:t>
            </a:r>
            <a:r>
              <a:rPr lang="en-US" altLang="en-US" sz="2200" i="1" smtClean="0">
                <a:solidFill>
                  <a:srgbClr val="FF0000"/>
                </a:solidFill>
                <a:latin typeface="Goudy Old Style" pitchFamily="18" charset="0"/>
              </a:rPr>
              <a:t>braceros</a:t>
            </a:r>
            <a:r>
              <a:rPr lang="en-US" altLang="en-US" sz="2200" i="1" smtClean="0">
                <a:latin typeface="Goudy Old Style" pitchFamily="18" charset="0"/>
              </a:rPr>
              <a:t> </a:t>
            </a:r>
            <a:r>
              <a:rPr lang="en-US" altLang="en-US" sz="2200" smtClean="0">
                <a:latin typeface="Goudy Old Style" pitchFamily="18" charset="0"/>
              </a:rPr>
              <a:t>were expected to leave the U.S. after their work was done but many stayed illegally to escape Mexico</a:t>
            </a:r>
          </a:p>
          <a:p>
            <a:pPr eaLnBrk="1" hangingPunct="1"/>
            <a:endParaRPr lang="en-US" altLang="en-US" b="1" u="sng" smtClean="0">
              <a:solidFill>
                <a:srgbClr val="002060"/>
              </a:solidFill>
              <a:latin typeface="Goudy Old Style" pitchFamily="18" charset="0"/>
            </a:endParaRPr>
          </a:p>
          <a:p>
            <a:pPr eaLnBrk="1" hangingPunct="1"/>
            <a:r>
              <a:rPr lang="en-US" altLang="en-US" b="1" u="sng" smtClean="0">
                <a:solidFill>
                  <a:srgbClr val="002060"/>
                </a:solidFill>
                <a:latin typeface="Goudy Old Style" pitchFamily="18" charset="0"/>
              </a:rPr>
              <a:t>Longoria Incident</a:t>
            </a:r>
            <a:r>
              <a:rPr lang="en-US" altLang="en-US" smtClean="0">
                <a:latin typeface="Goudy Old Style" pitchFamily="18" charset="0"/>
              </a:rPr>
              <a:t>- In 1949, four years after the end of the war Army Pvt. </a:t>
            </a:r>
            <a:r>
              <a:rPr lang="en-US" altLang="en-US" smtClean="0">
                <a:solidFill>
                  <a:srgbClr val="FF0000"/>
                </a:solidFill>
                <a:latin typeface="Goudy Old Style" pitchFamily="18" charset="0"/>
              </a:rPr>
              <a:t>Felix Longoria</a:t>
            </a:r>
            <a:r>
              <a:rPr lang="en-US" altLang="en-US" smtClean="0">
                <a:latin typeface="Goudy Old Style" pitchFamily="18" charset="0"/>
              </a:rPr>
              <a:t>, a native of the small South Texas town of Three Rivers remains were returned from Luzon, in the Philippines. </a:t>
            </a:r>
          </a:p>
          <a:p>
            <a:pPr eaLnBrk="1" hangingPunct="1"/>
            <a:r>
              <a:rPr lang="en-US" altLang="en-US" smtClean="0">
                <a:latin typeface="Goudy Old Style" pitchFamily="18" charset="0"/>
              </a:rPr>
              <a:t>His widow, Beatriz, had been denied use of a hometown funeral chapel because the Longorias were Mexican-American and the funeral director feared that the whites in the city “wouldn’t like it” .</a:t>
            </a:r>
            <a:endParaRPr lang="en-US" altLang="en-US" smtClean="0">
              <a:latin typeface="Goudy Old Style" pitchFamily="18" charset="0"/>
              <a:cs typeface="Times New Roman" pitchFamily="18" charset="0"/>
            </a:endParaRPr>
          </a:p>
          <a:p>
            <a:endParaRPr lang="en-US" altLang="en-US" smtClean="0">
              <a:latin typeface="Goudy Old Style" pitchFamily="18" charset="0"/>
            </a:endParaRPr>
          </a:p>
          <a:p>
            <a:endParaRPr lang="en-US" altLang="en-US" smtClean="0">
              <a:latin typeface="Goudy Old Style" pitchFamily="18" charset="0"/>
            </a:endParaRPr>
          </a:p>
        </p:txBody>
      </p:sp>
      <p:pic>
        <p:nvPicPr>
          <p:cNvPr id="38916" name="Picture 11" descr="http://www.arlingtoncemetery.net/felix-longoria-photo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743200"/>
            <a:ext cx="1763713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357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20000" cy="884238"/>
          </a:xfrm>
        </p:spPr>
        <p:txBody>
          <a:bodyPr/>
          <a:lstStyle/>
          <a:p>
            <a:pPr algn="ctr">
              <a:defRPr/>
            </a:pPr>
            <a:r>
              <a:rPr lang="en-US" altLang="en-US" sz="4000" u="sng" dirty="0" smtClean="0">
                <a:latin typeface="Goudy Old Style" panose="02020502050305020303" pitchFamily="18" charset="0"/>
                <a:cs typeface="Times New Roman" pitchFamily="18" charset="0"/>
              </a:rPr>
              <a:t>Poverty Leads to Activism</a:t>
            </a:r>
            <a:endParaRPr lang="en-US" sz="4000" dirty="0"/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7848600" cy="5715000"/>
          </a:xfrm>
        </p:spPr>
        <p:txBody>
          <a:bodyPr>
            <a:normAutofit/>
          </a:bodyPr>
          <a:lstStyle/>
          <a:p>
            <a:r>
              <a:rPr lang="en-US" altLang="en-US" sz="1800" smtClean="0">
                <a:latin typeface="Goudy Old Style" pitchFamily="18" charset="0"/>
              </a:rPr>
              <a:t>Native American Groups also continued to fight for rights and identity during the 1950’s</a:t>
            </a:r>
          </a:p>
          <a:p>
            <a:pPr lvl="1"/>
            <a:r>
              <a:rPr lang="en-US" altLang="en-US" sz="1800" b="1" smtClean="0">
                <a:solidFill>
                  <a:srgbClr val="FF0000"/>
                </a:solidFill>
                <a:latin typeface="Goudy Old Style" pitchFamily="18" charset="0"/>
              </a:rPr>
              <a:t>The Indian Citizenship Act of 1924</a:t>
            </a:r>
            <a:r>
              <a:rPr lang="en-US" altLang="en-US" sz="1800" smtClean="0">
                <a:latin typeface="Goudy Old Style" pitchFamily="18" charset="0"/>
              </a:rPr>
              <a:t>, also known as the Snyder Act, was proposed by Representative Homer P. Snyder (R) of New York granted full U.S. citizenship to the indigenous peoples of the United States, called "</a:t>
            </a:r>
            <a:r>
              <a:rPr lang="en-US" altLang="en-US" sz="1800" smtClean="0">
                <a:solidFill>
                  <a:srgbClr val="FF0000"/>
                </a:solidFill>
                <a:latin typeface="Goudy Old Style" pitchFamily="18" charset="0"/>
              </a:rPr>
              <a:t>Indians</a:t>
            </a:r>
            <a:r>
              <a:rPr lang="en-US" altLang="en-US" sz="1800" smtClean="0">
                <a:latin typeface="Goudy Old Style" pitchFamily="18" charset="0"/>
              </a:rPr>
              <a:t>“.</a:t>
            </a:r>
          </a:p>
          <a:p>
            <a:pPr lvl="2"/>
            <a:r>
              <a:rPr lang="en-US" altLang="en-US" smtClean="0">
                <a:latin typeface="Goudy Old Style" pitchFamily="18" charset="0"/>
              </a:rPr>
              <a:t>This act finally allowed them to vote.</a:t>
            </a:r>
          </a:p>
          <a:p>
            <a:pPr lvl="1"/>
            <a:endParaRPr lang="en-US" altLang="en-US" sz="1800" b="1" smtClean="0">
              <a:solidFill>
                <a:srgbClr val="002060"/>
              </a:solidFill>
              <a:latin typeface="Goudy Old Style" pitchFamily="18" charset="0"/>
            </a:endParaRPr>
          </a:p>
          <a:p>
            <a:pPr lvl="1"/>
            <a:r>
              <a:rPr lang="en-US" altLang="en-US" sz="1800" b="1" smtClean="0">
                <a:solidFill>
                  <a:srgbClr val="002060"/>
                </a:solidFill>
                <a:latin typeface="Goudy Old Style" pitchFamily="18" charset="0"/>
              </a:rPr>
              <a:t>The Indian Reorganization Act of June 18, 1934</a:t>
            </a:r>
            <a:r>
              <a:rPr lang="en-US" altLang="en-US" sz="1800" smtClean="0">
                <a:latin typeface="Goudy Old Style" pitchFamily="18" charset="0"/>
              </a:rPr>
              <a:t>, or the Wheeler-Howard Act, was U.S. federal legislation that dealt with the status of Native Americans (known in law as American Indians or Indians). </a:t>
            </a:r>
          </a:p>
          <a:p>
            <a:pPr lvl="2"/>
            <a:r>
              <a:rPr lang="en-US" altLang="en-US" sz="1600" smtClean="0">
                <a:latin typeface="Goudy Old Style" pitchFamily="18" charset="0"/>
              </a:rPr>
              <a:t>It was the centerpiece of what has been often called the </a:t>
            </a:r>
            <a:r>
              <a:rPr lang="en-US" altLang="en-US" sz="1600" b="1" smtClean="0">
                <a:latin typeface="Goudy Old Style" pitchFamily="18" charset="0"/>
              </a:rPr>
              <a:t>"</a:t>
            </a:r>
            <a:r>
              <a:rPr lang="en-US" altLang="en-US" sz="1600" b="1" smtClean="0">
                <a:solidFill>
                  <a:srgbClr val="FF0000"/>
                </a:solidFill>
                <a:latin typeface="Goudy Old Style" pitchFamily="18" charset="0"/>
              </a:rPr>
              <a:t>Indian New Deal</a:t>
            </a:r>
            <a:r>
              <a:rPr lang="en-US" altLang="en-US" sz="1600" b="1" smtClean="0">
                <a:latin typeface="Goudy Old Style" pitchFamily="18" charset="0"/>
              </a:rPr>
              <a:t>"</a:t>
            </a:r>
            <a:r>
              <a:rPr lang="en-US" altLang="en-US" sz="1600" smtClean="0">
                <a:latin typeface="Goudy Old Style" pitchFamily="18" charset="0"/>
              </a:rPr>
              <a:t>. </a:t>
            </a:r>
          </a:p>
          <a:p>
            <a:pPr lvl="2"/>
            <a:r>
              <a:rPr lang="en-US" altLang="en-US" smtClean="0">
                <a:latin typeface="Goudy Old Style" pitchFamily="18" charset="0"/>
              </a:rPr>
              <a:t>The major goal was to reverse the traditional goal of </a:t>
            </a:r>
            <a:r>
              <a:rPr lang="en-US" altLang="en-US" smtClean="0">
                <a:solidFill>
                  <a:srgbClr val="002060"/>
                </a:solidFill>
                <a:latin typeface="Goudy Old Style" pitchFamily="18" charset="0"/>
              </a:rPr>
              <a:t>assimilation</a:t>
            </a:r>
            <a:r>
              <a:rPr lang="en-US" altLang="en-US" smtClean="0">
                <a:latin typeface="Goudy Old Style" pitchFamily="18" charset="0"/>
              </a:rPr>
              <a:t> of Indians into American society and to strengthen, encourage and perpetuate the tribes and their historic traditions and culture.</a:t>
            </a:r>
          </a:p>
          <a:p>
            <a:pPr lvl="1"/>
            <a:endParaRPr lang="en-US" altLang="en-US" sz="1800" smtClean="0">
              <a:latin typeface="Goudy Old Style" pitchFamily="18" charset="0"/>
            </a:endParaRPr>
          </a:p>
          <a:p>
            <a:pPr lvl="1"/>
            <a:r>
              <a:rPr lang="en-US" altLang="en-US" sz="1800" smtClean="0">
                <a:latin typeface="Goudy Old Style" pitchFamily="18" charset="0"/>
              </a:rPr>
              <a:t>1944 the United States established the </a:t>
            </a:r>
            <a:r>
              <a:rPr lang="en-US" altLang="en-US" sz="1800" smtClean="0">
                <a:solidFill>
                  <a:srgbClr val="FF0000"/>
                </a:solidFill>
                <a:latin typeface="Goudy Old Style" pitchFamily="18" charset="0"/>
              </a:rPr>
              <a:t>National Congress of American Indians</a:t>
            </a:r>
            <a:r>
              <a:rPr lang="en-US" altLang="en-US" sz="1800" smtClean="0">
                <a:solidFill>
                  <a:srgbClr val="002060"/>
                </a:solidFill>
                <a:latin typeface="Goudy Old Style" pitchFamily="18" charset="0"/>
              </a:rPr>
              <a:t> </a:t>
            </a:r>
            <a:r>
              <a:rPr lang="en-US" altLang="en-US" sz="1800" smtClean="0">
                <a:latin typeface="Goudy Old Style" pitchFamily="18" charset="0"/>
              </a:rPr>
              <a:t>to ensure Native Americans the same civil rights as everyone else enjoyed </a:t>
            </a:r>
          </a:p>
          <a:p>
            <a:endParaRPr lang="en-US" altLang="en-US" smtClean="0"/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6876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altLang="en-US" sz="4000" b="1" u="sng" dirty="0" smtClean="0">
                <a:latin typeface="Goudy Old Style" panose="02020502050305020303" pitchFamily="18" charset="0"/>
                <a:cs typeface="Times New Roman" pitchFamily="18" charset="0"/>
              </a:rPr>
              <a:t>Poverty Leads to Activism</a:t>
            </a:r>
            <a:endParaRPr lang="en-US" sz="4000" b="1" dirty="0">
              <a:latin typeface="Goudy Old Style" panose="02020502050305020303" pitchFamily="18" charset="0"/>
            </a:endParaRP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4724400" cy="5181600"/>
          </a:xfrm>
        </p:spPr>
        <p:txBody>
          <a:bodyPr>
            <a:normAutofit/>
          </a:bodyPr>
          <a:lstStyle/>
          <a:p>
            <a:r>
              <a:rPr lang="en-US" altLang="en-US" sz="2400" u="sng" smtClean="0">
                <a:solidFill>
                  <a:srgbClr val="002060"/>
                </a:solidFill>
                <a:latin typeface="Goudy Old Style" pitchFamily="18" charset="0"/>
              </a:rPr>
              <a:t>Termination Policy</a:t>
            </a:r>
            <a:r>
              <a:rPr lang="en-US" altLang="en-US" sz="2400" smtClean="0">
                <a:latin typeface="Goudy Old Style" pitchFamily="18" charset="0"/>
              </a:rPr>
              <a:t>-In 1953, the United States decided to eliminate financial support to Native American’s living on the reservations </a:t>
            </a:r>
          </a:p>
          <a:p>
            <a:pPr lvl="1"/>
            <a:r>
              <a:rPr lang="en-US" altLang="en-US" smtClean="0">
                <a:latin typeface="Goudy Old Style" pitchFamily="18" charset="0"/>
              </a:rPr>
              <a:t>The government discontinued the effectiveness of the reservation system eliminating communal living and distributing tribal lands among individual native Americans </a:t>
            </a:r>
          </a:p>
          <a:p>
            <a:pPr lvl="2"/>
            <a:r>
              <a:rPr lang="en-US" altLang="en-US" smtClean="0">
                <a:latin typeface="Goudy Old Style" pitchFamily="18" charset="0"/>
              </a:rPr>
              <a:t>The Termination policy was ultimately a was failure</a:t>
            </a:r>
          </a:p>
          <a:p>
            <a:pPr lvl="2"/>
            <a:r>
              <a:rPr lang="en-US" altLang="en-US" smtClean="0">
                <a:latin typeface="Goudy Old Style" pitchFamily="18" charset="0"/>
              </a:rPr>
              <a:t>Native Americans were left without medical care, jobs and many of the basic life essentials </a:t>
            </a:r>
          </a:p>
          <a:p>
            <a:endParaRPr lang="en-US" altLang="en-US" smtClean="0"/>
          </a:p>
        </p:txBody>
      </p:sp>
      <p:pic>
        <p:nvPicPr>
          <p:cNvPr id="4" name="Picture 9" descr="http://media-2.web.britannica.com/eb-media/25/66225-004-4EEBBD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584862"/>
            <a:ext cx="2743200" cy="24633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59734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0</TotalTime>
  <Words>576</Words>
  <Application>Microsoft Office PowerPoint</Application>
  <PresentationFormat>On-screen Show (4:3)</PresentationFormat>
  <Paragraphs>37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Adjacency</vt:lpstr>
      <vt:lpstr>Section 4-The Other America</vt:lpstr>
      <vt:lpstr>The Urban Poor</vt:lpstr>
      <vt:lpstr>The Inner Cities</vt:lpstr>
      <vt:lpstr>Poverty Leads to Activism</vt:lpstr>
      <vt:lpstr>Poverty Leads to Activism</vt:lpstr>
      <vt:lpstr>Poverty Leads to Activism</vt:lpstr>
    </vt:vector>
  </TitlesOfParts>
  <Company>Dearborn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Section 4-The Other America</dc:title>
  <dc:creator>Windows User</dc:creator>
  <cp:lastModifiedBy>Windows User</cp:lastModifiedBy>
  <cp:revision>1</cp:revision>
  <dcterms:created xsi:type="dcterms:W3CDTF">2018-04-26T13:25:14Z</dcterms:created>
  <dcterms:modified xsi:type="dcterms:W3CDTF">2018-04-26T13:26:04Z</dcterms:modified>
</cp:coreProperties>
</file>