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346BF-2BF0-4976-BAE3-F43DA1D0C63B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0DA5-793D-4E49-AB87-A47D17F6E8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346BF-2BF0-4976-BAE3-F43DA1D0C63B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0DA5-793D-4E49-AB87-A47D17F6E8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346BF-2BF0-4976-BAE3-F43DA1D0C63B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0DA5-793D-4E49-AB87-A47D17F6E8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346BF-2BF0-4976-BAE3-F43DA1D0C63B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0DA5-793D-4E49-AB87-A47D17F6E8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346BF-2BF0-4976-BAE3-F43DA1D0C63B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0DA5-793D-4E49-AB87-A47D17F6E8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346BF-2BF0-4976-BAE3-F43DA1D0C63B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0DA5-793D-4E49-AB87-A47D17F6E8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346BF-2BF0-4976-BAE3-F43DA1D0C63B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0DA5-793D-4E49-AB87-A47D17F6E8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346BF-2BF0-4976-BAE3-F43DA1D0C63B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0DA5-793D-4E49-AB87-A47D17F6E8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346BF-2BF0-4976-BAE3-F43DA1D0C63B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0DA5-793D-4E49-AB87-A47D17F6E8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346BF-2BF0-4976-BAE3-F43DA1D0C63B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0DA5-793D-4E49-AB87-A47D17F6E8B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346BF-2BF0-4976-BAE3-F43DA1D0C63B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CE0DA5-793D-4E49-AB87-A47D17F6E8B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9ACE0DA5-793D-4E49-AB87-A47D17F6E8B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A0346BF-2BF0-4976-BAE3-F43DA1D0C63B}" type="datetimeFigureOut">
              <a:rPr lang="en-US" smtClean="0"/>
              <a:t>4/26/2018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28600"/>
            <a:ext cx="85344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Chapter 19-Section </a:t>
            </a:r>
            <a:r>
              <a:rPr lang="en-US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2-The American Dream in the Fifties</a:t>
            </a:r>
          </a:p>
        </p:txBody>
      </p:sp>
      <p:pic>
        <p:nvPicPr>
          <p:cNvPr id="16387" name="Picture 4" descr="http://ts1.mm.bing.net/images/thumbnail.aspx?q=646458127472&amp;id=3128b79a1808b34bb55b1a16da7322ab&amp;url=http%3a%2f%2ffarm1.static.flickr.com%2f96%2f234540591_d6ed366755.jpg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447800"/>
            <a:ext cx="3962400" cy="5113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6068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4000" u="sng" dirty="0">
                <a:latin typeface="Goudy Old Style" panose="02020502050305020303" pitchFamily="18" charset="0"/>
                <a:cs typeface="Times New Roman" pitchFamily="18" charset="0"/>
              </a:rPr>
              <a:t>Consumerism Unbound</a:t>
            </a:r>
            <a:endParaRPr lang="en-US" altLang="en-US" sz="4000" dirty="0">
              <a:latin typeface="Goudy Old Style" panose="02020502050305020303" pitchFamily="18" charset="0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724400" cy="4953000"/>
          </a:xfrm>
        </p:spPr>
        <p:txBody>
          <a:bodyPr/>
          <a:lstStyle/>
          <a:p>
            <a:pPr eaLnBrk="1" hangingPunct="1"/>
            <a:r>
              <a:rPr lang="en-US" altLang="en-US" sz="2000" b="1" u="sng" dirty="0" smtClean="0">
                <a:solidFill>
                  <a:srgbClr val="FF0000"/>
                </a:solidFill>
                <a:latin typeface="Goudy Old Style" panose="02020502050305020303" pitchFamily="18" charset="0"/>
                <a:cs typeface="Times New Roman" pitchFamily="18" charset="0"/>
              </a:rPr>
              <a:t>Consumerism</a:t>
            </a:r>
            <a:r>
              <a:rPr lang="en-US" altLang="en-US" sz="2000" dirty="0" smtClean="0">
                <a:latin typeface="Goudy Old Style" panose="02020502050305020303" pitchFamily="18" charset="0"/>
                <a:cs typeface="Times New Roman" pitchFamily="18" charset="0"/>
              </a:rPr>
              <a:t>-</a:t>
            </a:r>
          </a:p>
          <a:p>
            <a:pPr lvl="1" eaLnBrk="1" hangingPunct="1"/>
            <a:r>
              <a:rPr lang="en-US" altLang="en-US" dirty="0" smtClean="0">
                <a:latin typeface="Goudy Old Style" panose="02020502050305020303" pitchFamily="18" charset="0"/>
                <a:cs typeface="Times New Roman" pitchFamily="18" charset="0"/>
              </a:rPr>
              <a:t>In the 1950’s a person’s was measured by how much stuff they had</a:t>
            </a:r>
          </a:p>
          <a:p>
            <a:pPr eaLnBrk="1" hangingPunct="1"/>
            <a:r>
              <a:rPr lang="en-US" altLang="en-US" sz="2000" dirty="0" smtClean="0">
                <a:latin typeface="Goudy Old Style" panose="02020502050305020303" pitchFamily="18" charset="0"/>
                <a:cs typeface="Times New Roman" pitchFamily="18" charset="0"/>
              </a:rPr>
              <a:t> Hundreds of new products became available for purchase: </a:t>
            </a:r>
          </a:p>
          <a:p>
            <a:pPr lvl="1" eaLnBrk="1" hangingPunct="1">
              <a:buFont typeface="Arial" charset="0"/>
              <a:buChar char="–"/>
            </a:pPr>
            <a:r>
              <a:rPr lang="en-US" altLang="en-US" dirty="0" smtClean="0">
                <a:latin typeface="Goudy Old Style" panose="02020502050305020303" pitchFamily="18" charset="0"/>
                <a:cs typeface="Times New Roman" pitchFamily="18" charset="0"/>
              </a:rPr>
              <a:t>TV’s, tape recorders, HIFI record players</a:t>
            </a:r>
          </a:p>
          <a:p>
            <a:pPr lvl="1" eaLnBrk="1" hangingPunct="1">
              <a:buFont typeface="Arial" charset="0"/>
              <a:buChar char="–"/>
            </a:pPr>
            <a:r>
              <a:rPr lang="en-US" altLang="en-US" dirty="0" smtClean="0">
                <a:latin typeface="Goudy Old Style" panose="02020502050305020303" pitchFamily="18" charset="0"/>
                <a:cs typeface="Times New Roman" pitchFamily="18" charset="0"/>
              </a:rPr>
              <a:t>People bought clothes and accessories for the fun of it over the function</a:t>
            </a:r>
          </a:p>
          <a:p>
            <a:pPr lvl="1" eaLnBrk="1" hangingPunct="1">
              <a:buFont typeface="Arial" charset="0"/>
              <a:buChar char="–"/>
            </a:pPr>
            <a:r>
              <a:rPr lang="en-US" altLang="en-US" dirty="0" smtClean="0">
                <a:latin typeface="Goudy Old Style" panose="02020502050305020303" pitchFamily="18" charset="0"/>
                <a:cs typeface="Times New Roman" pitchFamily="18" charset="0"/>
              </a:rPr>
              <a:t>The backyard became a place where families would spend their nights and weekends</a:t>
            </a:r>
          </a:p>
          <a:p>
            <a:pPr lvl="2" eaLnBrk="1" hangingPunct="1">
              <a:buFont typeface="Arial" charset="0"/>
              <a:buChar char="–"/>
            </a:pPr>
            <a:r>
              <a:rPr lang="en-US" altLang="en-US" sz="2000" dirty="0" smtClean="0">
                <a:latin typeface="Goudy Old Style" panose="02020502050305020303" pitchFamily="18" charset="0"/>
                <a:cs typeface="Times New Roman" pitchFamily="18" charset="0"/>
              </a:rPr>
              <a:t>This increased the desire for gas powered lawn  mowers, BBQ and creative lawn decorations!</a:t>
            </a:r>
          </a:p>
          <a:p>
            <a:pPr eaLnBrk="1" hangingPunct="1"/>
            <a:endParaRPr lang="en-US" altLang="en-US" dirty="0" smtClean="0"/>
          </a:p>
        </p:txBody>
      </p:sp>
      <p:pic>
        <p:nvPicPr>
          <p:cNvPr id="25604" name="Picture 5" descr="http://ts3.mm.bing.net/images/thumbnail.aspx?q=654372570466&amp;id=cfe095548dc6438ee725a630e61e2074&amp;url=http%3a%2f%2fwww.tractorbynet.com%2fphotos%2fdata%2f555%2f218181950_s_Brent_gives_ride_on_lawnmower0033_sm.jpg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563368"/>
            <a:ext cx="2736982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5609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b="1" u="sng" dirty="0">
                <a:latin typeface="Goudy Old Style" panose="02020502050305020303" pitchFamily="18" charset="0"/>
                <a:cs typeface="Times New Roman" pitchFamily="18" charset="0"/>
              </a:rPr>
              <a:t>Consumerism Unbound</a:t>
            </a:r>
            <a:endParaRPr lang="en-US" altLang="en-US" b="1" dirty="0">
              <a:latin typeface="Goudy Old Style" panose="02020502050305020303" pitchFamily="18" charset="0"/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525963"/>
          </a:xfrm>
        </p:spPr>
        <p:txBody>
          <a:bodyPr/>
          <a:lstStyle/>
          <a:p>
            <a:pPr eaLnBrk="1" hangingPunct="1"/>
            <a:r>
              <a:rPr lang="en-US" altLang="en-US" sz="2400" b="1" u="sng" dirty="0" smtClean="0">
                <a:solidFill>
                  <a:srgbClr val="002060"/>
                </a:solidFill>
                <a:latin typeface="Goudy Old Style" panose="02020502050305020303" pitchFamily="18" charset="0"/>
                <a:cs typeface="Times New Roman" pitchFamily="18" charset="0"/>
              </a:rPr>
              <a:t>Planned Obsolescence</a:t>
            </a:r>
            <a:r>
              <a:rPr lang="en-US" altLang="en-US" sz="2400" dirty="0" smtClean="0">
                <a:latin typeface="Goudy Old Style" panose="02020502050305020303" pitchFamily="18" charset="0"/>
                <a:cs typeface="Times New Roman" pitchFamily="18" charset="0"/>
              </a:rPr>
              <a:t>-A policy where manufactures purposely produced products that easily wore out becoming quickly outdated and obsolete.</a:t>
            </a:r>
          </a:p>
          <a:p>
            <a:pPr lvl="1" eaLnBrk="1" hangingPunct="1"/>
            <a:r>
              <a:rPr lang="en-US" altLang="en-US" sz="2400" dirty="0" smtClean="0">
                <a:latin typeface="Goudy Old Style" panose="02020502050305020303" pitchFamily="18" charset="0"/>
                <a:cs typeface="Times New Roman" pitchFamily="18" charset="0"/>
              </a:rPr>
              <a:t>People were buying new models of their favorite products every few </a:t>
            </a:r>
            <a:r>
              <a:rPr lang="en-US" altLang="en-US" sz="2400" dirty="0" smtClean="0">
                <a:latin typeface="Goudy Old Style" panose="02020502050305020303" pitchFamily="18" charset="0"/>
                <a:cs typeface="Times New Roman" pitchFamily="18" charset="0"/>
              </a:rPr>
              <a:t>months</a:t>
            </a:r>
          </a:p>
          <a:p>
            <a:pPr lvl="2" eaLnBrk="1" hangingPunct="1"/>
            <a:r>
              <a:rPr lang="en-US" altLang="en-US" sz="2200" dirty="0" smtClean="0">
                <a:latin typeface="Goudy Old Style" panose="02020502050305020303" pitchFamily="18" charset="0"/>
                <a:cs typeface="Times New Roman" pitchFamily="18" charset="0"/>
              </a:rPr>
              <a:t>This </a:t>
            </a:r>
            <a:r>
              <a:rPr lang="en-US" altLang="en-US" sz="2200" dirty="0" smtClean="0">
                <a:latin typeface="Goudy Old Style" panose="02020502050305020303" pitchFamily="18" charset="0"/>
                <a:cs typeface="Times New Roman" pitchFamily="18" charset="0"/>
              </a:rPr>
              <a:t>was the start of us becoming a throwaway Society</a:t>
            </a:r>
          </a:p>
          <a:p>
            <a:pPr eaLnBrk="1" hangingPunct="1"/>
            <a:endParaRPr lang="en-US" altLang="en-US" dirty="0" smtClean="0"/>
          </a:p>
        </p:txBody>
      </p:sp>
      <p:pic>
        <p:nvPicPr>
          <p:cNvPr id="26628" name="Picture 5" descr="http://ts3.mm.bing.net/images/thumbnail.aspx?q=502171513158&amp;id=62299f40be2236956c46aee91ff272d0&amp;url=http%3a%2f%2fwww.creativelydifferentblinds.com%2fBlindImages%2f2790.jpg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209800"/>
            <a:ext cx="2837874" cy="2592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5590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4000" b="1" u="sng" dirty="0">
                <a:latin typeface="Goudy Old Style" panose="02020502050305020303" pitchFamily="18" charset="0"/>
                <a:cs typeface="Times New Roman" pitchFamily="18" charset="0"/>
              </a:rPr>
              <a:t>Consumerism Unbound</a:t>
            </a:r>
            <a:endParaRPr lang="en-US" altLang="en-US" sz="4000" b="1" dirty="0">
              <a:latin typeface="Goudy Old Style" panose="0202050205030502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54102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u="sng" dirty="0" smtClean="0">
                <a:solidFill>
                  <a:srgbClr val="FF0000"/>
                </a:solidFill>
                <a:latin typeface="Goudy Old Style" panose="02020502050305020303" pitchFamily="18" charset="0"/>
                <a:cs typeface="Times New Roman" pitchFamily="18" charset="0"/>
              </a:rPr>
              <a:t>Credit</a:t>
            </a:r>
            <a:r>
              <a:rPr lang="en-US" dirty="0" smtClean="0">
                <a:latin typeface="Goudy Old Style" panose="02020502050305020303" pitchFamily="18" charset="0"/>
                <a:cs typeface="Times New Roman" pitchFamily="18" charset="0"/>
              </a:rPr>
              <a:t>-Our </a:t>
            </a:r>
            <a:r>
              <a:rPr lang="en-US" dirty="0">
                <a:latin typeface="Goudy Old Style" panose="02020502050305020303" pitchFamily="18" charset="0"/>
                <a:cs typeface="Times New Roman" pitchFamily="18" charset="0"/>
              </a:rPr>
              <a:t>shift to planned o</a:t>
            </a:r>
            <a:r>
              <a:rPr lang="en-US" altLang="en-US" sz="2000" dirty="0">
                <a:latin typeface="Goudy Old Style" panose="02020502050305020303" pitchFamily="18" charset="0"/>
                <a:cs typeface="Times New Roman" pitchFamily="18" charset="0"/>
              </a:rPr>
              <a:t>bsolescence</a:t>
            </a:r>
            <a:r>
              <a:rPr lang="en-US" dirty="0">
                <a:latin typeface="Goudy Old Style" panose="02020502050305020303" pitchFamily="18" charset="0"/>
                <a:cs typeface="Times New Roman" pitchFamily="18" charset="0"/>
              </a:rPr>
              <a:t> also led to an increased need for credit 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Goudy Old Style" panose="02020502050305020303" pitchFamily="18" charset="0"/>
                <a:cs typeface="Times New Roman" pitchFamily="18" charset="0"/>
              </a:rPr>
              <a:t>Very first </a:t>
            </a:r>
            <a:r>
              <a:rPr lang="en-US" dirty="0">
                <a:solidFill>
                  <a:srgbClr val="002060"/>
                </a:solidFill>
                <a:latin typeface="Goudy Old Style" panose="02020502050305020303" pitchFamily="18" charset="0"/>
                <a:cs typeface="Times New Roman" pitchFamily="18" charset="0"/>
              </a:rPr>
              <a:t>Credit Card</a:t>
            </a:r>
            <a:r>
              <a:rPr lang="en-US" dirty="0">
                <a:latin typeface="Goudy Old Style" panose="02020502050305020303" pitchFamily="18" charset="0"/>
                <a:cs typeface="Times New Roman" pitchFamily="18" charset="0"/>
              </a:rPr>
              <a:t> the Diners Club Card was issued in 1950</a:t>
            </a:r>
          </a:p>
          <a:p>
            <a:pPr marL="1005840" lvl="2" eaLnBrk="1" fontAlgn="auto" hangingPunct="1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Goudy Old Style" panose="02020502050305020303" pitchFamily="18" charset="0"/>
                <a:cs typeface="Times New Roman" pitchFamily="18" charset="0"/>
              </a:rPr>
              <a:t>The first American Express card was issued in 1958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Goudy Old Style" panose="02020502050305020303" pitchFamily="18" charset="0"/>
                <a:cs typeface="Times New Roman" pitchFamily="18" charset="0"/>
              </a:rPr>
              <a:t>American’s began to buy expensive items on installment plans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Goudy Old Style" panose="02020502050305020303" pitchFamily="18" charset="0"/>
                <a:cs typeface="Times New Roman" pitchFamily="18" charset="0"/>
              </a:rPr>
              <a:t>This also led to an increase in home mortgages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Goudy Old Style" panose="02020502050305020303" pitchFamily="18" charset="0"/>
                <a:cs typeface="Times New Roman" pitchFamily="18" charset="0"/>
              </a:rPr>
              <a:t>By the end of the 1950’s the private debt of American citizens grew from $73 billion to $179 billion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latin typeface="Goudy Old Style" panose="02020502050305020303" pitchFamily="18" charset="0"/>
            </a:endParaRPr>
          </a:p>
        </p:txBody>
      </p:sp>
      <p:pic>
        <p:nvPicPr>
          <p:cNvPr id="2662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514600"/>
            <a:ext cx="21209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267200"/>
            <a:ext cx="2141538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251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4000" b="1" u="sng" dirty="0">
                <a:latin typeface="Goudy Old Style" panose="02020502050305020303" pitchFamily="18" charset="0"/>
                <a:cs typeface="Times New Roman" pitchFamily="18" charset="0"/>
              </a:rPr>
              <a:t>Consumerism Unbound</a:t>
            </a:r>
            <a:endParaRPr lang="en-US" altLang="en-US" sz="4000" b="1" dirty="0">
              <a:latin typeface="Goudy Old Style" panose="02020502050305020303" pitchFamily="18" charset="0"/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5105400" cy="5181600"/>
          </a:xfrm>
        </p:spPr>
        <p:txBody>
          <a:bodyPr/>
          <a:lstStyle/>
          <a:p>
            <a:pPr eaLnBrk="1" hangingPunct="1"/>
            <a:r>
              <a:rPr lang="en-US" altLang="en-US" b="1" u="sng" dirty="0" smtClean="0">
                <a:solidFill>
                  <a:srgbClr val="FF0000"/>
                </a:solidFill>
                <a:latin typeface="Goudy Old Style" panose="02020502050305020303" pitchFamily="18" charset="0"/>
                <a:cs typeface="Times New Roman" pitchFamily="18" charset="0"/>
              </a:rPr>
              <a:t>Advertising Age</a:t>
            </a:r>
            <a:r>
              <a:rPr lang="en-US" altLang="en-US" dirty="0" smtClean="0">
                <a:latin typeface="Goudy Old Style" panose="02020502050305020303" pitchFamily="18" charset="0"/>
                <a:cs typeface="Times New Roman" pitchFamily="18" charset="0"/>
              </a:rPr>
              <a:t>-</a:t>
            </a:r>
          </a:p>
          <a:p>
            <a:pPr lvl="1" eaLnBrk="1" hangingPunct="1"/>
            <a:r>
              <a:rPr lang="en-US" altLang="en-US" sz="2200" dirty="0" smtClean="0">
                <a:latin typeface="Goudy Old Style" panose="02020502050305020303" pitchFamily="18" charset="0"/>
                <a:cs typeface="Times New Roman" pitchFamily="18" charset="0"/>
              </a:rPr>
              <a:t>Encouraged more spending</a:t>
            </a:r>
          </a:p>
          <a:p>
            <a:pPr lvl="1" eaLnBrk="1" hangingPunct="1"/>
            <a:r>
              <a:rPr lang="en-US" altLang="en-US" sz="2200" dirty="0" smtClean="0">
                <a:latin typeface="Goudy Old Style" panose="02020502050305020303" pitchFamily="18" charset="0"/>
                <a:cs typeface="Times New Roman" pitchFamily="18" charset="0"/>
              </a:rPr>
              <a:t>Billions of dollars a year on advertising</a:t>
            </a:r>
          </a:p>
          <a:p>
            <a:pPr lvl="2" eaLnBrk="1" hangingPunct="1"/>
            <a:r>
              <a:rPr lang="en-US" altLang="en-US" sz="2200" dirty="0" smtClean="0">
                <a:latin typeface="Goudy Old Style" panose="02020502050305020303" pitchFamily="18" charset="0"/>
                <a:cs typeface="Times New Roman" pitchFamily="18" charset="0"/>
              </a:rPr>
              <a:t>In 1950 cooperation's were spending nearly six billion dollars a year on advertising  </a:t>
            </a:r>
          </a:p>
          <a:p>
            <a:pPr lvl="3" eaLnBrk="1" hangingPunct="1"/>
            <a:r>
              <a:rPr lang="en-US" altLang="en-US" sz="2200" dirty="0" smtClean="0">
                <a:latin typeface="Goudy Old Style" panose="02020502050305020303" pitchFamily="18" charset="0"/>
                <a:cs typeface="Times New Roman" pitchFamily="18" charset="0"/>
              </a:rPr>
              <a:t>By 1955 the number had reached nearly nine billion</a:t>
            </a:r>
          </a:p>
          <a:p>
            <a:pPr lvl="1" eaLnBrk="1" hangingPunct="1"/>
            <a:r>
              <a:rPr lang="en-US" altLang="en-US" sz="2200" dirty="0" smtClean="0">
                <a:latin typeface="Goudy Old Style" panose="02020502050305020303" pitchFamily="18" charset="0"/>
                <a:cs typeface="Times New Roman" pitchFamily="18" charset="0"/>
              </a:rPr>
              <a:t>Companies' used psychology to convince you what you desperately needed these item </a:t>
            </a:r>
          </a:p>
          <a:p>
            <a:pPr lvl="1" eaLnBrk="1" hangingPunct="1"/>
            <a:r>
              <a:rPr lang="en-US" altLang="en-US" sz="2200" dirty="0" smtClean="0">
                <a:latin typeface="Goudy Old Style" panose="02020502050305020303" pitchFamily="18" charset="0"/>
                <a:cs typeface="Times New Roman" pitchFamily="18" charset="0"/>
              </a:rPr>
              <a:t>TV commercials became main way to convince you that you needed a product </a:t>
            </a:r>
          </a:p>
          <a:p>
            <a:pPr eaLnBrk="1" hangingPunct="1"/>
            <a:endParaRPr lang="en-US" altLang="en-US" dirty="0" smtClean="0">
              <a:latin typeface="Goudy Old Style" panose="02020502050305020303" pitchFamily="18" charset="0"/>
            </a:endParaRPr>
          </a:p>
        </p:txBody>
      </p:sp>
      <p:pic>
        <p:nvPicPr>
          <p:cNvPr id="28676" name="Picture 5" descr="http://ts3.mm.bing.net/images/thumbnail.aspx?q=406248231310&amp;id=141bb369815256343cccfd720758f7b9&amp;url=http%3a%2f%2fwww.theoctopussolution.com%2fwp-content%2fuploads%2fblogger%2f2010%2f01%2fmarlboro20mummy.jpg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196" y="1905000"/>
            <a:ext cx="2814368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662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74638"/>
            <a:ext cx="81534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/>
              <a:t/>
            </a:r>
            <a:br>
              <a:rPr lang="en-US" dirty="0"/>
            </a:br>
            <a:r>
              <a:rPr lang="en-US" sz="4400" b="1" u="sng" dirty="0">
                <a:latin typeface="Goudy Old Style" panose="02020502050305020303" pitchFamily="18" charset="0"/>
                <a:cs typeface="Times New Roman" pitchFamily="18" charset="0"/>
              </a:rPr>
              <a:t>The Organization and </a:t>
            </a:r>
            <a:r>
              <a:rPr lang="en-US" sz="4400" b="1" u="sng" dirty="0" smtClean="0">
                <a:latin typeface="Goudy Old Style" panose="02020502050305020303" pitchFamily="18" charset="0"/>
                <a:cs typeface="Times New Roman" pitchFamily="18" charset="0"/>
              </a:rPr>
              <a:t/>
            </a:r>
            <a:br>
              <a:rPr lang="en-US" sz="4400" b="1" u="sng" dirty="0" smtClean="0">
                <a:latin typeface="Goudy Old Style" panose="02020502050305020303" pitchFamily="18" charset="0"/>
                <a:cs typeface="Times New Roman" pitchFamily="18" charset="0"/>
              </a:rPr>
            </a:br>
            <a:r>
              <a:rPr lang="en-US" sz="4400" b="1" u="sng" dirty="0" smtClean="0">
                <a:latin typeface="Goudy Old Style" panose="02020502050305020303" pitchFamily="18" charset="0"/>
                <a:cs typeface="Times New Roman" pitchFamily="18" charset="0"/>
              </a:rPr>
              <a:t>the </a:t>
            </a:r>
            <a:r>
              <a:rPr lang="en-US" sz="4400" b="1" u="sng" dirty="0">
                <a:latin typeface="Goudy Old Style" panose="02020502050305020303" pitchFamily="18" charset="0"/>
                <a:cs typeface="Times New Roman" pitchFamily="18" charset="0"/>
              </a:rPr>
              <a:t>Organization Man</a:t>
            </a:r>
            <a:r>
              <a:rPr lang="en-US" sz="4400" b="1" u="sng" dirty="0">
                <a:latin typeface="Goudy Old Style" panose="02020502050305020303" pitchFamily="18" charset="0"/>
              </a:rPr>
              <a:t/>
            </a:r>
            <a:br>
              <a:rPr lang="en-US" sz="4400" b="1" u="sng" dirty="0">
                <a:latin typeface="Goudy Old Style" panose="02020502050305020303" pitchFamily="18" charset="0"/>
              </a:rPr>
            </a:br>
            <a:endParaRPr lang="en-US" sz="4400" b="1" u="sng" dirty="0">
              <a:latin typeface="Goudy Old Style" panose="02020502050305020303" pitchFamily="18" charset="0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381000" y="1616074"/>
            <a:ext cx="4267200" cy="45259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3600" dirty="0" smtClean="0">
                <a:latin typeface="Goudy Old Style" panose="02020502050305020303" pitchFamily="18" charset="0"/>
                <a:cs typeface="Times New Roman" pitchFamily="18" charset="0"/>
              </a:rPr>
              <a:t>As 1950’s moved forward there were more White Collar jobs available</a:t>
            </a:r>
          </a:p>
          <a:p>
            <a:pPr lvl="1" eaLnBrk="1" hangingPunct="1"/>
            <a:r>
              <a:rPr lang="en-US" altLang="en-US" sz="3600" dirty="0" smtClean="0">
                <a:latin typeface="Goudy Old Style" panose="02020502050305020303" pitchFamily="18" charset="0"/>
                <a:cs typeface="Times New Roman" pitchFamily="18" charset="0"/>
              </a:rPr>
              <a:t>We saw a major increase in service industry and advertising jobs</a:t>
            </a:r>
            <a:endParaRPr lang="en-US" altLang="en-US" dirty="0" smtClean="0">
              <a:latin typeface="Goudy Old Style" panose="02020502050305020303" pitchFamily="18" charset="0"/>
              <a:cs typeface="Times New Roman" pitchFamily="18" charset="0"/>
            </a:endParaRPr>
          </a:p>
        </p:txBody>
      </p:sp>
      <p:pic>
        <p:nvPicPr>
          <p:cNvPr id="17413" name="Picture 5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670" y="2667000"/>
            <a:ext cx="3326520" cy="24241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8822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04800"/>
            <a:ext cx="7880350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u="sng" dirty="0">
                <a:latin typeface="Goudy Old Style" panose="02020502050305020303" pitchFamily="18" charset="0"/>
                <a:cs typeface="Times New Roman" pitchFamily="18" charset="0"/>
              </a:rPr>
              <a:t>The Organization and the Organization Man</a:t>
            </a:r>
            <a:endParaRPr lang="en-US" sz="4000" b="1" dirty="0">
              <a:latin typeface="Goudy Old Style" panose="02020502050305020303" pitchFamily="18" charset="0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5105400" cy="4953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b="1" u="sng" dirty="0" smtClean="0">
                <a:solidFill>
                  <a:srgbClr val="FF0000"/>
                </a:solidFill>
                <a:latin typeface="Goudy Old Style" panose="02020502050305020303" pitchFamily="18" charset="0"/>
                <a:cs typeface="Times New Roman" pitchFamily="18" charset="0"/>
              </a:rPr>
              <a:t>Conglomerates</a:t>
            </a:r>
            <a:r>
              <a:rPr lang="en-US" altLang="en-US" dirty="0" smtClean="0">
                <a:latin typeface="Goudy Old Style" panose="02020502050305020303" pitchFamily="18" charset="0"/>
                <a:cs typeface="Times New Roman" pitchFamily="18" charset="0"/>
              </a:rPr>
              <a:t>-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dirty="0" smtClean="0">
                <a:latin typeface="Goudy Old Style" panose="02020502050305020303" pitchFamily="18" charset="0"/>
                <a:cs typeface="Times New Roman" pitchFamily="18" charset="0"/>
              </a:rPr>
              <a:t>Major company that owns smaller ones in unrelated fields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200" dirty="0" smtClean="0">
                <a:latin typeface="Goudy Old Style" panose="02020502050305020303" pitchFamily="18" charset="0"/>
                <a:cs typeface="Times New Roman" pitchFamily="18" charset="0"/>
              </a:rPr>
              <a:t>It was a way to help when your company had hard times</a:t>
            </a:r>
          </a:p>
          <a:p>
            <a:pPr eaLnBrk="1" hangingPunct="1">
              <a:lnSpc>
                <a:spcPct val="80000"/>
              </a:lnSpc>
            </a:pPr>
            <a:endParaRPr lang="en-US" altLang="en-US" b="1" u="sng" dirty="0" smtClean="0">
              <a:latin typeface="Goudy Old Style" panose="02020502050305020303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b="1" u="sng" dirty="0" smtClean="0">
                <a:solidFill>
                  <a:srgbClr val="002060"/>
                </a:solidFill>
                <a:latin typeface="Goudy Old Style" panose="02020502050305020303" pitchFamily="18" charset="0"/>
                <a:cs typeface="Times New Roman" pitchFamily="18" charset="0"/>
              </a:rPr>
              <a:t>Franchising</a:t>
            </a:r>
            <a:r>
              <a:rPr lang="en-US" altLang="en-US" dirty="0" smtClean="0">
                <a:latin typeface="Goudy Old Style" panose="02020502050305020303" pitchFamily="18" charset="0"/>
                <a:cs typeface="Times New Roman" pitchFamily="18" charset="0"/>
              </a:rPr>
              <a:t>-</a:t>
            </a:r>
            <a:endParaRPr lang="en-US" altLang="en-US" dirty="0" smtClean="0">
              <a:latin typeface="Goudy Old Style" panose="02020502050305020303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dirty="0" smtClean="0">
                <a:latin typeface="Goudy Old Style" panose="02020502050305020303" pitchFamily="18" charset="0"/>
                <a:cs typeface="Times New Roman" pitchFamily="18" charset="0"/>
              </a:rPr>
              <a:t>They focused on providing similar products in different locations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dirty="0" smtClean="0">
                <a:latin typeface="Goudy Old Style" panose="02020502050305020303" pitchFamily="18" charset="0"/>
                <a:cs typeface="Times New Roman" pitchFamily="18" charset="0"/>
              </a:rPr>
              <a:t>Franchising is where they would sell “</a:t>
            </a:r>
            <a:r>
              <a:rPr lang="en-US" altLang="en-US" sz="2200" dirty="0" smtClean="0">
                <a:solidFill>
                  <a:srgbClr val="FF0000"/>
                </a:solidFill>
                <a:latin typeface="Goudy Old Style" panose="02020502050305020303" pitchFamily="18" charset="0"/>
                <a:cs typeface="Times New Roman" pitchFamily="18" charset="0"/>
              </a:rPr>
              <a:t>Franchise Rights</a:t>
            </a:r>
            <a:r>
              <a:rPr lang="en-US" altLang="en-US" sz="2200" dirty="0" smtClean="0">
                <a:latin typeface="Goudy Old Style" panose="02020502050305020303" pitchFamily="18" charset="0"/>
                <a:cs typeface="Times New Roman" pitchFamily="18" charset="0"/>
              </a:rPr>
              <a:t>” to an individual looking to open their own location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b="1" u="sng" dirty="0" smtClean="0">
                <a:latin typeface="Goudy Old Style" panose="02020502050305020303" pitchFamily="18" charset="0"/>
                <a:cs typeface="Times New Roman" pitchFamily="18" charset="0"/>
              </a:rPr>
              <a:t>Ray Kroc</a:t>
            </a:r>
            <a:r>
              <a:rPr lang="en-US" altLang="en-US" sz="2200" dirty="0" smtClean="0">
                <a:latin typeface="Goudy Old Style" panose="02020502050305020303" pitchFamily="18" charset="0"/>
                <a:cs typeface="Times New Roman" pitchFamily="18" charset="0"/>
              </a:rPr>
              <a:t>: 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200" dirty="0" smtClean="0">
                <a:latin typeface="Goudy Old Style" panose="02020502050305020303" pitchFamily="18" charset="0"/>
                <a:cs typeface="Times New Roman" pitchFamily="18" charset="0"/>
              </a:rPr>
              <a:t>McDonalds: He bought it from the brothers for $2.7 million </a:t>
            </a:r>
          </a:p>
          <a:p>
            <a:pPr lvl="3" eaLnBrk="1" hangingPunct="1">
              <a:lnSpc>
                <a:spcPct val="80000"/>
              </a:lnSpc>
            </a:pPr>
            <a:r>
              <a:rPr lang="en-US" altLang="en-US" sz="2200" dirty="0" smtClean="0">
                <a:latin typeface="Goudy Old Style" panose="02020502050305020303" pitchFamily="18" charset="0"/>
                <a:cs typeface="Times New Roman" pitchFamily="18" charset="0"/>
              </a:rPr>
              <a:t>Added the mythic “Golden Arches”</a:t>
            </a:r>
          </a:p>
          <a:p>
            <a:pPr eaLnBrk="1" hangingPunct="1">
              <a:lnSpc>
                <a:spcPct val="80000"/>
              </a:lnSpc>
            </a:pPr>
            <a:endParaRPr lang="en-US" alt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6" name="Picture 5" descr="http://www.movieposter.com/posters/archive/main/18/MPW-9125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895600"/>
            <a:ext cx="2622550" cy="20196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8664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b="1" u="sng" dirty="0">
                <a:latin typeface="Goudy Old Style" panose="02020502050305020303" pitchFamily="18" charset="0"/>
                <a:cs typeface="Times New Roman" pitchFamily="18" charset="0"/>
              </a:rPr>
              <a:t>The Organization and </a:t>
            </a:r>
            <a:r>
              <a:rPr lang="en-US" sz="4800" b="1" u="sng" dirty="0" smtClean="0">
                <a:latin typeface="Goudy Old Style" panose="02020502050305020303" pitchFamily="18" charset="0"/>
                <a:cs typeface="Times New Roman" pitchFamily="18" charset="0"/>
              </a:rPr>
              <a:t/>
            </a:r>
            <a:br>
              <a:rPr lang="en-US" sz="4800" b="1" u="sng" dirty="0" smtClean="0">
                <a:latin typeface="Goudy Old Style" panose="02020502050305020303" pitchFamily="18" charset="0"/>
                <a:cs typeface="Times New Roman" pitchFamily="18" charset="0"/>
              </a:rPr>
            </a:br>
            <a:r>
              <a:rPr lang="en-US" sz="4800" b="1" u="sng" dirty="0" smtClean="0">
                <a:latin typeface="Goudy Old Style" panose="02020502050305020303" pitchFamily="18" charset="0"/>
                <a:cs typeface="Times New Roman" pitchFamily="18" charset="0"/>
              </a:rPr>
              <a:t>the </a:t>
            </a:r>
            <a:r>
              <a:rPr lang="en-US" sz="4800" b="1" u="sng" dirty="0">
                <a:latin typeface="Goudy Old Style" panose="02020502050305020303" pitchFamily="18" charset="0"/>
                <a:cs typeface="Times New Roman" pitchFamily="18" charset="0"/>
              </a:rPr>
              <a:t>Organization Man</a:t>
            </a: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53000" cy="5029200"/>
          </a:xfrm>
        </p:spPr>
        <p:txBody>
          <a:bodyPr/>
          <a:lstStyle/>
          <a:p>
            <a:pPr eaLnBrk="1" hangingPunct="1"/>
            <a:r>
              <a:rPr lang="en-US" altLang="en-US" sz="3000" b="1" u="sng" dirty="0" smtClean="0">
                <a:solidFill>
                  <a:srgbClr val="FF0000"/>
                </a:solidFill>
                <a:latin typeface="Goudy Old Style" panose="02020502050305020303" pitchFamily="18" charset="0"/>
                <a:cs typeface="Times New Roman" pitchFamily="18" charset="0"/>
              </a:rPr>
              <a:t>Social </a:t>
            </a:r>
            <a:r>
              <a:rPr lang="en-US" altLang="en-US" sz="3000" b="1" u="sng" dirty="0" smtClean="0">
                <a:solidFill>
                  <a:srgbClr val="FF0000"/>
                </a:solidFill>
                <a:latin typeface="Goudy Old Style" panose="02020502050305020303" pitchFamily="18" charset="0"/>
                <a:cs typeface="Times New Roman" pitchFamily="18" charset="0"/>
              </a:rPr>
              <a:t>Conformity</a:t>
            </a:r>
            <a:r>
              <a:rPr lang="en-US" altLang="en-US" sz="3000" dirty="0" smtClean="0">
                <a:latin typeface="Goudy Old Style" panose="02020502050305020303" pitchFamily="18" charset="0"/>
                <a:cs typeface="Times New Roman" pitchFamily="18" charset="0"/>
              </a:rPr>
              <a:t>-</a:t>
            </a:r>
            <a:endParaRPr lang="en-US" altLang="en-US" sz="3000" dirty="0" smtClean="0">
              <a:solidFill>
                <a:srgbClr val="FF0000"/>
              </a:solidFill>
              <a:latin typeface="Goudy Old Style" panose="02020502050305020303" pitchFamily="18" charset="0"/>
              <a:cs typeface="Times New Roman" pitchFamily="18" charset="0"/>
            </a:endParaRPr>
          </a:p>
          <a:p>
            <a:pPr lvl="1" eaLnBrk="1" hangingPunct="1"/>
            <a:r>
              <a:rPr lang="en-US" altLang="en-US" sz="2600" dirty="0" smtClean="0">
                <a:latin typeface="Goudy Old Style" panose="02020502050305020303" pitchFamily="18" charset="0"/>
                <a:cs typeface="Times New Roman" pitchFamily="18" charset="0"/>
              </a:rPr>
              <a:t>Standardized what people ate and the way they worked</a:t>
            </a:r>
          </a:p>
          <a:p>
            <a:pPr lvl="2" eaLnBrk="1" hangingPunct="1"/>
            <a:r>
              <a:rPr lang="en-US" altLang="en-US" sz="2200" dirty="0" smtClean="0">
                <a:latin typeface="Goudy Old Style" panose="02020502050305020303" pitchFamily="18" charset="0"/>
                <a:cs typeface="Times New Roman" pitchFamily="18" charset="0"/>
              </a:rPr>
              <a:t>Loss of individuality</a:t>
            </a:r>
          </a:p>
          <a:p>
            <a:pPr eaLnBrk="1" hangingPunct="1"/>
            <a:endParaRPr lang="en-US" altLang="en-US" sz="3000" i="1" dirty="0" smtClean="0">
              <a:latin typeface="Goudy Old Style" panose="02020502050305020303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3000" i="1" dirty="0" smtClean="0">
                <a:latin typeface="Goudy Old Style" panose="02020502050305020303" pitchFamily="18" charset="0"/>
                <a:cs typeface="Times New Roman" pitchFamily="18" charset="0"/>
              </a:rPr>
              <a:t>“</a:t>
            </a:r>
            <a:r>
              <a:rPr lang="en-US" altLang="en-US" sz="3000" i="1" dirty="0" smtClean="0">
                <a:solidFill>
                  <a:srgbClr val="002060"/>
                </a:solidFill>
                <a:latin typeface="Goudy Old Style" panose="02020502050305020303" pitchFamily="18" charset="0"/>
                <a:cs typeface="Times New Roman" pitchFamily="18" charset="0"/>
              </a:rPr>
              <a:t>The Organization Man</a:t>
            </a:r>
            <a:r>
              <a:rPr lang="en-US" altLang="en-US" sz="3000" i="1" dirty="0" smtClean="0">
                <a:latin typeface="Goudy Old Style" panose="02020502050305020303" pitchFamily="18" charset="0"/>
                <a:cs typeface="Times New Roman" pitchFamily="18" charset="0"/>
              </a:rPr>
              <a:t>”</a:t>
            </a:r>
            <a:r>
              <a:rPr lang="en-US" altLang="en-US" sz="3000" dirty="0" smtClean="0">
                <a:latin typeface="Goudy Old Style" panose="02020502050305020303" pitchFamily="18" charset="0"/>
                <a:cs typeface="Times New Roman" pitchFamily="18" charset="0"/>
              </a:rPr>
              <a:t>: William H. Whyte</a:t>
            </a:r>
          </a:p>
          <a:p>
            <a:pPr lvl="2" eaLnBrk="1" hangingPunct="1"/>
            <a:r>
              <a:rPr lang="en-US" altLang="en-US" sz="2200" dirty="0" smtClean="0">
                <a:latin typeface="Goudy Old Style" panose="02020502050305020303" pitchFamily="18" charset="0"/>
                <a:cs typeface="Times New Roman" pitchFamily="18" charset="0"/>
              </a:rPr>
              <a:t>Company People: fitting in to corp. culture</a:t>
            </a:r>
          </a:p>
          <a:p>
            <a:pPr lvl="2" eaLnBrk="1" hangingPunct="1"/>
            <a:r>
              <a:rPr lang="en-US" altLang="en-US" sz="2200" dirty="0" smtClean="0">
                <a:latin typeface="Goudy Old Style" panose="02020502050305020303" pitchFamily="18" charset="0"/>
                <a:cs typeface="Times New Roman" pitchFamily="18" charset="0"/>
              </a:rPr>
              <a:t>Rewards for teamwork, cooperation, loyalty</a:t>
            </a:r>
          </a:p>
        </p:txBody>
      </p:sp>
      <p:pic>
        <p:nvPicPr>
          <p:cNvPr id="18436" name="Picture 5" descr="http://faculty.knox.edu/fmcandre/conform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743200"/>
            <a:ext cx="299085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259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4000" b="1" u="sng" dirty="0">
                <a:latin typeface="Goudy Old Style" panose="02020502050305020303" pitchFamily="18" charset="0"/>
                <a:cs typeface="Times New Roman" pitchFamily="18" charset="0"/>
              </a:rPr>
              <a:t>The Suburban Lifestyle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715000" cy="5334000"/>
          </a:xfrm>
        </p:spPr>
        <p:txBody>
          <a:bodyPr/>
          <a:lstStyle/>
          <a:p>
            <a:pPr eaLnBrk="1" hangingPunct="1"/>
            <a:r>
              <a:rPr lang="en-US" altLang="en-US" sz="2400" dirty="0" smtClean="0">
                <a:latin typeface="Goudy Old Style" panose="02020502050305020303" pitchFamily="18" charset="0"/>
                <a:cs typeface="Times New Roman" pitchFamily="18" charset="0"/>
              </a:rPr>
              <a:t>1950-Job security may have cost workers their individuality but provided “good things”</a:t>
            </a:r>
          </a:p>
          <a:p>
            <a:pPr lvl="1" eaLnBrk="1" hangingPunct="1"/>
            <a:r>
              <a:rPr lang="en-US" altLang="en-US" sz="2400" dirty="0" smtClean="0">
                <a:latin typeface="Goudy Old Style" panose="02020502050305020303" pitchFamily="18" charset="0"/>
                <a:cs typeface="Times New Roman" pitchFamily="18" charset="0"/>
              </a:rPr>
              <a:t>Highways and cars led to Suburbs</a:t>
            </a:r>
          </a:p>
          <a:p>
            <a:pPr eaLnBrk="1" hangingPunct="1"/>
            <a:endParaRPr lang="en-US" altLang="en-US" sz="2400" dirty="0" smtClean="0">
              <a:latin typeface="Goudy Old Style" panose="02020502050305020303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400" b="1" u="sng" dirty="0" smtClean="0">
                <a:solidFill>
                  <a:srgbClr val="002060"/>
                </a:solidFill>
                <a:latin typeface="Goudy Old Style" panose="02020502050305020303" pitchFamily="18" charset="0"/>
                <a:cs typeface="Times New Roman" pitchFamily="18" charset="0"/>
              </a:rPr>
              <a:t>Baby Boom</a:t>
            </a:r>
            <a:r>
              <a:rPr lang="en-US" altLang="en-US" sz="2400" dirty="0" smtClean="0">
                <a:latin typeface="Goudy Old Style" panose="02020502050305020303" pitchFamily="18" charset="0"/>
                <a:cs typeface="Times New Roman" pitchFamily="18" charset="0"/>
              </a:rPr>
              <a:t>:</a:t>
            </a:r>
          </a:p>
          <a:p>
            <a:pPr lvl="1" eaLnBrk="1" hangingPunct="1"/>
            <a:r>
              <a:rPr lang="en-US" altLang="en-US" sz="2400" dirty="0" smtClean="0">
                <a:latin typeface="Goudy Old Style" panose="02020502050305020303" pitchFamily="18" charset="0"/>
                <a:cs typeface="Times New Roman" pitchFamily="18" charset="0"/>
              </a:rPr>
              <a:t>In 1957, an average of one infant born every seven seconds</a:t>
            </a:r>
          </a:p>
          <a:p>
            <a:pPr lvl="1" eaLnBrk="1" hangingPunct="1"/>
            <a:r>
              <a:rPr lang="en-US" altLang="en-US" sz="2400" dirty="0" smtClean="0">
                <a:latin typeface="Goudy Old Style" panose="02020502050305020303" pitchFamily="18" charset="0"/>
                <a:cs typeface="Times New Roman" pitchFamily="18" charset="0"/>
              </a:rPr>
              <a:t>This created the largest generation in U.S. history partially due to better medicine and childcare</a:t>
            </a:r>
          </a:p>
          <a:p>
            <a:pPr lvl="1" eaLnBrk="1" hangingPunct="1"/>
            <a:r>
              <a:rPr lang="en-US" altLang="en-US" sz="2400" dirty="0" smtClean="0">
                <a:latin typeface="Goudy Old Style" panose="02020502050305020303" pitchFamily="18" charset="0"/>
                <a:cs typeface="Times New Roman" pitchFamily="18" charset="0"/>
              </a:rPr>
              <a:t>Past reasons for a lower birth rate-The Great Depression and WWII</a:t>
            </a:r>
            <a:endParaRPr lang="en-US" altLang="en-US" sz="2400" dirty="0" smtClean="0">
              <a:latin typeface="Goudy Old Style" panose="02020502050305020303" pitchFamily="18" charset="0"/>
            </a:endParaRPr>
          </a:p>
        </p:txBody>
      </p:sp>
      <p:pic>
        <p:nvPicPr>
          <p:cNvPr id="20484" name="Picture 5" descr="http://ts2.mm.bing.net/images/thumbnail.aspx?q=553297905321&amp;id=ea0c26bc06b06639b876f57c921cd260&amp;url=http%3a%2f%2fwww.mnstate.edu%2fshoptaug%2fBaby%2520boom.jpg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590800"/>
            <a:ext cx="2005092" cy="19716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3910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4000" b="1" u="sng" dirty="0">
                <a:latin typeface="Goudy Old Style" panose="02020502050305020303" pitchFamily="18" charset="0"/>
                <a:cs typeface="Times New Roman" pitchFamily="18" charset="0"/>
              </a:rPr>
              <a:t>The Suburban Lifestyle</a:t>
            </a:r>
            <a:endParaRPr lang="en-US" altLang="en-US" sz="4000" b="1" dirty="0">
              <a:latin typeface="Goudy Old Style" panose="0202050205030502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80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Goudy Old Style" panose="02020502050305020303" pitchFamily="18" charset="0"/>
                <a:cs typeface="Times New Roman" pitchFamily="18" charset="0"/>
              </a:rPr>
              <a:t>Advances in medicine help pioneer new drugs designed to help kids</a:t>
            </a:r>
          </a:p>
          <a:p>
            <a:pPr marL="640080"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dirty="0">
                <a:latin typeface="Goudy Old Style" panose="02020502050305020303" pitchFamily="18" charset="0"/>
                <a:cs typeface="Times New Roman" pitchFamily="18" charset="0"/>
              </a:rPr>
              <a:t>Dr. Jonas Salk creates a vaccine that cured Polio</a:t>
            </a:r>
          </a:p>
          <a:p>
            <a:pPr marL="640080"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dirty="0">
                <a:latin typeface="Goudy Old Style" panose="02020502050305020303" pitchFamily="18" charset="0"/>
                <a:cs typeface="Times New Roman" pitchFamily="18" charset="0"/>
              </a:rPr>
              <a:t>Dr. Benjamin Spock writes several books on childcare</a:t>
            </a:r>
          </a:p>
          <a:p>
            <a:pPr marL="1005840" lvl="2" eaLnBrk="1" fontAlgn="auto" hangingPunct="1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Goudy Old Style" panose="02020502050305020303" pitchFamily="18" charset="0"/>
                <a:cs typeface="Times New Roman" pitchFamily="18" charset="0"/>
              </a:rPr>
              <a:t>He felt that the federal government should pay moms to staying home and raise their children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 smtClean="0">
              <a:latin typeface="Goudy Old Style" panose="02020502050305020303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u="sng" dirty="0" smtClean="0">
                <a:solidFill>
                  <a:srgbClr val="FF0000"/>
                </a:solidFill>
                <a:latin typeface="Goudy Old Style" panose="02020502050305020303" pitchFamily="18" charset="0"/>
                <a:cs typeface="Times New Roman" pitchFamily="18" charset="0"/>
              </a:rPr>
              <a:t>Effects </a:t>
            </a:r>
            <a:r>
              <a:rPr lang="en-US" b="1" u="sng" dirty="0">
                <a:solidFill>
                  <a:srgbClr val="FF0000"/>
                </a:solidFill>
                <a:latin typeface="Goudy Old Style" panose="02020502050305020303" pitchFamily="18" charset="0"/>
                <a:cs typeface="Times New Roman" pitchFamily="18" charset="0"/>
              </a:rPr>
              <a:t>of Baby Boomers</a:t>
            </a:r>
            <a:r>
              <a:rPr lang="en-US" dirty="0">
                <a:latin typeface="Goudy Old Style" panose="02020502050305020303" pitchFamily="18" charset="0"/>
                <a:cs typeface="Times New Roman" pitchFamily="18" charset="0"/>
              </a:rPr>
              <a:t>-</a:t>
            </a:r>
          </a:p>
          <a:p>
            <a:pPr marL="640080"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dirty="0">
                <a:latin typeface="Goudy Old Style" panose="02020502050305020303" pitchFamily="18" charset="0"/>
                <a:cs typeface="Times New Roman" pitchFamily="18" charset="0"/>
              </a:rPr>
              <a:t> Toy Sales boomed! </a:t>
            </a:r>
          </a:p>
          <a:p>
            <a:pPr marL="640080"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dirty="0">
                <a:latin typeface="Goudy Old Style" panose="02020502050305020303" pitchFamily="18" charset="0"/>
                <a:cs typeface="Times New Roman" pitchFamily="18" charset="0"/>
              </a:rPr>
              <a:t>New schools had to be built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pic>
        <p:nvPicPr>
          <p:cNvPr id="21508" name="Picture 5" descr="http://ts3.mm.bing.net/images/thumbnail.aspx?q=678644163682&amp;id=dcd5487a86eeb6b83fa5be0436ef2530&amp;url=http%3a%2f%2fwww.cgchannel.com%2fwp-content%2fuploads%2f2010%2f02%2ftoystory3_img11_720.jpg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76" y="2514600"/>
            <a:ext cx="2857147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4252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4000" b="1" u="sng" dirty="0">
                <a:latin typeface="Goudy Old Style" panose="02020502050305020303" pitchFamily="18" charset="0"/>
                <a:cs typeface="Times New Roman" pitchFamily="18" charset="0"/>
              </a:rPr>
              <a:t>The Suburban Lifestyle</a:t>
            </a:r>
            <a:endParaRPr lang="en-US" altLang="en-US" sz="4000" b="1" dirty="0">
              <a:latin typeface="Goudy Old Style" panose="0202050205030502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19200"/>
            <a:ext cx="6248400" cy="5334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u="sng" dirty="0">
                <a:solidFill>
                  <a:srgbClr val="FF0000"/>
                </a:solidFill>
                <a:latin typeface="Goudy Old Style" panose="02020502050305020303" pitchFamily="18" charset="0"/>
                <a:cs typeface="Times New Roman" pitchFamily="18" charset="0"/>
              </a:rPr>
              <a:t>Women’s Roles</a:t>
            </a:r>
            <a:r>
              <a:rPr lang="en-US" dirty="0">
                <a:latin typeface="Goudy Old Style" panose="02020502050305020303" pitchFamily="18" charset="0"/>
                <a:cs typeface="Times New Roman" pitchFamily="18" charset="0"/>
              </a:rPr>
              <a:t>-</a:t>
            </a:r>
          </a:p>
          <a:p>
            <a:pPr marL="640080"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dirty="0">
                <a:latin typeface="Goudy Old Style" panose="02020502050305020303" pitchFamily="18" charset="0"/>
                <a:cs typeface="Times New Roman" pitchFamily="18" charset="0"/>
              </a:rPr>
              <a:t>Glorified women’s place in home</a:t>
            </a:r>
          </a:p>
          <a:p>
            <a:pPr marL="1005840" lvl="2" eaLnBrk="1" fontAlgn="auto" hangingPunct="1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Goudy Old Style" panose="02020502050305020303" pitchFamily="18" charset="0"/>
                <a:cs typeface="Times New Roman" pitchFamily="18" charset="0"/>
              </a:rPr>
              <a:t>TV, magazines, everything said, women should be at home</a:t>
            </a:r>
          </a:p>
          <a:p>
            <a:pPr marL="640080"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dirty="0">
                <a:latin typeface="Goudy Old Style" panose="02020502050305020303" pitchFamily="18" charset="0"/>
                <a:cs typeface="Times New Roman" pitchFamily="18" charset="0"/>
              </a:rPr>
              <a:t>Some women started to speak out and say it was isolating them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b="1" u="sng" dirty="0">
              <a:latin typeface="Goudy Old Style" panose="02020502050305020303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Goudy Old Style" panose="02020502050305020303" pitchFamily="18" charset="0"/>
                <a:cs typeface="Times New Roman" pitchFamily="18" charset="0"/>
              </a:rPr>
              <a:t>Betty Friedan wrote an the influential book </a:t>
            </a:r>
            <a:r>
              <a:rPr lang="en-US" dirty="0" smtClean="0">
                <a:latin typeface="Goudy Old Style" panose="02020502050305020303" pitchFamily="18" charset="0"/>
                <a:cs typeface="Times New Roman" pitchFamily="18" charset="0"/>
              </a:rPr>
              <a:t>titled </a:t>
            </a:r>
            <a:r>
              <a:rPr lang="en-US" i="1" dirty="0">
                <a:solidFill>
                  <a:srgbClr val="002060"/>
                </a:solidFill>
                <a:latin typeface="Goudy Old Style" panose="02020502050305020303" pitchFamily="18" charset="0"/>
                <a:cs typeface="Times New Roman" pitchFamily="18" charset="0"/>
              </a:rPr>
              <a:t>The Feminine Mystique</a:t>
            </a:r>
            <a:r>
              <a:rPr lang="en-US" i="1" dirty="0">
                <a:latin typeface="Goudy Old Style" panose="02020502050305020303" pitchFamily="18" charset="0"/>
                <a:cs typeface="Times New Roman" pitchFamily="18" charset="0"/>
              </a:rPr>
              <a:t>.</a:t>
            </a:r>
            <a:endParaRPr lang="en-US" dirty="0">
              <a:latin typeface="Goudy Old Style" panose="02020502050305020303" pitchFamily="18" charset="0"/>
              <a:cs typeface="Times New Roman" pitchFamily="18" charset="0"/>
            </a:endParaRPr>
          </a:p>
          <a:p>
            <a:pPr marL="640080"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dirty="0">
                <a:latin typeface="Goudy Old Style" panose="02020502050305020303" pitchFamily="18" charset="0"/>
                <a:cs typeface="Times New Roman" pitchFamily="18" charset="0"/>
              </a:rPr>
              <a:t>As we neared the 1960’s women were taking jobs outside of home, but sometimes stereotypical</a:t>
            </a:r>
          </a:p>
          <a:p>
            <a:pPr marL="1005840" lvl="2" eaLnBrk="1" fontAlgn="auto" hangingPunct="1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Goudy Old Style" panose="02020502050305020303" pitchFamily="18" charset="0"/>
                <a:cs typeface="Times New Roman" pitchFamily="18" charset="0"/>
              </a:rPr>
              <a:t>Women earned less</a:t>
            </a:r>
          </a:p>
          <a:p>
            <a:pPr marL="1005840" lvl="2" eaLnBrk="1" fontAlgn="auto" hangingPunct="1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Goudy Old Style" panose="02020502050305020303" pitchFamily="18" charset="0"/>
                <a:cs typeface="Times New Roman" pitchFamily="18" charset="0"/>
              </a:rPr>
              <a:t>Often limited to teaching, nursing, and office jobs</a:t>
            </a:r>
          </a:p>
          <a:p>
            <a:pPr marL="1005840" lvl="2" eaLnBrk="1" fontAlgn="auto" hangingPunct="1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Goudy Old Style" panose="02020502050305020303" pitchFamily="18" charset="0"/>
                <a:cs typeface="Times New Roman" pitchFamily="18" charset="0"/>
              </a:rPr>
              <a:t>Were not pushed to go to college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latin typeface="Goudy Old Style" panose="02020502050305020303" pitchFamily="18" charset="0"/>
              <a:cs typeface="Times New Roman" pitchFamily="18" charset="0"/>
            </a:endParaRPr>
          </a:p>
        </p:txBody>
      </p:sp>
      <p:pic>
        <p:nvPicPr>
          <p:cNvPr id="22532" name="Picture 7" descr="http://ts2.mm.bing.net/images/thumbnail.aspx?q=646724323045&amp;id=facdd1e516599a0158e98cd5d1d2354f&amp;url=http%3a%2f%2fwww.ssplprints.com%2flowres%2f43%2fmain%2f46%2f125083.jpg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834272"/>
            <a:ext cx="1969770" cy="1585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7425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4000" b="1" u="sng" dirty="0">
                <a:latin typeface="Goudy Old Style" panose="02020502050305020303" pitchFamily="18" charset="0"/>
                <a:cs typeface="Times New Roman" pitchFamily="18" charset="0"/>
              </a:rPr>
              <a:t>The Suburban Lifestyle</a:t>
            </a:r>
            <a:endParaRPr lang="en-US" altLang="en-US" sz="4000" b="1" dirty="0">
              <a:latin typeface="Goudy Old Style" panose="02020502050305020303" pitchFamily="18" charset="0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5943600" cy="51054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800" b="1" u="sng" dirty="0" smtClean="0">
                <a:solidFill>
                  <a:srgbClr val="FF0000"/>
                </a:solidFill>
                <a:latin typeface="Goudy Old Style" panose="02020502050305020303" pitchFamily="18" charset="0"/>
                <a:cs typeface="Times New Roman" pitchFamily="18" charset="0"/>
              </a:rPr>
              <a:t>Attritional time for leisure in the 1950’s</a:t>
            </a:r>
            <a:r>
              <a:rPr lang="en-US" altLang="en-US" sz="2800" dirty="0" smtClean="0">
                <a:latin typeface="Goudy Old Style" pitchFamily="18" charset="0"/>
                <a:cs typeface="Times New Roman" pitchFamily="18" charset="0"/>
              </a:rPr>
              <a:t>-</a:t>
            </a:r>
          </a:p>
          <a:p>
            <a:pPr lvl="1" eaLnBrk="1" hangingPunct="1"/>
            <a:r>
              <a:rPr lang="en-US" altLang="en-US" sz="2800" dirty="0" smtClean="0">
                <a:latin typeface="Goudy Old Style" pitchFamily="18" charset="0"/>
                <a:cs typeface="Times New Roman" pitchFamily="18" charset="0"/>
              </a:rPr>
              <a:t>Americans enjoyed more time then ever before</a:t>
            </a:r>
          </a:p>
          <a:p>
            <a:pPr lvl="1" eaLnBrk="1" hangingPunct="1"/>
            <a:r>
              <a:rPr lang="en-US" altLang="en-US" sz="2800" dirty="0" smtClean="0">
                <a:latin typeface="Goudy Old Style" pitchFamily="18" charset="0"/>
                <a:cs typeface="Times New Roman" pitchFamily="18" charset="0"/>
              </a:rPr>
              <a:t>There were more labor saving devices then before</a:t>
            </a:r>
          </a:p>
          <a:p>
            <a:pPr lvl="1" eaLnBrk="1" hangingPunct="1"/>
            <a:r>
              <a:rPr lang="en-US" altLang="en-US" sz="2800" dirty="0" smtClean="0">
                <a:latin typeface="Goudy Old Style" pitchFamily="18" charset="0"/>
                <a:cs typeface="Times New Roman" pitchFamily="18" charset="0"/>
              </a:rPr>
              <a:t>They were able to spend time playing/enjoying sports and games</a:t>
            </a:r>
          </a:p>
          <a:p>
            <a:pPr lvl="1" eaLnBrk="1" hangingPunct="1"/>
            <a:r>
              <a:rPr lang="en-US" altLang="en-US" sz="2800" dirty="0" smtClean="0">
                <a:latin typeface="Goudy Old Style" pitchFamily="18" charset="0"/>
                <a:cs typeface="Times New Roman" pitchFamily="18" charset="0"/>
              </a:rPr>
              <a:t>Many of the books American’s were reading were Do it yourself, comic books and  mysteries</a:t>
            </a:r>
          </a:p>
        </p:txBody>
      </p:sp>
      <p:pic>
        <p:nvPicPr>
          <p:cNvPr id="22534" name="Picture 6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667000"/>
            <a:ext cx="2062143" cy="2914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81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4000" b="1" u="sng" dirty="0">
                <a:latin typeface="Goudy Old Style" panose="02020502050305020303" pitchFamily="18" charset="0"/>
                <a:cs typeface="Times New Roman" pitchFamily="18" charset="0"/>
              </a:rPr>
              <a:t>The Automobile Culture</a:t>
            </a:r>
            <a:endParaRPr lang="en-US" altLang="en-US" sz="4000" b="1" dirty="0">
              <a:latin typeface="Goudy Old Style" panose="0202050205030502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5562600" cy="5029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 u="sng" dirty="0">
                <a:solidFill>
                  <a:srgbClr val="002060"/>
                </a:solidFill>
                <a:latin typeface="Goudy Old Style" panose="02020502050305020303" pitchFamily="18" charset="0"/>
                <a:cs typeface="Times New Roman" pitchFamily="18" charset="0"/>
              </a:rPr>
              <a:t>Automania</a:t>
            </a:r>
            <a:r>
              <a:rPr lang="en-US" sz="2000" dirty="0">
                <a:latin typeface="Goudy Old Style" panose="02020502050305020303" pitchFamily="18" charset="0"/>
                <a:cs typeface="Times New Roman" pitchFamily="18" charset="0"/>
              </a:rPr>
              <a:t>-</a:t>
            </a:r>
          </a:p>
          <a:p>
            <a:pPr marL="640080"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dirty="0">
                <a:latin typeface="Goudy Old Style" panose="02020502050305020303" pitchFamily="18" charset="0"/>
                <a:cs typeface="Times New Roman" pitchFamily="18" charset="0"/>
              </a:rPr>
              <a:t>After the war the car defined America</a:t>
            </a:r>
          </a:p>
          <a:p>
            <a:pPr marL="640080"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dirty="0">
                <a:latin typeface="Goudy Old Style" panose="02020502050305020303" pitchFamily="18" charset="0"/>
                <a:cs typeface="Times New Roman" pitchFamily="18" charset="0"/>
              </a:rPr>
              <a:t>Suburbs made car and highways necessary</a:t>
            </a:r>
          </a:p>
          <a:p>
            <a:pPr marL="1005840" lvl="2" eaLnBrk="1" fontAlgn="auto" hangingPunct="1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Goudy Old Style" panose="02020502050305020303" pitchFamily="18" charset="0"/>
                <a:cs typeface="Times New Roman" pitchFamily="18" charset="0"/>
              </a:rPr>
              <a:t>Interstate Highway Act 1956</a:t>
            </a:r>
          </a:p>
          <a:p>
            <a:pPr marL="1280160" lvl="3" eaLnBrk="1" fontAlgn="auto" hangingPunct="1"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–"/>
              <a:defRPr/>
            </a:pPr>
            <a:r>
              <a:rPr lang="en-US" sz="2000" dirty="0">
                <a:latin typeface="Goudy Old Style" panose="02020502050305020303" pitchFamily="18" charset="0"/>
                <a:cs typeface="Times New Roman" pitchFamily="18" charset="0"/>
              </a:rPr>
              <a:t>Helped some towns, killed others</a:t>
            </a:r>
          </a:p>
          <a:p>
            <a:pPr marL="640080"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dirty="0">
                <a:latin typeface="Goudy Old Style" panose="02020502050305020303" pitchFamily="18" charset="0"/>
                <a:cs typeface="Times New Roman" pitchFamily="18" charset="0"/>
              </a:rPr>
              <a:t>New vacation ideas popped up due to car</a:t>
            </a:r>
          </a:p>
          <a:p>
            <a:pPr marL="1005840" lvl="2" eaLnBrk="1" fontAlgn="auto" hangingPunct="1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Goudy Old Style" panose="02020502050305020303" pitchFamily="18" charset="0"/>
                <a:cs typeface="Times New Roman" pitchFamily="18" charset="0"/>
              </a:rPr>
              <a:t>In 1955, Disneyland </a:t>
            </a:r>
            <a:r>
              <a:rPr lang="en-US" sz="2000" dirty="0">
                <a:latin typeface="Goudy Old Style" panose="02020502050305020303" pitchFamily="18" charset="0"/>
                <a:cs typeface="Times New Roman" pitchFamily="18" charset="0"/>
              </a:rPr>
              <a:t>opens in </a:t>
            </a:r>
            <a:r>
              <a:rPr lang="en-US" sz="2000" dirty="0" smtClean="0">
                <a:latin typeface="Goudy Old Style" panose="02020502050305020303" pitchFamily="18" charset="0"/>
                <a:cs typeface="Times New Roman" pitchFamily="18" charset="0"/>
              </a:rPr>
              <a:t>California </a:t>
            </a:r>
          </a:p>
          <a:p>
            <a:pPr marL="640080"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dirty="0" smtClean="0">
                <a:latin typeface="Goudy Old Style" panose="02020502050305020303" pitchFamily="18" charset="0"/>
                <a:cs typeface="Times New Roman" pitchFamily="18" charset="0"/>
              </a:rPr>
              <a:t>It had negative effect too</a:t>
            </a:r>
          </a:p>
          <a:p>
            <a:pPr marL="1005840" lvl="2" eaLnBrk="1" fontAlgn="auto" hangingPunct="1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Goudy Old Style" panose="02020502050305020303" pitchFamily="18" charset="0"/>
                <a:cs typeface="Times New Roman" pitchFamily="18" charset="0"/>
              </a:rPr>
              <a:t>Environment</a:t>
            </a:r>
            <a:r>
              <a:rPr lang="en-US" sz="2000" dirty="0">
                <a:latin typeface="Goudy Old Style" panose="02020502050305020303" pitchFamily="18" charset="0"/>
                <a:cs typeface="Times New Roman" pitchFamily="18" charset="0"/>
              </a:rPr>
              <a:t>, traffic, noise, flight from cities</a:t>
            </a:r>
          </a:p>
          <a:p>
            <a:pPr marL="1280160" lvl="3" eaLnBrk="1" fontAlgn="auto" hangingPunct="1"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–"/>
              <a:defRPr/>
            </a:pPr>
            <a:r>
              <a:rPr lang="en-US" sz="2000" dirty="0">
                <a:latin typeface="Goudy Old Style" panose="02020502050305020303" pitchFamily="18" charset="0"/>
                <a:cs typeface="Times New Roman" pitchFamily="18" charset="0"/>
              </a:rPr>
              <a:t>Created a gap between rich and poor</a:t>
            </a:r>
          </a:p>
          <a:p>
            <a:pPr marL="640080"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dirty="0">
                <a:latin typeface="Goudy Old Style" panose="02020502050305020303" pitchFamily="18" charset="0"/>
                <a:cs typeface="Times New Roman" pitchFamily="18" charset="0"/>
              </a:rPr>
              <a:t>Increased </a:t>
            </a:r>
            <a:r>
              <a:rPr lang="en-US" dirty="0" smtClean="0">
                <a:latin typeface="Goudy Old Style" panose="02020502050305020303" pitchFamily="18" charset="0"/>
                <a:cs typeface="Times New Roman" pitchFamily="18" charset="0"/>
              </a:rPr>
              <a:t>advertising generates increased </a:t>
            </a:r>
            <a:r>
              <a:rPr lang="en-US" dirty="0" err="1" smtClean="0">
                <a:latin typeface="Goudy Old Style" panose="02020502050305020303" pitchFamily="18" charset="0"/>
                <a:cs typeface="Times New Roman" pitchFamily="18" charset="0"/>
              </a:rPr>
              <a:t>revinue</a:t>
            </a:r>
            <a:r>
              <a:rPr lang="en-US" dirty="0" smtClean="0">
                <a:latin typeface="Goudy Old Style" panose="02020502050305020303" pitchFamily="18" charset="0"/>
                <a:cs typeface="Times New Roman" pitchFamily="18" charset="0"/>
              </a:rPr>
              <a:t> </a:t>
            </a:r>
            <a:endParaRPr lang="en-US" dirty="0">
              <a:latin typeface="Goudy Old Style" panose="02020502050305020303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pic>
        <p:nvPicPr>
          <p:cNvPr id="24580" name="Picture 5" descr="http://ts4.mm.bing.net/images/thumbnail.aspx?q=408940058499&amp;id=816ba88436a79a27de661d7c29ae0f7d&amp;url=http%3a%2f%2f4.bp.blogspot.com%2f_E2Wa1M6x1fI%2fSpZkruoNKQI%2fAAAAAAAADdU%2fHNQBay6q0fg%2fs400%2fWaltDisneyAndMickeyMouse.gif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133600"/>
            <a:ext cx="2362200" cy="35281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4013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0</TotalTime>
  <Words>736</Words>
  <Application>Microsoft Office PowerPoint</Application>
  <PresentationFormat>On-screen Show (4:3)</PresentationFormat>
  <Paragraphs>96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Adjacency</vt:lpstr>
      <vt:lpstr>Chapter 19-Section 2-The American Dream in the Fifties</vt:lpstr>
      <vt:lpstr> The Organization and  the Organization Man </vt:lpstr>
      <vt:lpstr>The Organization and the Organization Man</vt:lpstr>
      <vt:lpstr>The Organization and  the Organization Man</vt:lpstr>
      <vt:lpstr>The Suburban Lifestyle</vt:lpstr>
      <vt:lpstr>The Suburban Lifestyle</vt:lpstr>
      <vt:lpstr>The Suburban Lifestyle</vt:lpstr>
      <vt:lpstr>The Suburban Lifestyle</vt:lpstr>
      <vt:lpstr>The Automobile Culture</vt:lpstr>
      <vt:lpstr>Consumerism Unbound</vt:lpstr>
      <vt:lpstr>Consumerism Unbound</vt:lpstr>
      <vt:lpstr>Consumerism Unbound</vt:lpstr>
      <vt:lpstr>Consumerism Unbound</vt:lpstr>
    </vt:vector>
  </TitlesOfParts>
  <Company>Dearborn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2-The American Dream in the Fifties</dc:title>
  <dc:creator>Windows User</dc:creator>
  <cp:lastModifiedBy>Windows User</cp:lastModifiedBy>
  <cp:revision>2</cp:revision>
  <dcterms:created xsi:type="dcterms:W3CDTF">2018-04-26T13:37:16Z</dcterms:created>
  <dcterms:modified xsi:type="dcterms:W3CDTF">2018-04-26T13:37:52Z</dcterms:modified>
</cp:coreProperties>
</file>