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C354-FA89-45A5-AD9A-911F1ABB8274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9C9398F-F2DE-4B6F-97C5-FDEF6C2967D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C354-FA89-45A5-AD9A-911F1ABB8274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398F-F2DE-4B6F-97C5-FDEF6C2967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C354-FA89-45A5-AD9A-911F1ABB8274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398F-F2DE-4B6F-97C5-FDEF6C2967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C354-FA89-45A5-AD9A-911F1ABB8274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398F-F2DE-4B6F-97C5-FDEF6C2967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C354-FA89-45A5-AD9A-911F1ABB8274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398F-F2DE-4B6F-97C5-FDEF6C2967D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C354-FA89-45A5-AD9A-911F1ABB8274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398F-F2DE-4B6F-97C5-FDEF6C2967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C354-FA89-45A5-AD9A-911F1ABB8274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398F-F2DE-4B6F-97C5-FDEF6C2967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C354-FA89-45A5-AD9A-911F1ABB8274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398F-F2DE-4B6F-97C5-FDEF6C2967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C354-FA89-45A5-AD9A-911F1ABB8274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398F-F2DE-4B6F-97C5-FDEF6C2967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C354-FA89-45A5-AD9A-911F1ABB8274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398F-F2DE-4B6F-97C5-FDEF6C2967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C354-FA89-45A5-AD9A-911F1ABB8274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398F-F2DE-4B6F-97C5-FDEF6C2967D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BDBC354-FA89-45A5-AD9A-911F1ABB8274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9C9398F-F2DE-4B6F-97C5-FDEF6C2967D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9509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u="sng" smtClean="0">
                <a:latin typeface="Times New Roman" pitchFamily="18" charset="0"/>
                <a:cs typeface="Times New Roman" pitchFamily="18" charset="0"/>
              </a:rPr>
              <a:t>Chapter 18-Section </a:t>
            </a:r>
            <a:r>
              <a:rPr lang="en-US" altLang="en-US" b="1" u="sng" dirty="0" smtClean="0">
                <a:latin typeface="Times New Roman" pitchFamily="18" charset="0"/>
                <a:cs typeface="Times New Roman" pitchFamily="18" charset="0"/>
              </a:rPr>
              <a:t>1-Origins of the Cold War</a:t>
            </a:r>
          </a:p>
        </p:txBody>
      </p:sp>
      <p:pic>
        <p:nvPicPr>
          <p:cNvPr id="7171" name="Picture 5" descr="cold war unicor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60198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52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688" cy="646113"/>
          </a:xfrm>
        </p:spPr>
        <p:txBody>
          <a:bodyPr/>
          <a:lstStyle/>
          <a:p>
            <a:pPr algn="ctr"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The Cold War in Europe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81000" y="1690687"/>
            <a:ext cx="5181600" cy="46482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The Cold War was a state of geopolitical tension after World War II that lasted from 1945 until the collapse of communism in 1991.</a:t>
            </a:r>
          </a:p>
          <a:p>
            <a:pPr lvl="1" eaLnBrk="1" hangingPunct="1"/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This ideological conflict was mainly between powers in the Russian controlled Eastern Bloc and powers in the U.S. influenced Western Bloc. </a:t>
            </a:r>
          </a:p>
        </p:txBody>
      </p:sp>
      <p:pic>
        <p:nvPicPr>
          <p:cNvPr id="14341" name="Picture 5">
            <a:extLst>
              <a:ext uri="{FF2B5EF4-FFF2-40B4-BE49-F238E27FC236}">
                <a16:creationId xmlns:a16="http://schemas.microsoft.com/office/drawing/2014/main" xmlns="" id="{A9835092-7B9F-40A2-AD38-565C607A5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8000"/>
            <a:ext cx="3149292" cy="1628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77312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xmlns="" id="{DDBD2859-146C-43EF-9B28-7A07804B5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981200"/>
            <a:ext cx="6248400" cy="4525963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Truman Doctrine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-</a:t>
            </a:r>
            <a:endParaRPr lang="en-US" altLang="en-US" sz="2200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Believed in containment by giving money to countries in jeopardy of being taken over by Communism</a:t>
            </a:r>
          </a:p>
          <a:p>
            <a:pPr lvl="2"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U.S. replaces British aid to Greece and Turkey in order to reduce communist threat</a:t>
            </a:r>
          </a:p>
          <a:p>
            <a:pPr marL="685800" lvl="2" indent="0" eaLnBrk="1" hangingPunct="1">
              <a:buFont typeface="Wingdings 2" pitchFamily="18" charset="2"/>
              <a:buNone/>
              <a:defRPr/>
            </a:pPr>
            <a:endParaRPr lang="en-US" altLang="en-US" sz="22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 eaLnBrk="1" hangingPunct="1">
              <a:defRPr/>
            </a:pPr>
            <a:r>
              <a:rPr lang="en-US" sz="2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Marshall Plan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228600" indent="-228600" eaLnBrk="1" hangingPunct="1">
              <a:buFontTx/>
              <a:buChar char="•"/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1947, Secretary of State George Marshall proposes giving aid to any nation in need who is fighting off the advance of communism </a:t>
            </a:r>
          </a:p>
          <a:p>
            <a:pPr marL="525463" lvl="1" indent="-228600" eaLnBrk="1" hangingPunct="1"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this plan sixteen nations receive over thirteen billion dollars in aid  </a:t>
            </a:r>
          </a:p>
        </p:txBody>
      </p:sp>
      <p:sp>
        <p:nvSpPr>
          <p:cNvPr id="17411" name="Title 1"/>
          <p:cNvSpPr txBox="1">
            <a:spLocks/>
          </p:cNvSpPr>
          <p:nvPr/>
        </p:nvSpPr>
        <p:spPr bwMode="auto">
          <a:xfrm>
            <a:off x="1066800" y="685800"/>
            <a:ext cx="7024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u="sng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The Cold War in Europe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xmlns="" id="{0391C7D7-5FB0-47C4-8501-2AFE89349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1913900" cy="261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84007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76313" y="685800"/>
            <a:ext cx="7024687" cy="722313"/>
          </a:xfrm>
        </p:spPr>
        <p:txBody>
          <a:bodyPr/>
          <a:lstStyle/>
          <a:p>
            <a:pPr algn="ctr"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Dealing with Germany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543800" cy="48768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Following the Potsdam Conference Germany is divided into four zones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A British, French, Russian and United States led  zone</a:t>
            </a:r>
          </a:p>
          <a:p>
            <a:pPr lvl="2" eaLnBrk="1" hangingPunct="1">
              <a:buFont typeface="Arial" charset="0"/>
              <a:buChar char="•"/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However, Great Britain and France were still recovering from war so control ultimately fell to the U.S. and Russia </a:t>
            </a:r>
          </a:p>
          <a:p>
            <a:pPr lvl="1" eaLnBrk="1" hangingPunct="1">
              <a:buFont typeface="Arial" charset="0"/>
              <a:buChar char="–"/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Later it was split into an eastern and western block </a:t>
            </a:r>
          </a:p>
          <a:p>
            <a:pPr lvl="2" eaLnBrk="1" hangingPunct="1">
              <a:buFont typeface="Arial" charset="0"/>
              <a:buChar char="–"/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Berlin was shared but technically in Soviet territory. So it was divided and the Soviets agreed to keep road open</a:t>
            </a:r>
          </a:p>
          <a:p>
            <a:pPr lvl="3" eaLnBrk="1" hangingPunct="1">
              <a:buFont typeface="Arial" charset="0"/>
              <a:buChar char="–"/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They did not</a:t>
            </a:r>
          </a:p>
          <a:p>
            <a:pPr eaLnBrk="1" hangingPunct="1">
              <a:buFont typeface="Arial" charset="0"/>
              <a:buChar char="•"/>
            </a:pP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751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7024688" cy="722313"/>
          </a:xfrm>
        </p:spPr>
        <p:txBody>
          <a:bodyPr/>
          <a:lstStyle/>
          <a:p>
            <a:pPr algn="ctr"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Dealing with Germany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4953000" cy="43434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alt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Berlin Airlift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n-US" altLang="en-US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Font typeface="Arial" charset="0"/>
              <a:buChar char="–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The United States and Great Britain conducted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227,000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flights over a period of 327 Days</a:t>
            </a:r>
          </a:p>
          <a:p>
            <a:pPr lvl="2" eaLnBrk="1" hangingPunct="1">
              <a:buFont typeface="Arial" charset="0"/>
              <a:buChar char="–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During the Berlin Airlift nearly 2.3 million tons of supplies were dropped into the city of Berlin 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53250" name="Picture 2">
            <a:extLst>
              <a:ext uri="{FF2B5EF4-FFF2-40B4-BE49-F238E27FC236}">
                <a16:creationId xmlns:a16="http://schemas.microsoft.com/office/drawing/2014/main" xmlns="" id="{04A083EA-EBE5-4E77-99B2-27B33B777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95600"/>
            <a:ext cx="2204743" cy="1688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43736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xmlns="" id="{0B0B88C8-632D-48C1-BC32-61D02B3E4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14400"/>
            <a:ext cx="7024688" cy="72231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u="sng" dirty="0">
                <a:latin typeface="Times New Roman" pitchFamily="18" charset="0"/>
                <a:cs typeface="Times New Roman" pitchFamily="18" charset="0"/>
              </a:rPr>
              <a:t>North Atlantic Treaty Organization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5486400" cy="4724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After seeing what happened in Germany people got nervous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So twelve countries (Belgium, the Netherlands, Luxembourg, France, and the United Kingdom, United States, Canada, Portugal, Italy, Norway, Denmark and Iceland) came together to form NATO for protection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NATO has its own military</a:t>
            </a:r>
          </a:p>
        </p:txBody>
      </p:sp>
      <p:pic>
        <p:nvPicPr>
          <p:cNvPr id="17412" name="Picture 2" descr="http://cdn.dipity.com/uploads/events/289d13563725eefb7f63d5c2212fabb6.jpg">
            <a:extLst>
              <a:ext uri="{FF2B5EF4-FFF2-40B4-BE49-F238E27FC236}">
                <a16:creationId xmlns:a16="http://schemas.microsoft.com/office/drawing/2014/main" xmlns="" id="{69BDC631-FB48-44C1-89DF-26C5BF0D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138889"/>
            <a:ext cx="2420033" cy="1857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57227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024688" cy="6461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Former Allies Clash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664B6A-7A40-4A77-BBD4-64D1EC15B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76400"/>
            <a:ext cx="5410200" cy="4724400"/>
          </a:xfrm>
        </p:spPr>
        <p:txBody>
          <a:bodyPr rtlCol="0">
            <a:normAutofit fontScale="85000" lnSpcReduction="2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U.S. and U.S.S.R. have different plans for their vision of Europe 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sz="2600" b="1" u="sng" dirty="0">
              <a:latin typeface="Times New Roman" pitchFamily="18" charset="0"/>
              <a:cs typeface="Times New Roman" pitchFamily="18" charset="0"/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Russia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Believed in communism where the government had total control over property and economy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No political parties, no real voting rights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sz="2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America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Believed in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capitalism. A system where  private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citizens controlled the economy, property and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held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free voting rights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sz="3000" dirty="0"/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xmlns="" id="{FF23E3FD-CA79-4F59-9EFC-7F39F0B04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38400"/>
            <a:ext cx="25908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0938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688" cy="6461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u="sng" dirty="0" smtClean="0">
                <a:latin typeface="Times New Roman" pitchFamily="18" charset="0"/>
                <a:cs typeface="Times New Roman" pitchFamily="18" charset="0"/>
              </a:rPr>
              <a:t>Former Allies Clash</a:t>
            </a:r>
            <a:endParaRPr lang="en-US" altLang="en-US" dirty="0" smtClean="0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xmlns="" id="{AA4B7AFD-2B72-4B6E-AF92-345C50C20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0200"/>
            <a:ext cx="5029200" cy="4876800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The events of the war made both the United States and Russia suspicious one another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Harry S. Truman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succeeds FDR as President</a:t>
            </a:r>
          </a:p>
          <a:p>
            <a:pPr marL="525463" lvl="1" indent="-228600" eaLnBrk="1" hangingPunct="1">
              <a:buFontTx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vice-president, Truman was not included in policy decisions and was not even aware the atomic bomb existed until he became President</a:t>
            </a:r>
          </a:p>
          <a:p>
            <a:pPr marL="228600" indent="-228600" eaLnBrk="1" hangingPunct="1">
              <a:buFontTx/>
              <a:buChar char="•"/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 eaLnBrk="1" hangingPunct="1">
              <a:buFontTx/>
              <a:buChar char="•"/>
              <a:defRPr/>
            </a:pP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Joseph Stalin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continued to lead Russia </a:t>
            </a:r>
          </a:p>
          <a:p>
            <a:pPr marL="525463" lvl="1" indent="-228600" eaLnBrk="1" hangingPunct="1">
              <a:buFontTx/>
              <a:buChar char="•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However, he resented that U.S. delayed attacking Germany and hid atom bomb from him </a:t>
            </a:r>
          </a:p>
          <a:p>
            <a:pPr marL="525463" lvl="1" indent="-228600" eaLnBrk="1" hangingPunct="1">
              <a:buFontTx/>
              <a:buChar char="•"/>
              <a:defRPr/>
            </a:pP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67000"/>
            <a:ext cx="2773363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644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024688" cy="6461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The United Nations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xmlns="" id="{D1CDEDED-3767-4E40-9304-964D2DFE9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905000"/>
            <a:ext cx="4724400" cy="4525963"/>
          </a:xfrm>
        </p:spPr>
        <p:txBody>
          <a:bodyPr>
            <a:normAutofit/>
          </a:bodyPr>
          <a:lstStyle/>
          <a:p>
            <a:pPr marL="228600" indent="-228600" eaLnBrk="1" hangingPunct="1">
              <a:defRPr/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United Nations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eaLnBrk="1" hangingPunct="1">
              <a:buFontTx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June of 1945 fifty nations came together to establish the United Nations established as new peacekeeping body</a:t>
            </a:r>
          </a:p>
          <a:p>
            <a:pPr marL="228600" indent="-228600" eaLnBrk="1" hangingPunct="1">
              <a:buFontTx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becomes the arena where U.S. and U.S.S.R. would attempt to spread their influence</a:t>
            </a:r>
          </a:p>
          <a:p>
            <a:pPr marL="525463" lvl="1" indent="-228600" eaLnBrk="1" hangingPunct="1">
              <a:buFontTx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hoped a lasting peace could be achieved  </a:t>
            </a:r>
          </a:p>
          <a:p>
            <a:pPr lvl="1" eaLnBrk="1" hangingPunct="1">
              <a:defRPr/>
            </a:pP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defRPr/>
            </a:pP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2" descr="http://www.planetware.com/i/photo/new-york-united-nations-new-york-city-ny287.jpg">
            <a:extLst>
              <a:ext uri="{FF2B5EF4-FFF2-40B4-BE49-F238E27FC236}">
                <a16:creationId xmlns:a16="http://schemas.microsoft.com/office/drawing/2014/main" xmlns="" id="{2CCC3DDB-3AE2-4866-9E39-51C201B82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28448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75768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xmlns="" id="{9BFB8275-5CA1-4C2A-82A2-F24B2C9A3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57200"/>
            <a:ext cx="7024688" cy="9509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u="sng" dirty="0">
                <a:latin typeface="Times New Roman" pitchFamily="18" charset="0"/>
                <a:cs typeface="Times New Roman" pitchFamily="18" charset="0"/>
              </a:rPr>
              <a:t>Truman Becomes President (Again)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53401F-4FEB-4EE7-A0F5-CAD5017AA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133600"/>
            <a:ext cx="4038600" cy="4525963"/>
          </a:xfrm>
        </p:spPr>
        <p:txBody>
          <a:bodyPr rtlCol="0">
            <a:normAutofit fontScale="92500"/>
          </a:bodyPr>
          <a:lstStyle/>
          <a:p>
            <a:pPr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Truman’s Role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Had been kept out of main decisions during war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Forced to jump in without background knowledge</a:t>
            </a:r>
          </a:p>
          <a:p>
            <a:pPr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pic>
        <p:nvPicPr>
          <p:cNvPr id="11268" name="Picture 2" descr="http://blogs.dickinson.edu/hist-118pinsker/files/2010/11/truman19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475" y="2895600"/>
            <a:ext cx="3827463" cy="2790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022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024688" cy="6461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The Potsdam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C5A17A-F9D9-4571-AA7D-74EC0DA99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5943600" cy="4800600"/>
          </a:xfrm>
        </p:spPr>
        <p:txBody>
          <a:bodyPr rtlCol="0">
            <a:normAutofit/>
          </a:bodyPr>
          <a:lstStyle/>
          <a:p>
            <a:pPr marL="228600" indent="-228600" eaLnBrk="1" hangingPunct="1">
              <a:defRPr/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Potsdam Conference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5463" lvl="1" indent="-228600" eaLnBrk="1" hangingPunct="1">
              <a:buFontTx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July 1945 a conference led by Harry Truman of the U.S., Clement Atlee of Great Britain and Joseph Stalin of the Soviet Union met to lay the foundations for a post war world </a:t>
            </a:r>
          </a:p>
          <a:p>
            <a:pPr marL="525463" lvl="1" indent="-228600" eaLnBrk="1" hangingPunct="1">
              <a:buFontTx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Stalin had gone back on promises for free elections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Democracy wasn’t allowed in the Soviet controlled territories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U.S. wanted this to help open trade doors fearing that the more communist countries that existed the stronger the Soviet economy would become </a:t>
            </a:r>
          </a:p>
          <a:p>
            <a:pPr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72161"/>
            <a:ext cx="2594811" cy="194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13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444347" y="1676400"/>
            <a:ext cx="5638800" cy="4794250"/>
          </a:xfrm>
        </p:spPr>
        <p:txBody>
          <a:bodyPr>
            <a:normAutofit lnSpcReduction="10000"/>
          </a:bodyPr>
          <a:lstStyle/>
          <a:p>
            <a:pPr marL="228600" indent="-228600" eaLnBrk="1" hangingPunct="1"/>
            <a:r>
              <a:rPr lang="en-US" alt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Bargaining at Potsdam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n-US" altLang="en-US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 eaLnBrk="1" hangingPunct="1">
              <a:buFontTx/>
              <a:buChar char="•"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Truman becomes convinced that U.S., Soviet aims deeply at odds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Soviets want reparations from Germany due to the fact that they lost over twenty million men </a:t>
            </a:r>
          </a:p>
          <a:p>
            <a:pPr marL="525463" lvl="1" indent="-228600" eaLnBrk="1" hangingPunct="1">
              <a:buFontTx/>
              <a:buChar char="•"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Truman objects to this request 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The U.S.S.R agrees to take reparations mainly from own occupation zones known as satellite nations 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U.S. emerges from war as great economic power and wants Eastern European raw materials, markets</a:t>
            </a:r>
          </a:p>
        </p:txBody>
      </p:sp>
      <p:pic>
        <p:nvPicPr>
          <p:cNvPr id="12292" name="Picture 2" descr="http://t2.gstatic.com/images?q=tbn:ANd9GcSqVuUR1TuZBYDcRSB7wEOw3O0I1cKxtElWGvPYxsacrwsw2WtQIA">
            <a:extLst>
              <a:ext uri="{FF2B5EF4-FFF2-40B4-BE49-F238E27FC236}">
                <a16:creationId xmlns:a16="http://schemas.microsoft.com/office/drawing/2014/main" xmlns="" id="{92B1613B-8D23-46E4-B57C-79AEE5F84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19400"/>
            <a:ext cx="2382706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316" name="Title 1"/>
          <p:cNvSpPr txBox="1">
            <a:spLocks/>
          </p:cNvSpPr>
          <p:nvPr/>
        </p:nvSpPr>
        <p:spPr bwMode="auto">
          <a:xfrm>
            <a:off x="990600" y="685800"/>
            <a:ext cx="7024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u="sng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The Potsdam Conference</a:t>
            </a:r>
          </a:p>
        </p:txBody>
      </p:sp>
    </p:spTree>
    <p:extLst>
      <p:ext uri="{BB962C8B-B14F-4D97-AF65-F5344CB8AC3E}">
        <p14:creationId xmlns:p14="http://schemas.microsoft.com/office/powerpoint/2010/main" val="3648243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024688" cy="6461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The Potsdam Conference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Char char="•"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As a response the U.S. established the policy of containment which aimed to prevent the spread of communism  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Europe Became Divided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The eastern block of Europe was  Communist controlled while the west became a non-communist area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Churchill described the division by saying that “an Iron Curtain had fallen across Europe”</a:t>
            </a:r>
          </a:p>
          <a:p>
            <a:pPr eaLnBrk="1" hangingPunct="1">
              <a:buFont typeface="Arial" charset="0"/>
              <a:buChar char="•"/>
            </a:pP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http://scrapetv.com/News/News%20Pages/Politics/images-3/potsdam-conference.JPG">
            <a:extLst>
              <a:ext uri="{FF2B5EF4-FFF2-40B4-BE49-F238E27FC236}">
                <a16:creationId xmlns:a16="http://schemas.microsoft.com/office/drawing/2014/main" xmlns="" id="{08C3CA42-27A2-4F82-9ABC-BB754D928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0"/>
            <a:ext cx="2796007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96560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Image result for Map of Europe After WW2">
            <a:extLst>
              <a:ext uri="{FF2B5EF4-FFF2-40B4-BE49-F238E27FC236}">
                <a16:creationId xmlns:a16="http://schemas.microsoft.com/office/drawing/2014/main" xmlns="" id="{479E1F94-F6D0-462A-9961-CB34A818D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772400" cy="5366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332864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</TotalTime>
  <Words>723</Words>
  <Application>Microsoft Office PowerPoint</Application>
  <PresentationFormat>On-screen Show (4:3)</PresentationFormat>
  <Paragraphs>71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Apothecary</vt:lpstr>
      <vt:lpstr>Chapter 18-Section 1-Origins of the Cold War</vt:lpstr>
      <vt:lpstr>Former Allies Clash</vt:lpstr>
      <vt:lpstr>Former Allies Clash</vt:lpstr>
      <vt:lpstr>The United Nations</vt:lpstr>
      <vt:lpstr>Truman Becomes President (Again)</vt:lpstr>
      <vt:lpstr>The Potsdam Conference</vt:lpstr>
      <vt:lpstr>PowerPoint Presentation</vt:lpstr>
      <vt:lpstr>The Potsdam Conference</vt:lpstr>
      <vt:lpstr>PowerPoint Presentation</vt:lpstr>
      <vt:lpstr>The Cold War in Europe</vt:lpstr>
      <vt:lpstr>PowerPoint Presentation</vt:lpstr>
      <vt:lpstr>Dealing with Germany</vt:lpstr>
      <vt:lpstr>Dealing with Germany</vt:lpstr>
      <vt:lpstr>North Atlantic Treaty Organization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18-Section 1-Origins of the Cold War</dc:title>
  <dc:creator>Windows User</dc:creator>
  <cp:lastModifiedBy>Windows User</cp:lastModifiedBy>
  <cp:revision>1</cp:revision>
  <dcterms:created xsi:type="dcterms:W3CDTF">2018-03-26T11:55:18Z</dcterms:created>
  <dcterms:modified xsi:type="dcterms:W3CDTF">2018-03-26T11:58:01Z</dcterms:modified>
</cp:coreProperties>
</file>