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969F1-FFB0-4C28-A314-07EDF7312C20}" type="datetimeFigureOut">
              <a:rPr lang="en-US" smtClean="0"/>
              <a:t>3/5/2018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850E17A-534C-4E23-A5BF-D7A201246F8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969F1-FFB0-4C28-A314-07EDF7312C20}" type="datetimeFigureOut">
              <a:rPr lang="en-US" smtClean="0"/>
              <a:t>3/5/2018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0E17A-534C-4E23-A5BF-D7A201246F8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D850E17A-534C-4E23-A5BF-D7A201246F8E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969F1-FFB0-4C28-A314-07EDF7312C20}" type="datetimeFigureOut">
              <a:rPr lang="en-US" smtClean="0"/>
              <a:t>3/5/2018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969F1-FFB0-4C28-A314-07EDF7312C20}" type="datetimeFigureOut">
              <a:rPr lang="en-US" smtClean="0"/>
              <a:t>3/5/2018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D850E17A-534C-4E23-A5BF-D7A201246F8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969F1-FFB0-4C28-A314-07EDF7312C20}" type="datetimeFigureOut">
              <a:rPr lang="en-US" smtClean="0"/>
              <a:t>3/5/2018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850E17A-534C-4E23-A5BF-D7A201246F8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00C969F1-FFB0-4C28-A314-07EDF7312C20}" type="datetimeFigureOut">
              <a:rPr lang="en-US" smtClean="0"/>
              <a:t>3/5/2018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0E17A-534C-4E23-A5BF-D7A201246F8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969F1-FFB0-4C28-A314-07EDF7312C20}" type="datetimeFigureOut">
              <a:rPr lang="en-US" smtClean="0"/>
              <a:t>3/5/2018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D850E17A-534C-4E23-A5BF-D7A201246F8E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969F1-FFB0-4C28-A314-07EDF7312C20}" type="datetimeFigureOut">
              <a:rPr lang="en-US" smtClean="0"/>
              <a:t>3/5/2018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D850E17A-534C-4E23-A5BF-D7A201246F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969F1-FFB0-4C28-A314-07EDF7312C20}" type="datetimeFigureOut">
              <a:rPr lang="en-US" smtClean="0"/>
              <a:t>3/5/2018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850E17A-534C-4E23-A5BF-D7A201246F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850E17A-534C-4E23-A5BF-D7A201246F8E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969F1-FFB0-4C28-A314-07EDF7312C20}" type="datetimeFigureOut">
              <a:rPr lang="en-US" smtClean="0"/>
              <a:t>3/5/2018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D850E17A-534C-4E23-A5BF-D7A201246F8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00C969F1-FFB0-4C28-A314-07EDF7312C20}" type="datetimeFigureOut">
              <a:rPr lang="en-US" smtClean="0"/>
              <a:t>3/5/2018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00C969F1-FFB0-4C28-A314-07EDF7312C20}" type="datetimeFigureOut">
              <a:rPr lang="en-US" smtClean="0"/>
              <a:t>3/5/2018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850E17A-534C-4E23-A5BF-D7A201246F8E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4000" u="sng" dirty="0" smtClean="0">
                <a:solidFill>
                  <a:srgbClr val="7B9899"/>
                </a:solidFill>
                <a:latin typeface="Goudy Old Style" pitchFamily="18" charset="0"/>
                <a:cs typeface="Times New Roman" pitchFamily="18" charset="0"/>
              </a:rPr>
              <a:t>Chapter 17-Section </a:t>
            </a:r>
            <a:r>
              <a:rPr lang="en-US" altLang="en-US" sz="4000" u="sng" dirty="0" smtClean="0">
                <a:solidFill>
                  <a:srgbClr val="7B9899"/>
                </a:solidFill>
                <a:latin typeface="Goudy Old Style" pitchFamily="18" charset="0"/>
                <a:cs typeface="Times New Roman" pitchFamily="18" charset="0"/>
              </a:rPr>
              <a:t>3-The War in the Pacific</a:t>
            </a:r>
          </a:p>
        </p:txBody>
      </p:sp>
      <p:pic>
        <p:nvPicPr>
          <p:cNvPr id="57347" name="Picture 6" descr="Defense of the Aleutians, Dutch Harbor, Alaska, JUNE 3, 19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442" y="1676400"/>
            <a:ext cx="6430766" cy="45878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49815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4000" u="sng" dirty="0">
                <a:solidFill>
                  <a:srgbClr val="7B9899"/>
                </a:solidFill>
                <a:latin typeface="Goudy Old Style" panose="02020502050305020303" pitchFamily="18" charset="0"/>
                <a:cs typeface="Times New Roman" pitchFamily="18" charset="0"/>
              </a:rPr>
              <a:t>U.S. On the Offensive </a:t>
            </a:r>
            <a:endParaRPr lang="en-US" sz="4000" dirty="0">
              <a:latin typeface="Goudy Old Style" panose="02020502050305020303" pitchFamily="18" charset="0"/>
            </a:endParaRPr>
          </a:p>
        </p:txBody>
      </p:sp>
      <p:sp>
        <p:nvSpPr>
          <p:cNvPr id="67587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7013575" cy="48736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200" smtClean="0">
                <a:latin typeface="Goudy Old Style" pitchFamily="18" charset="0"/>
              </a:rPr>
              <a:t>The Americans used the strategy of </a:t>
            </a:r>
            <a:r>
              <a:rPr lang="en-US" altLang="en-US" sz="2200" u="sng" smtClean="0">
                <a:solidFill>
                  <a:srgbClr val="FF0000"/>
                </a:solidFill>
                <a:latin typeface="Goudy Old Style" pitchFamily="18" charset="0"/>
              </a:rPr>
              <a:t>Island Hopping</a:t>
            </a:r>
            <a:r>
              <a:rPr lang="en-US" altLang="en-US" sz="2200" smtClean="0">
                <a:latin typeface="Goudy Old Style" pitchFamily="18" charset="0"/>
              </a:rPr>
              <a:t>–They would capture lightly-defended islands throughout the Pacific, one by one, until they had “</a:t>
            </a:r>
            <a:r>
              <a:rPr lang="en-US" altLang="en-US" sz="2200" smtClean="0">
                <a:solidFill>
                  <a:srgbClr val="002060"/>
                </a:solidFill>
                <a:latin typeface="Goudy Old Style" pitchFamily="18" charset="0"/>
              </a:rPr>
              <a:t>HOPPED</a:t>
            </a:r>
            <a:r>
              <a:rPr lang="en-US" altLang="en-US" sz="2200" smtClean="0">
                <a:latin typeface="Goudy Old Style" pitchFamily="18" charset="0"/>
              </a:rPr>
              <a:t>” their way towards Japan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200" smtClean="0">
                <a:latin typeface="Goudy Old Style" pitchFamily="18" charset="0"/>
              </a:rPr>
              <a:t>The Pacific Ocean was so </a:t>
            </a:r>
            <a:r>
              <a:rPr lang="en-US" altLang="en-US" sz="2200" smtClean="0">
                <a:solidFill>
                  <a:srgbClr val="FF0000"/>
                </a:solidFill>
                <a:latin typeface="Goudy Old Style" pitchFamily="18" charset="0"/>
              </a:rPr>
              <a:t>BIG</a:t>
            </a:r>
            <a:r>
              <a:rPr lang="en-US" altLang="en-US" sz="2200" smtClean="0">
                <a:latin typeface="Goudy Old Style" pitchFamily="18" charset="0"/>
              </a:rPr>
              <a:t> that the U.S. needed a way to get closer to Japan This would get the U.S. within striking distance of Japan &amp; allow the U.S. to set up bases to refuel/resupply at all of the conquered islands along the way</a:t>
            </a:r>
          </a:p>
          <a:p>
            <a:r>
              <a:rPr lang="en-US" altLang="en-US" sz="2200" smtClean="0">
                <a:latin typeface="Goudy Old Style" pitchFamily="18" charset="0"/>
              </a:rPr>
              <a:t> One of the most famous conflicts too place on Iwo Jima in 1944. An island needed for bomber attacks on Japan</a:t>
            </a:r>
          </a:p>
          <a:p>
            <a:pPr lvl="1"/>
            <a:r>
              <a:rPr lang="en-US" altLang="en-US" smtClean="0">
                <a:latin typeface="Goudy Old Style" pitchFamily="18" charset="0"/>
              </a:rPr>
              <a:t>21,000 Japanese soldiers attempted to defend the island </a:t>
            </a:r>
          </a:p>
          <a:p>
            <a:pPr lvl="2"/>
            <a:r>
              <a:rPr lang="en-US" altLang="en-US" sz="2200" smtClean="0">
                <a:latin typeface="Goudy Old Style" pitchFamily="18" charset="0"/>
              </a:rPr>
              <a:t>Only two hundred of these soldiers survived</a:t>
            </a:r>
          </a:p>
          <a:p>
            <a:pPr lvl="1"/>
            <a:r>
              <a:rPr lang="en-US" altLang="en-US" smtClean="0">
                <a:latin typeface="Goudy Old Style" pitchFamily="18" charset="0"/>
              </a:rPr>
              <a:t>6,000 U.S. Marines died</a:t>
            </a:r>
          </a:p>
          <a:p>
            <a:endParaRPr lang="en-US" altLang="en-US" smtClean="0"/>
          </a:p>
        </p:txBody>
      </p:sp>
      <p:pic>
        <p:nvPicPr>
          <p:cNvPr id="6758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971800"/>
            <a:ext cx="1617663" cy="195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740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>
              <a:solidFill>
                <a:srgbClr val="7B9899"/>
              </a:solidFill>
            </a:endParaRPr>
          </a:p>
        </p:txBody>
      </p:sp>
      <p:sp>
        <p:nvSpPr>
          <p:cNvPr id="68611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98306" name="Picture 2" descr="http://www.hanscomfamily.com/wp-content/uploads/2008/02/kc-130-iwo-jima_flyb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9071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>
              <a:solidFill>
                <a:srgbClr val="7B9899"/>
              </a:solidFill>
            </a:endParaRPr>
          </a:p>
        </p:txBody>
      </p:sp>
      <p:sp>
        <p:nvSpPr>
          <p:cNvPr id="69635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97282" name="Picture 2" descr="http://www.japanfocus.org/data/IWO-Jim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257" y="-228600"/>
            <a:ext cx="9100503" cy="6934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369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4000" u="sng" dirty="0">
                <a:solidFill>
                  <a:srgbClr val="7B9899"/>
                </a:solidFill>
                <a:latin typeface="Goudy Old Style" panose="02020502050305020303" pitchFamily="18" charset="0"/>
                <a:cs typeface="Times New Roman" pitchFamily="18" charset="0"/>
              </a:rPr>
              <a:t>U.S. On the Offensive </a:t>
            </a:r>
            <a:endParaRPr lang="en-US" sz="4000" dirty="0">
              <a:latin typeface="Goudy Old Style" panose="02020502050305020303" pitchFamily="18" charset="0"/>
            </a:endParaRPr>
          </a:p>
        </p:txBody>
      </p:sp>
      <p:sp>
        <p:nvSpPr>
          <p:cNvPr id="70659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6251575" cy="48736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000" b="1" u="sng" smtClean="0"/>
              <a:t>Battle of Guadalcanal</a:t>
            </a:r>
            <a:r>
              <a:rPr lang="en-US" altLang="en-US" sz="2000" smtClean="0"/>
              <a:t>-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smtClean="0"/>
              <a:t>Took place in August 1942 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mtClean="0"/>
              <a:t>Americans win first major land victory on the island of Guadalcanal</a:t>
            </a:r>
          </a:p>
          <a:p>
            <a:pPr eaLnBrk="1" hangingPunct="1">
              <a:lnSpc>
                <a:spcPct val="90000"/>
              </a:lnSpc>
            </a:pPr>
            <a:endParaRPr lang="en-US" altLang="en-US" sz="200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000" smtClean="0"/>
              <a:t>The U.S. military also started using Navajo Indians as “</a:t>
            </a:r>
            <a:r>
              <a:rPr lang="en-US" altLang="en-US" sz="2000" smtClean="0">
                <a:solidFill>
                  <a:srgbClr val="FF0000"/>
                </a:solidFill>
              </a:rPr>
              <a:t>Code-talkers</a:t>
            </a:r>
            <a:r>
              <a:rPr lang="en-US" altLang="en-US" sz="2000" smtClean="0"/>
              <a:t>”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smtClean="0"/>
              <a:t>Helped the U.S. communicate safely without the Japanese translating our messages or breaking our codes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mtClean="0"/>
              <a:t>Only about 25 non-Navajo people in the entire world could speak the language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mtClean="0"/>
              <a:t>Made up words for terms that didn’t exist in their language (names of birds meant “airplanes” and the word “egg” actually meant “bomb”)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2300" smtClean="0"/>
          </a:p>
        </p:txBody>
      </p:sp>
      <p:pic>
        <p:nvPicPr>
          <p:cNvPr id="1208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971800"/>
            <a:ext cx="1996146" cy="1828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94751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4000" u="sng" dirty="0">
                <a:solidFill>
                  <a:srgbClr val="7B9899"/>
                </a:solidFill>
                <a:latin typeface="Goudy Old Style" panose="02020502050305020303" pitchFamily="18" charset="0"/>
                <a:cs typeface="Times New Roman" pitchFamily="18" charset="0"/>
              </a:rPr>
              <a:t>U.S. On the Offensive </a:t>
            </a:r>
            <a:endParaRPr lang="en-US" sz="4000" dirty="0"/>
          </a:p>
        </p:txBody>
      </p:sp>
      <p:sp>
        <p:nvSpPr>
          <p:cNvPr id="71683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981200"/>
            <a:ext cx="4651375" cy="4117975"/>
          </a:xfrm>
        </p:spPr>
        <p:txBody>
          <a:bodyPr/>
          <a:lstStyle/>
          <a:p>
            <a:r>
              <a:rPr lang="en-US" altLang="en-US" b="1" u="sng" smtClean="0"/>
              <a:t>The Philippine Islands</a:t>
            </a:r>
            <a:r>
              <a:rPr lang="en-US" altLang="en-US" smtClean="0"/>
              <a:t>-American returned to the Philippines in October 1944 after “Island Hopping” our way there</a:t>
            </a:r>
          </a:p>
          <a:p>
            <a:pPr lvl="1"/>
            <a:r>
              <a:rPr lang="en-US" altLang="en-US" smtClean="0"/>
              <a:t>General MacArthur made good on his promise to “return” to the Philippines</a:t>
            </a:r>
          </a:p>
          <a:p>
            <a:endParaRPr lang="en-US" altLang="en-US" smtClean="0"/>
          </a:p>
          <a:p>
            <a:endParaRPr lang="en-US" altLang="en-US" smtClean="0"/>
          </a:p>
        </p:txBody>
      </p:sp>
      <p:pic>
        <p:nvPicPr>
          <p:cNvPr id="7270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438400"/>
            <a:ext cx="3559175" cy="27892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863447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4000" u="sng" dirty="0">
                <a:solidFill>
                  <a:srgbClr val="7B9899"/>
                </a:solidFill>
                <a:latin typeface="Goudy Old Style" panose="02020502050305020303" pitchFamily="18" charset="0"/>
                <a:cs typeface="Times New Roman" pitchFamily="18" charset="0"/>
              </a:rPr>
              <a:t>U.S. On the Offensive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5718175" cy="4873625"/>
          </a:xfrm>
        </p:spPr>
        <p:txBody>
          <a:bodyPr/>
          <a:lstStyle/>
          <a:p>
            <a:pPr>
              <a:defRPr/>
            </a:pPr>
            <a:r>
              <a:rPr lang="en-US" sz="1800" b="1" dirty="0" smtClean="0">
                <a:latin typeface="Goudy Old Style" panose="02020502050305020303" pitchFamily="18" charset="0"/>
              </a:rPr>
              <a:t>The Battle of </a:t>
            </a:r>
            <a:r>
              <a:rPr lang="en-US" sz="1800" b="1" dirty="0">
                <a:latin typeface="Goudy Old Style" panose="02020502050305020303" pitchFamily="18" charset="0"/>
              </a:rPr>
              <a:t>O</a:t>
            </a:r>
            <a:r>
              <a:rPr lang="en-US" sz="1800" b="1" dirty="0" smtClean="0">
                <a:latin typeface="Goudy Old Style" panose="02020502050305020303" pitchFamily="18" charset="0"/>
              </a:rPr>
              <a:t>kinawa </a:t>
            </a:r>
            <a:r>
              <a:rPr lang="en-US" sz="1800" dirty="0" smtClean="0">
                <a:latin typeface="Goudy Old Style" panose="02020502050305020303" pitchFamily="18" charset="0"/>
              </a:rPr>
              <a:t>took place in 1945</a:t>
            </a:r>
          </a:p>
          <a:p>
            <a:pPr lvl="1">
              <a:defRPr/>
            </a:pPr>
            <a:r>
              <a:rPr lang="en-US" sz="1800" dirty="0" smtClean="0">
                <a:latin typeface="Goudy Old Style" panose="02020502050305020303" pitchFamily="18" charset="0"/>
              </a:rPr>
              <a:t>Japanese defend this island fiercely</a:t>
            </a:r>
          </a:p>
          <a:p>
            <a:pPr lvl="1">
              <a:defRPr/>
            </a:pPr>
            <a:r>
              <a:rPr lang="en-US" sz="1800" dirty="0" smtClean="0">
                <a:latin typeface="Goudy Old Style" panose="02020502050305020303" pitchFamily="18" charset="0"/>
              </a:rPr>
              <a:t>110,000 Japanese Soldiers die during the battle </a:t>
            </a:r>
          </a:p>
          <a:p>
            <a:pPr lvl="2">
              <a:defRPr/>
            </a:pPr>
            <a:r>
              <a:rPr lang="en-US" sz="1800" dirty="0" smtClean="0">
                <a:latin typeface="Goudy Old Style" panose="02020502050305020303" pitchFamily="18" charset="0"/>
              </a:rPr>
              <a:t>There were 1,900 kamikaze attacks </a:t>
            </a:r>
          </a:p>
          <a:p>
            <a:pPr lvl="2">
              <a:defRPr/>
            </a:pPr>
            <a:r>
              <a:rPr lang="en-US" sz="1800" dirty="0" smtClean="0">
                <a:latin typeface="Goudy Old Style" panose="02020502050305020303" pitchFamily="18" charset="0"/>
              </a:rPr>
              <a:t>Japanese suicide pilots who flew planes loaded full of explosives </a:t>
            </a:r>
          </a:p>
          <a:p>
            <a:pPr lvl="3">
              <a:defRPr/>
            </a:pPr>
            <a:r>
              <a:rPr lang="en-US" sz="1800" dirty="0" smtClean="0">
                <a:latin typeface="Goudy Old Style" panose="02020502050305020303" pitchFamily="18" charset="0"/>
              </a:rPr>
              <a:t>Their goal was to crash their planes into enemy ships </a:t>
            </a:r>
          </a:p>
          <a:p>
            <a:pPr lvl="3">
              <a:defRPr/>
            </a:pPr>
            <a:r>
              <a:rPr lang="en-US" sz="1800" dirty="0" smtClean="0">
                <a:latin typeface="Goudy Old Style" panose="02020502050305020303" pitchFamily="18" charset="0"/>
              </a:rPr>
              <a:t>Often were inexperienced pilots with outdated equipment</a:t>
            </a:r>
          </a:p>
          <a:p>
            <a:pPr lvl="2">
              <a:defRPr/>
            </a:pPr>
            <a:r>
              <a:rPr lang="en-US" altLang="en-US" sz="1800" dirty="0" smtClean="0">
                <a:latin typeface="Goudy Old Style" panose="02020502050305020303" pitchFamily="18" charset="0"/>
                <a:cs typeface="Times New Roman" pitchFamily="18" charset="0"/>
              </a:rPr>
              <a:t>Japanese Generals commit the Japanese ritual suicide known as </a:t>
            </a:r>
            <a:r>
              <a:rPr lang="en-US" altLang="en-US" sz="1800" dirty="0" err="1" smtClean="0">
                <a:latin typeface="Goudy Old Style" panose="02020502050305020303" pitchFamily="18" charset="0"/>
                <a:cs typeface="Times New Roman" pitchFamily="18" charset="0"/>
              </a:rPr>
              <a:t>hari</a:t>
            </a:r>
            <a:r>
              <a:rPr lang="en-US" altLang="en-US" sz="1800" dirty="0" smtClean="0">
                <a:latin typeface="Goudy Old Style" panose="02020502050305020303" pitchFamily="18" charset="0"/>
                <a:cs typeface="Times New Roman" pitchFamily="18" charset="0"/>
              </a:rPr>
              <a:t> </a:t>
            </a:r>
            <a:r>
              <a:rPr lang="en-US" altLang="en-US" sz="1800" dirty="0" err="1" smtClean="0">
                <a:latin typeface="Goudy Old Style" panose="02020502050305020303" pitchFamily="18" charset="0"/>
                <a:cs typeface="Times New Roman" pitchFamily="18" charset="0"/>
              </a:rPr>
              <a:t>kari</a:t>
            </a:r>
            <a:r>
              <a:rPr lang="en-US" altLang="en-US" sz="1800" dirty="0" smtClean="0">
                <a:latin typeface="Goudy Old Style" panose="02020502050305020303" pitchFamily="18" charset="0"/>
                <a:cs typeface="Times New Roman" pitchFamily="18" charset="0"/>
              </a:rPr>
              <a:t> rather then surrender</a:t>
            </a:r>
          </a:p>
          <a:p>
            <a:pPr marL="593725" lvl="2" indent="0">
              <a:buFont typeface="Wingdings 2" pitchFamily="18" charset="2"/>
              <a:buNone/>
              <a:defRPr/>
            </a:pPr>
            <a:endParaRPr lang="en-US" sz="1800" dirty="0" smtClean="0">
              <a:latin typeface="Goudy Old Style" panose="02020502050305020303" pitchFamily="18" charset="0"/>
            </a:endParaRPr>
          </a:p>
          <a:p>
            <a:pPr>
              <a:defRPr/>
            </a:pPr>
            <a:r>
              <a:rPr lang="en-US" sz="1800" dirty="0" smtClean="0">
                <a:latin typeface="Goudy Old Style" panose="02020502050305020303" pitchFamily="18" charset="0"/>
              </a:rPr>
              <a:t>Last hurdle before U.S. would invade Japan</a:t>
            </a:r>
          </a:p>
          <a:p>
            <a:pPr lvl="1">
              <a:defRPr/>
            </a:pPr>
            <a:r>
              <a:rPr lang="en-US" altLang="en-US" sz="1800" dirty="0" smtClean="0">
                <a:latin typeface="Goudy Old Style" panose="02020502050305020303" pitchFamily="18" charset="0"/>
                <a:cs typeface="Times New Roman" pitchFamily="18" charset="0"/>
              </a:rPr>
              <a:t>7,600 U.S. soldiers died as well </a:t>
            </a:r>
          </a:p>
          <a:p>
            <a:pPr marL="0" indent="0">
              <a:buFont typeface="Wingdings 2" pitchFamily="18" charset="2"/>
              <a:buNone/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  <p:pic>
        <p:nvPicPr>
          <p:cNvPr id="7270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743200"/>
            <a:ext cx="2708275" cy="235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290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u="sng" dirty="0" smtClean="0"/>
              <a:t>The Manhattan </a:t>
            </a:r>
            <a:r>
              <a:rPr lang="en-US" sz="4000" u="sng" dirty="0"/>
              <a:t>Project</a:t>
            </a:r>
          </a:p>
        </p:txBody>
      </p:sp>
      <p:sp>
        <p:nvSpPr>
          <p:cNvPr id="73731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6708775" cy="4797425"/>
          </a:xfrm>
        </p:spPr>
        <p:txBody>
          <a:bodyPr/>
          <a:lstStyle/>
          <a:p>
            <a:r>
              <a:rPr lang="en-US" altLang="en-US" smtClean="0"/>
              <a:t>U.S. feared that an invasion of Japan would result in 200,000 American casualties and perhaps as many as one to two million Japanese casualties</a:t>
            </a:r>
          </a:p>
          <a:p>
            <a:r>
              <a:rPr lang="en-US" altLang="en-US" smtClean="0"/>
              <a:t>U.S. considers using an “Atomic Bomb” to end the war quickly</a:t>
            </a:r>
          </a:p>
          <a:p>
            <a:pPr lvl="1"/>
            <a:r>
              <a:rPr lang="en-US" altLang="en-US" smtClean="0"/>
              <a:t>Bomb had been developed as part of the “Manhattan Project” led by J. Robert Oppenheimer in 1942</a:t>
            </a:r>
          </a:p>
          <a:p>
            <a:pPr lvl="1"/>
            <a:r>
              <a:rPr lang="en-US" altLang="en-US" smtClean="0"/>
              <a:t>First tested in New Mexico in 1945 </a:t>
            </a:r>
          </a:p>
          <a:p>
            <a:pPr lvl="2"/>
            <a:r>
              <a:rPr lang="en-US" altLang="en-US" smtClean="0"/>
              <a:t>It was a success but no one realized the long term effects it could have on those exposed </a:t>
            </a:r>
          </a:p>
          <a:p>
            <a:pPr lvl="1"/>
            <a:endParaRPr lang="en-US" altLang="en-US" smtClean="0"/>
          </a:p>
          <a:p>
            <a:endParaRPr lang="en-US" altLang="en-US" smtClean="0"/>
          </a:p>
        </p:txBody>
      </p:sp>
      <p:pic>
        <p:nvPicPr>
          <p:cNvPr id="1239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399" y="3246158"/>
            <a:ext cx="1669017" cy="24212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04431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u="sng" dirty="0">
                <a:latin typeface="Goudy Old Style" panose="02020502050305020303" pitchFamily="18" charset="0"/>
              </a:rPr>
              <a:t>The Manhattan Project</a:t>
            </a:r>
          </a:p>
        </p:txBody>
      </p:sp>
      <p:sp>
        <p:nvSpPr>
          <p:cNvPr id="74755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484313"/>
            <a:ext cx="6230938" cy="49498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smtClean="0">
                <a:latin typeface="Goudy Old Style" pitchFamily="18" charset="0"/>
              </a:rPr>
              <a:t>President Truman had no knowledge of the device prior to becoming president.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>
                <a:latin typeface="Goudy Old Style" pitchFamily="18" charset="0"/>
              </a:rPr>
              <a:t>However, once he decided to use it he warned Japan to either surrender or else face “complete destruction”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>
                <a:latin typeface="Goudy Old Style" pitchFamily="18" charset="0"/>
              </a:rPr>
              <a:t>Japan refused so the U.S. dropped two bombs. 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400" smtClean="0">
                <a:latin typeface="Goudy Old Style" pitchFamily="18" charset="0"/>
              </a:rPr>
              <a:t>One on Hiroshima named “Little Boy”(70,000 killed) and one on Nagasaki named “Fat Man”(40,000 killed)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smtClean="0">
              <a:latin typeface="Goudy Old Style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400" smtClean="0">
                <a:latin typeface="Goudy Old Style" pitchFamily="18" charset="0"/>
              </a:rPr>
              <a:t>Japan surrenders five days later on September 2</a:t>
            </a:r>
            <a:r>
              <a:rPr lang="en-US" altLang="en-US" sz="2400" baseline="30000" smtClean="0">
                <a:latin typeface="Goudy Old Style" pitchFamily="18" charset="0"/>
              </a:rPr>
              <a:t>nd</a:t>
            </a:r>
            <a:r>
              <a:rPr lang="en-US" altLang="en-US" sz="2400" smtClean="0">
                <a:latin typeface="Goudy Old Style" pitchFamily="18" charset="0"/>
              </a:rPr>
              <a:t>, 1945 </a:t>
            </a:r>
          </a:p>
          <a:p>
            <a:endParaRPr lang="en-US" altLang="en-US" smtClean="0"/>
          </a:p>
        </p:txBody>
      </p:sp>
      <p:pic>
        <p:nvPicPr>
          <p:cNvPr id="7475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738" y="2667000"/>
            <a:ext cx="2286000" cy="258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314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www.grandhaventribune.com/image/2015/08/06/x700_q30/20150804-Atomic-bomb-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" y="0"/>
            <a:ext cx="911352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1182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>
              <a:solidFill>
                <a:srgbClr val="7B9899"/>
              </a:solidFill>
            </a:endParaRPr>
          </a:p>
        </p:txBody>
      </p:sp>
      <p:sp>
        <p:nvSpPr>
          <p:cNvPr id="76803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02402" name="Picture 2" descr="http://subversify.com/wp-content/uploads/2010/08/nagasa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24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4789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u="sng" smtClean="0">
                <a:solidFill>
                  <a:srgbClr val="7B9899"/>
                </a:solidFill>
                <a:latin typeface="Goudy Old Style" pitchFamily="18" charset="0"/>
                <a:cs typeface="Times New Roman" pitchFamily="18" charset="0"/>
              </a:rPr>
              <a:t>The Pacific Theater</a:t>
            </a:r>
          </a:p>
        </p:txBody>
      </p:sp>
      <p:sp>
        <p:nvSpPr>
          <p:cNvPr id="59395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5413375" cy="4572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800" smtClean="0">
                <a:latin typeface="Goudy Old Style" pitchFamily="18" charset="0"/>
                <a:cs typeface="Times New Roman" pitchFamily="18" charset="0"/>
              </a:rPr>
              <a:t>Japan victorious at first</a:t>
            </a:r>
          </a:p>
          <a:p>
            <a:pPr lvl="1" eaLnBrk="1" hangingPunct="1"/>
            <a:r>
              <a:rPr lang="en-US" altLang="en-US" sz="2800" smtClean="0">
                <a:latin typeface="Goudy Old Style" pitchFamily="18" charset="0"/>
                <a:cs typeface="Times New Roman" pitchFamily="18" charset="0"/>
              </a:rPr>
              <a:t>Took Hong Kong, Indochina, Asia and most of Pacific </a:t>
            </a:r>
          </a:p>
          <a:p>
            <a:pPr eaLnBrk="1" hangingPunct="1"/>
            <a:r>
              <a:rPr lang="en-US" altLang="en-US" sz="2800" smtClean="0">
                <a:latin typeface="Goudy Old Style" pitchFamily="18" charset="0"/>
                <a:cs typeface="Times New Roman" pitchFamily="18" charset="0"/>
              </a:rPr>
              <a:t>Japan took the Philippines from America</a:t>
            </a:r>
          </a:p>
          <a:p>
            <a:pPr lvl="1" eaLnBrk="1" hangingPunct="1"/>
            <a:r>
              <a:rPr lang="en-US" altLang="en-US" sz="2800" smtClean="0">
                <a:latin typeface="Goudy Old Style" pitchFamily="18" charset="0"/>
                <a:cs typeface="Times New Roman" pitchFamily="18" charset="0"/>
              </a:rPr>
              <a:t>Forced Macarthur to flee to Australia </a:t>
            </a:r>
          </a:p>
          <a:p>
            <a:pPr lvl="2" eaLnBrk="1" hangingPunct="1"/>
            <a:r>
              <a:rPr lang="en-US" altLang="en-US" sz="2800" smtClean="0">
                <a:latin typeface="Goudy Old Style" pitchFamily="18" charset="0"/>
                <a:cs typeface="Times New Roman" pitchFamily="18" charset="0"/>
              </a:rPr>
              <a:t>He reluctantly flees but vows to return before the war is over </a:t>
            </a:r>
          </a:p>
          <a:p>
            <a:pPr eaLnBrk="1" hangingPunct="1"/>
            <a:endParaRPr lang="en-US" altLang="en-US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9112" y="2743200"/>
            <a:ext cx="2966913" cy="2012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63391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>
              <a:solidFill>
                <a:srgbClr val="7B9899"/>
              </a:solidFill>
            </a:endParaRPr>
          </a:p>
        </p:txBody>
      </p:sp>
      <p:sp>
        <p:nvSpPr>
          <p:cNvPr id="77827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01378" name="Picture 2" descr="http://ebookwisdom.files.wordpress.com/2010/08/nagasa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0162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38430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>
              <a:solidFill>
                <a:srgbClr val="7B9899"/>
              </a:solidFill>
            </a:endParaRPr>
          </a:p>
        </p:txBody>
      </p:sp>
      <p:sp>
        <p:nvSpPr>
          <p:cNvPr id="78851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00354" name="Picture 2" descr="http://www.english.illinois.edu/maps/poets/g_l/levine/bomb/nag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9447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0645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>
              <a:solidFill>
                <a:srgbClr val="7B9899"/>
              </a:solidFill>
            </a:endParaRPr>
          </a:p>
        </p:txBody>
      </p:sp>
      <p:sp>
        <p:nvSpPr>
          <p:cNvPr id="79875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62469" name="Picture 5" descr="http://www.warchat.org/pictures/hiroshima_and_nagasaki_victims_nuclear_bomb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29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6491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>
              <a:solidFill>
                <a:srgbClr val="7B9899"/>
              </a:solidFill>
            </a:endParaRPr>
          </a:p>
        </p:txBody>
      </p:sp>
      <p:sp>
        <p:nvSpPr>
          <p:cNvPr id="80899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03426" name="Picture 2" descr="http://www.hiroshima-remembered.com/photos/effects/images/PC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463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u="sng" smtClean="0">
                <a:solidFill>
                  <a:srgbClr val="7B9899"/>
                </a:solidFill>
                <a:latin typeface="Goudy Old Style" pitchFamily="18" charset="0"/>
                <a:cs typeface="Times New Roman" pitchFamily="18" charset="0"/>
              </a:rPr>
              <a:t>Rebuilding</a:t>
            </a:r>
          </a:p>
        </p:txBody>
      </p:sp>
      <p:sp>
        <p:nvSpPr>
          <p:cNvPr id="8192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876800" cy="4724400"/>
          </a:xfrm>
        </p:spPr>
        <p:txBody>
          <a:bodyPr/>
          <a:lstStyle/>
          <a:p>
            <a:pPr eaLnBrk="1" hangingPunct="1"/>
            <a:r>
              <a:rPr lang="en-US" altLang="en-US" sz="2800" smtClean="0">
                <a:latin typeface="Goudy Old Style" pitchFamily="18" charset="0"/>
                <a:cs typeface="Times New Roman" pitchFamily="18" charset="0"/>
              </a:rPr>
              <a:t>The Yalta Conference was held from February 4</a:t>
            </a:r>
            <a:r>
              <a:rPr lang="en-US" altLang="en-US" sz="2800" baseline="30000" smtClean="0">
                <a:latin typeface="Goudy Old Style" pitchFamily="18" charset="0"/>
                <a:cs typeface="Times New Roman" pitchFamily="18" charset="0"/>
              </a:rPr>
              <a:t>th</a:t>
            </a:r>
            <a:r>
              <a:rPr lang="en-US" altLang="en-US" sz="2800" smtClean="0">
                <a:latin typeface="Goudy Old Style" pitchFamily="18" charset="0"/>
                <a:cs typeface="Times New Roman" pitchFamily="18" charset="0"/>
              </a:rPr>
              <a:t> to 11</a:t>
            </a:r>
            <a:r>
              <a:rPr lang="en-US" altLang="en-US" sz="2800" baseline="30000" smtClean="0">
                <a:latin typeface="Goudy Old Style" pitchFamily="18" charset="0"/>
                <a:cs typeface="Times New Roman" pitchFamily="18" charset="0"/>
              </a:rPr>
              <a:t>th</a:t>
            </a:r>
            <a:r>
              <a:rPr lang="en-US" altLang="en-US" sz="2800" smtClean="0">
                <a:latin typeface="Goudy Old Style" pitchFamily="18" charset="0"/>
                <a:cs typeface="Times New Roman" pitchFamily="18" charset="0"/>
              </a:rPr>
              <a:t>, 1945. </a:t>
            </a:r>
          </a:p>
          <a:p>
            <a:pPr lvl="1" eaLnBrk="1" hangingPunct="1"/>
            <a:r>
              <a:rPr lang="en-US" altLang="en-US" sz="2300" smtClean="0">
                <a:latin typeface="Goudy Old Style" pitchFamily="18" charset="0"/>
                <a:cs typeface="Times New Roman" pitchFamily="18" charset="0"/>
              </a:rPr>
              <a:t>FDR, Churchill and Stalin met to discuss Europe's postwar re-organization. </a:t>
            </a:r>
          </a:p>
          <a:p>
            <a:pPr lvl="1" eaLnBrk="1" hangingPunct="1"/>
            <a:r>
              <a:rPr lang="en-US" altLang="en-US" sz="2300" smtClean="0">
                <a:latin typeface="Goudy Old Style" pitchFamily="18" charset="0"/>
                <a:cs typeface="Times New Roman" pitchFamily="18" charset="0"/>
              </a:rPr>
              <a:t>The Soviets wanted to punish Germany for their actions. However, after reflecting on the damage the Treaty of Versailles inflicted on Germany following WWI Britain suggested leniency</a:t>
            </a:r>
            <a:endParaRPr lang="en-US" altLang="en-US" smtClean="0">
              <a:latin typeface="Goudy Old Style" pitchFamily="18" charset="0"/>
            </a:endParaRPr>
          </a:p>
        </p:txBody>
      </p:sp>
      <p:pic>
        <p:nvPicPr>
          <p:cNvPr id="80902" name="Picture 6" descr="See the source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1793" y="2819400"/>
            <a:ext cx="3328367" cy="26860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743567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u="sng" smtClean="0">
                <a:solidFill>
                  <a:srgbClr val="7B9899"/>
                </a:solidFill>
                <a:latin typeface="Goudy Old Style" pitchFamily="18" charset="0"/>
                <a:cs typeface="Times New Roman" pitchFamily="18" charset="0"/>
              </a:rPr>
              <a:t>Rebuilding</a:t>
            </a:r>
            <a:endParaRPr lang="en-US" altLang="en-US" sz="4000" smtClean="0">
              <a:solidFill>
                <a:srgbClr val="7B9899"/>
              </a:solidFill>
              <a:latin typeface="Goudy Old Style" pitchFamily="18" charset="0"/>
            </a:endParaRPr>
          </a:p>
        </p:txBody>
      </p:sp>
      <p:sp>
        <p:nvSpPr>
          <p:cNvPr id="82947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5108575" cy="4873625"/>
          </a:xfrm>
        </p:spPr>
        <p:txBody>
          <a:bodyPr/>
          <a:lstStyle/>
          <a:p>
            <a:pPr eaLnBrk="1" hangingPunct="1"/>
            <a:r>
              <a:rPr lang="en-US" altLang="en-US" sz="2300" smtClean="0">
                <a:latin typeface="Goudy Old Style" pitchFamily="18" charset="0"/>
                <a:cs typeface="Times New Roman" pitchFamily="18" charset="0"/>
              </a:rPr>
              <a:t>In the end Germany would undergo denazification and demilitarization before it was divided into four zones controlled by the U.S., Britain, France and The USSR </a:t>
            </a:r>
          </a:p>
          <a:p>
            <a:pPr lvl="1" eaLnBrk="1" hangingPunct="1"/>
            <a:r>
              <a:rPr lang="en-US" altLang="en-US" sz="2300" smtClean="0">
                <a:latin typeface="Goudy Old Style" pitchFamily="18" charset="0"/>
                <a:cs typeface="Times New Roman" pitchFamily="18" charset="0"/>
              </a:rPr>
              <a:t>With a goal to create a free Germany</a:t>
            </a:r>
          </a:p>
          <a:p>
            <a:pPr eaLnBrk="1" hangingPunct="1"/>
            <a:r>
              <a:rPr lang="en-US" altLang="en-US" sz="2300" smtClean="0">
                <a:latin typeface="Goudy Old Style" pitchFamily="18" charset="0"/>
                <a:cs typeface="Times New Roman" pitchFamily="18" charset="0"/>
              </a:rPr>
              <a:t>Russia agreed to free elections in Poland and Eastern Europe</a:t>
            </a:r>
          </a:p>
          <a:p>
            <a:pPr eaLnBrk="1" hangingPunct="1"/>
            <a:r>
              <a:rPr lang="en-US" altLang="en-US" sz="2300" smtClean="0">
                <a:latin typeface="Goudy Old Style" pitchFamily="18" charset="0"/>
                <a:cs typeface="Times New Roman" pitchFamily="18" charset="0"/>
              </a:rPr>
              <a:t>Stalin would join in war against Japan</a:t>
            </a:r>
          </a:p>
          <a:p>
            <a:pPr lvl="1" eaLnBrk="1" hangingPunct="1"/>
            <a:r>
              <a:rPr lang="en-US" altLang="en-US" sz="2300" smtClean="0">
                <a:latin typeface="Goudy Old Style" pitchFamily="18" charset="0"/>
                <a:cs typeface="Times New Roman" pitchFamily="18" charset="0"/>
              </a:rPr>
              <a:t>Also agreed to hear plans for U.N.</a:t>
            </a:r>
          </a:p>
          <a:p>
            <a:pPr eaLnBrk="1" hangingPunct="1"/>
            <a:r>
              <a:rPr lang="en-US" altLang="en-US" sz="2300" smtClean="0">
                <a:latin typeface="Goudy Old Style" pitchFamily="18" charset="0"/>
                <a:cs typeface="Times New Roman" pitchFamily="18" charset="0"/>
              </a:rPr>
              <a:t>It was also agreed to persecute any Nazi war criminals they discovered  </a:t>
            </a:r>
          </a:p>
          <a:p>
            <a:pPr eaLnBrk="1" hangingPunct="1"/>
            <a:endParaRPr lang="en-US" altLang="en-US" smtClean="0"/>
          </a:p>
        </p:txBody>
      </p:sp>
      <p:pic>
        <p:nvPicPr>
          <p:cNvPr id="819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743200"/>
            <a:ext cx="3081405" cy="24526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01551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u="sng" smtClean="0">
                <a:solidFill>
                  <a:srgbClr val="7B9899"/>
                </a:solidFill>
                <a:latin typeface="Goudy Old Style" pitchFamily="18" charset="0"/>
                <a:cs typeface="Times New Roman" pitchFamily="18" charset="0"/>
              </a:rPr>
              <a:t>Nuremberg Trials </a:t>
            </a:r>
          </a:p>
        </p:txBody>
      </p:sp>
      <p:sp>
        <p:nvSpPr>
          <p:cNvPr id="83971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5410200" cy="4800600"/>
          </a:xfrm>
        </p:spPr>
        <p:txBody>
          <a:bodyPr/>
          <a:lstStyle/>
          <a:p>
            <a:pPr eaLnBrk="1" hangingPunct="1"/>
            <a:r>
              <a:rPr lang="en-US" altLang="en-US" sz="2200" b="1" u="sng" smtClean="0">
                <a:latin typeface="Goudy Old Style" pitchFamily="18" charset="0"/>
                <a:cs typeface="Times New Roman" pitchFamily="18" charset="0"/>
              </a:rPr>
              <a:t>The Nuremberg Trials</a:t>
            </a:r>
            <a:r>
              <a:rPr lang="en-US" altLang="en-US" sz="2200" smtClean="0">
                <a:latin typeface="Goudy Old Style" pitchFamily="18" charset="0"/>
                <a:cs typeface="Times New Roman" pitchFamily="18" charset="0"/>
              </a:rPr>
              <a:t>-Following WWII two sets of trials took place for Nazis involved in crimes committed during the Holocaust. </a:t>
            </a:r>
          </a:p>
          <a:p>
            <a:pPr lvl="1" eaLnBrk="1" hangingPunct="1"/>
            <a:r>
              <a:rPr lang="en-US" altLang="en-US" smtClean="0">
                <a:latin typeface="Goudy Old Style" pitchFamily="18" charset="0"/>
                <a:cs typeface="Times New Roman" pitchFamily="18" charset="0"/>
              </a:rPr>
              <a:t>The first, and most famous, began on November 20, 1945.</a:t>
            </a:r>
          </a:p>
          <a:p>
            <a:pPr lvl="1" eaLnBrk="1" hangingPunct="1"/>
            <a:r>
              <a:rPr lang="en-US" altLang="en-US" smtClean="0">
                <a:latin typeface="Goudy Old Style" pitchFamily="18" charset="0"/>
                <a:cs typeface="Times New Roman" pitchFamily="18" charset="0"/>
              </a:rPr>
              <a:t>Someone had to be responsible for Death Camps so many military leaders and industrialists on trial</a:t>
            </a:r>
          </a:p>
          <a:p>
            <a:pPr eaLnBrk="1" hangingPunct="1"/>
            <a:endParaRPr lang="en-US" altLang="en-US" sz="2200" smtClean="0">
              <a:latin typeface="Goudy Old Style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en-US" sz="2200" smtClean="0">
                <a:latin typeface="Goudy Old Style" pitchFamily="18" charset="0"/>
                <a:cs typeface="Times New Roman" pitchFamily="18" charset="0"/>
              </a:rPr>
              <a:t>Two hundred people were found guilty of committing war crimes </a:t>
            </a:r>
          </a:p>
          <a:p>
            <a:pPr lvl="1" eaLnBrk="1" hangingPunct="1"/>
            <a:r>
              <a:rPr lang="en-US" altLang="en-US" smtClean="0">
                <a:latin typeface="Goudy Old Style" pitchFamily="18" charset="0"/>
                <a:cs typeface="Times New Roman" pitchFamily="18" charset="0"/>
              </a:rPr>
              <a:t>Twelve of the twenty-four convicted were sentenced to death</a:t>
            </a:r>
          </a:p>
          <a:p>
            <a:pPr eaLnBrk="1" hangingPunct="1">
              <a:buFont typeface="Arial" charset="0"/>
              <a:buNone/>
            </a:pPr>
            <a:endParaRPr lang="en-US" altLang="en-US" smtClean="0"/>
          </a:p>
        </p:txBody>
      </p:sp>
      <p:pic>
        <p:nvPicPr>
          <p:cNvPr id="79876" name="Picture 5" descr="http://t3.gstatic.com/images?q=tbn:ANd9GcRUbb8gaDuGoLckM6t_sMBDVwI3HSPgsblM9-dW7VdRAoACBDZ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387" y="3200400"/>
            <a:ext cx="2667000" cy="1714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823064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u="sng" smtClean="0">
                <a:solidFill>
                  <a:srgbClr val="7B9899"/>
                </a:solidFill>
                <a:latin typeface="Times New Roman" pitchFamily="18" charset="0"/>
                <a:cs typeface="Times New Roman" pitchFamily="18" charset="0"/>
              </a:rPr>
              <a:t>Japans Future</a:t>
            </a:r>
          </a:p>
        </p:txBody>
      </p:sp>
      <p:sp>
        <p:nvSpPr>
          <p:cNvPr id="84995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5870575" cy="4873625"/>
          </a:xfrm>
        </p:spPr>
        <p:txBody>
          <a:bodyPr/>
          <a:lstStyle/>
          <a:p>
            <a:pPr eaLnBrk="1" hangingPunct="1"/>
            <a:r>
              <a:rPr lang="en-US" altLang="en-US" sz="2800" smtClean="0">
                <a:latin typeface="Goudy Old Style" pitchFamily="18" charset="0"/>
                <a:cs typeface="Times New Roman" pitchFamily="18" charset="0"/>
              </a:rPr>
              <a:t>Following the bombings the U.S. maintained a positive presence in Japan helping them rebuild</a:t>
            </a:r>
          </a:p>
          <a:p>
            <a:pPr lvl="1" eaLnBrk="1" hangingPunct="1"/>
            <a:r>
              <a:rPr lang="en-US" altLang="en-US" sz="2300" smtClean="0">
                <a:latin typeface="Goudy Old Style" pitchFamily="18" charset="0"/>
                <a:cs typeface="Times New Roman" pitchFamily="18" charset="0"/>
              </a:rPr>
              <a:t>This effort was led by General McArthur who helped institute a new constitution </a:t>
            </a:r>
          </a:p>
          <a:p>
            <a:pPr lvl="2" eaLnBrk="1" hangingPunct="1"/>
            <a:r>
              <a:rPr lang="en-US" altLang="en-US" sz="2100" smtClean="0">
                <a:latin typeface="Goudy Old Style" pitchFamily="18" charset="0"/>
                <a:cs typeface="Times New Roman" pitchFamily="18" charset="0"/>
              </a:rPr>
              <a:t>Nicknamed the “McArthur Constitution” included an introduction of capitalist and free market ideas as well as for the first time in Japan’s history a guarantee of women's suffrage  </a:t>
            </a:r>
          </a:p>
          <a:p>
            <a:pPr lvl="1" eaLnBrk="1" hangingPunct="1"/>
            <a:r>
              <a:rPr lang="en-US" altLang="en-US" sz="2300" smtClean="0">
                <a:latin typeface="Goudy Old Style" pitchFamily="18" charset="0"/>
                <a:cs typeface="Times New Roman" pitchFamily="18" charset="0"/>
              </a:rPr>
              <a:t>Japanese officials who had committed war atrocities were put on trial </a:t>
            </a:r>
          </a:p>
          <a:p>
            <a:pPr lvl="1" eaLnBrk="1" hangingPunct="1"/>
            <a:endParaRPr lang="en-US" altLang="en-US" sz="23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0900" name="Picture 8" descr="http://2.bp.blogspot.com/-1Xkd5tUpvoI/TbLtyOKoRFI/AAAAAAAADTo/Q6r4Emquja8/s1600/MacArthu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362200"/>
            <a:ext cx="2402725" cy="31718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431979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5" descr="USA-P-Marianas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948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4000" u="sng" dirty="0">
                <a:solidFill>
                  <a:srgbClr val="7B9899"/>
                </a:solidFill>
                <a:latin typeface="Goudy Old Style" panose="02020502050305020303" pitchFamily="18" charset="0"/>
                <a:cs typeface="Times New Roman" pitchFamily="18" charset="0"/>
              </a:rPr>
              <a:t>The Pacific Theater</a:t>
            </a:r>
            <a:endParaRPr lang="en-US" sz="4000" dirty="0"/>
          </a:p>
        </p:txBody>
      </p:sp>
      <p:sp>
        <p:nvSpPr>
          <p:cNvPr id="61443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5413375" cy="4572000"/>
          </a:xfrm>
        </p:spPr>
        <p:txBody>
          <a:bodyPr>
            <a:normAutofit lnSpcReduction="10000"/>
          </a:bodyPr>
          <a:lstStyle/>
          <a:p>
            <a:r>
              <a:rPr lang="en-US" altLang="en-US" sz="2300" b="1" u="sng" smtClean="0">
                <a:latin typeface="Goudy Old Style" pitchFamily="18" charset="0"/>
              </a:rPr>
              <a:t>The Bataan Death March</a:t>
            </a:r>
            <a:r>
              <a:rPr lang="en-US" altLang="en-US" sz="2300" smtClean="0">
                <a:latin typeface="Goudy Old Style" pitchFamily="18" charset="0"/>
              </a:rPr>
              <a:t>-</a:t>
            </a:r>
          </a:p>
          <a:p>
            <a:pPr lvl="1"/>
            <a:r>
              <a:rPr lang="en-US" altLang="en-US" sz="2300" smtClean="0">
                <a:latin typeface="Goudy Old Style" pitchFamily="18" charset="0"/>
              </a:rPr>
              <a:t>The forced march of American and Filipino prisoners of war by the Japanese during World War II. </a:t>
            </a:r>
          </a:p>
          <a:p>
            <a:pPr lvl="2"/>
            <a:r>
              <a:rPr lang="en-US" altLang="en-US" sz="2300" smtClean="0">
                <a:latin typeface="Goudy Old Style" pitchFamily="18" charset="0"/>
              </a:rPr>
              <a:t>The 63-mile march where an estimated 60,000–80,000 prisoners from the southern end of the Bataan Peninsula in the Philippines on April 9, 1942.</a:t>
            </a:r>
          </a:p>
          <a:p>
            <a:pPr lvl="3"/>
            <a:r>
              <a:rPr lang="en-US" altLang="en-US" sz="2300" smtClean="0">
                <a:latin typeface="Goudy Old Style" pitchFamily="18" charset="0"/>
              </a:rPr>
              <a:t>Its estimated that somewhere between 5,000 to 18,000 Filipinos and 500 to 650 Americans died during the march</a:t>
            </a:r>
          </a:p>
        </p:txBody>
      </p:sp>
      <p:pic>
        <p:nvPicPr>
          <p:cNvPr id="6144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819400"/>
            <a:ext cx="3078163" cy="236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785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>
              <a:solidFill>
                <a:srgbClr val="7B9899"/>
              </a:solidFill>
            </a:endParaRPr>
          </a:p>
        </p:txBody>
      </p:sp>
      <p:sp>
        <p:nvSpPr>
          <p:cNvPr id="62467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60420" name="Picture 2" descr="http://www.forties.net/baatan_POW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1775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3813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4000" u="sng" dirty="0">
                <a:latin typeface="Goudy Old Style" panose="02020502050305020303" pitchFamily="18" charset="0"/>
                <a:cs typeface="Times New Roman" pitchFamily="18" charset="0"/>
              </a:rPr>
              <a:t>U.S. Needed a Victory</a:t>
            </a:r>
            <a:endParaRPr lang="en-US" sz="4000" dirty="0">
              <a:latin typeface="Goudy Old Style" panose="02020502050305020303" pitchFamily="18" charset="0"/>
            </a:endParaRPr>
          </a:p>
        </p:txBody>
      </p:sp>
      <p:sp>
        <p:nvSpPr>
          <p:cNvPr id="63491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4422775" cy="45720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sz="2800" b="1" u="sng" smtClean="0"/>
              <a:t>Doolittle’s Raid</a:t>
            </a:r>
            <a:r>
              <a:rPr lang="en-US" altLang="en-US" sz="2800" smtClean="0"/>
              <a:t>-</a:t>
            </a:r>
          </a:p>
          <a:p>
            <a:pPr lvl="1" eaLnBrk="1" hangingPunct="1"/>
            <a:r>
              <a:rPr lang="en-US" altLang="en-US" sz="2300" smtClean="0"/>
              <a:t>American Lt. Col. Jimmy Doolittle led 16 bombers in an attack on Tokyo and other cities in April 1942</a:t>
            </a:r>
          </a:p>
          <a:p>
            <a:pPr lvl="1" eaLnBrk="1" hangingPunct="1"/>
            <a:endParaRPr lang="en-US" altLang="en-US" sz="2300" smtClean="0"/>
          </a:p>
          <a:p>
            <a:pPr lvl="1" eaLnBrk="1" hangingPunct="1"/>
            <a:r>
              <a:rPr lang="en-US" altLang="en-US" sz="2300" smtClean="0"/>
              <a:t>Attack did little damage to the city of Tokyo and was strategically pointless but it boosted America’s morale by showing Japan we would fight back</a:t>
            </a:r>
          </a:p>
          <a:p>
            <a:pPr lvl="2" eaLnBrk="1" hangingPunct="1"/>
            <a:endParaRPr lang="en-US" altLang="en-US" sz="2100" smtClean="0"/>
          </a:p>
          <a:p>
            <a:endParaRPr lang="en-US" altLang="en-US" smtClean="0"/>
          </a:p>
        </p:txBody>
      </p:sp>
      <p:pic>
        <p:nvPicPr>
          <p:cNvPr id="63492" name="Picture 6" descr="http://blogs-modelairplanenews.com/Media/BlogTopics/B-25_Doolittle_Raid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300" y="2438400"/>
            <a:ext cx="3575050" cy="292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8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u="sng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u="sng" dirty="0"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4400" u="sng" dirty="0">
                <a:latin typeface="Goudy Old Style" panose="02020502050305020303" pitchFamily="18" charset="0"/>
                <a:cs typeface="Times New Roman" pitchFamily="18" charset="0"/>
              </a:rPr>
              <a:t>U.S. Needed a Victory</a:t>
            </a:r>
            <a:endParaRPr lang="en-US" altLang="en-US" sz="4400" dirty="0">
              <a:latin typeface="Goudy Old Style" panose="02020502050305020303" pitchFamily="18" charset="0"/>
            </a:endParaRPr>
          </a:p>
        </p:txBody>
      </p:sp>
      <p:sp>
        <p:nvSpPr>
          <p:cNvPr id="50179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5791200" cy="4800600"/>
          </a:xfrm>
        </p:spPr>
        <p:txBody>
          <a:bodyPr>
            <a:no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en-US" sz="2300" b="1" u="sng" dirty="0" smtClean="0">
                <a:latin typeface="Goudy Old Style" panose="02020502050305020303" pitchFamily="18" charset="0"/>
                <a:cs typeface="Times New Roman" pitchFamily="18" charset="0"/>
              </a:rPr>
              <a:t>The Battle of the Coral Sea</a:t>
            </a:r>
            <a:r>
              <a:rPr lang="en-US" altLang="en-US" sz="2300" b="1" dirty="0" smtClean="0">
                <a:latin typeface="Goudy Old Style" panose="02020502050305020303" pitchFamily="18" charset="0"/>
                <a:cs typeface="Times New Roman" pitchFamily="18" charset="0"/>
              </a:rPr>
              <a:t>-</a:t>
            </a:r>
            <a:endParaRPr lang="en-US" altLang="en-US" sz="2300" b="1" u="sng" dirty="0" smtClean="0">
              <a:latin typeface="Goudy Old Style" panose="02020502050305020303" pitchFamily="18" charset="0"/>
              <a:cs typeface="Times New Roman" pitchFamily="18" charset="0"/>
            </a:endParaRPr>
          </a:p>
          <a:p>
            <a:pPr marL="548958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en-US" sz="2300" dirty="0" smtClean="0">
                <a:latin typeface="Goudy Old Style" panose="02020502050305020303" pitchFamily="18" charset="0"/>
                <a:cs typeface="Times New Roman" pitchFamily="18" charset="0"/>
              </a:rPr>
              <a:t>This battle took place off the cost of Australia</a:t>
            </a:r>
          </a:p>
          <a:p>
            <a:pPr marL="823595" lvl="2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en-US" sz="2300" dirty="0" smtClean="0">
                <a:latin typeface="Goudy Old Style" panose="02020502050305020303" pitchFamily="18" charset="0"/>
                <a:cs typeface="Times New Roman" pitchFamily="18" charset="0"/>
              </a:rPr>
              <a:t>Americans </a:t>
            </a:r>
            <a:r>
              <a:rPr lang="en-US" altLang="en-US" sz="2300" dirty="0">
                <a:latin typeface="Goudy Old Style" panose="02020502050305020303" pitchFamily="18" charset="0"/>
                <a:cs typeface="Times New Roman" pitchFamily="18" charset="0"/>
              </a:rPr>
              <a:t>and </a:t>
            </a:r>
            <a:r>
              <a:rPr lang="en-US" altLang="en-US" sz="2300" dirty="0" smtClean="0">
                <a:latin typeface="Goudy Old Style" panose="02020502050305020303" pitchFamily="18" charset="0"/>
                <a:cs typeface="Times New Roman" pitchFamily="18" charset="0"/>
              </a:rPr>
              <a:t>Australians pilots </a:t>
            </a:r>
            <a:r>
              <a:rPr lang="en-US" altLang="en-US" sz="2300" dirty="0">
                <a:latin typeface="Goudy Old Style" panose="02020502050305020303" pitchFamily="18" charset="0"/>
                <a:cs typeface="Times New Roman" pitchFamily="18" charset="0"/>
              </a:rPr>
              <a:t>stopped Japanese forces during a five day battle</a:t>
            </a:r>
          </a:p>
          <a:p>
            <a:pPr eaLnBrk="1" hangingPunct="1">
              <a:defRPr/>
            </a:pPr>
            <a:r>
              <a:rPr lang="en-US" sz="2300" dirty="0">
                <a:latin typeface="Goudy Old Style" panose="02020502050305020303" pitchFamily="18" charset="0"/>
              </a:rPr>
              <a:t>Completely </a:t>
            </a:r>
            <a:r>
              <a:rPr lang="en-US" sz="2300" dirty="0" smtClean="0">
                <a:latin typeface="Goudy Old Style" panose="02020502050305020303" pitchFamily="18" charset="0"/>
              </a:rPr>
              <a:t>aerial </a:t>
            </a:r>
            <a:r>
              <a:rPr lang="en-US" sz="2300" dirty="0">
                <a:latin typeface="Goudy Old Style" panose="02020502050305020303" pitchFamily="18" charset="0"/>
              </a:rPr>
              <a:t>battle between planes launched from carriers </a:t>
            </a:r>
            <a:endParaRPr lang="en-US" sz="2300" dirty="0" smtClean="0">
              <a:latin typeface="Goudy Old Style" panose="02020502050305020303" pitchFamily="18" charset="0"/>
            </a:endParaRPr>
          </a:p>
          <a:p>
            <a:pPr lvl="1" eaLnBrk="1" hangingPunct="1">
              <a:defRPr/>
            </a:pPr>
            <a:r>
              <a:rPr lang="en-US" sz="2300" dirty="0" smtClean="0">
                <a:latin typeface="Goudy Old Style" panose="02020502050305020303" pitchFamily="18" charset="0"/>
              </a:rPr>
              <a:t>First </a:t>
            </a:r>
            <a:r>
              <a:rPr lang="en-US" sz="2300" dirty="0">
                <a:latin typeface="Goudy Old Style" panose="02020502050305020303" pitchFamily="18" charset="0"/>
              </a:rPr>
              <a:t>time in </a:t>
            </a:r>
            <a:r>
              <a:rPr lang="en-US" sz="2300" dirty="0" smtClean="0">
                <a:latin typeface="Goudy Old Style" panose="02020502050305020303" pitchFamily="18" charset="0"/>
              </a:rPr>
              <a:t>history a battle was fought without land or naval forces </a:t>
            </a:r>
            <a:endParaRPr lang="en-US" sz="2300" dirty="0">
              <a:latin typeface="Goudy Old Style" panose="02020502050305020303" pitchFamily="18" charset="0"/>
            </a:endParaRPr>
          </a:p>
          <a:p>
            <a:pPr eaLnBrk="1" hangingPunct="1">
              <a:defRPr/>
            </a:pPr>
            <a:r>
              <a:rPr lang="en-US" sz="2300" dirty="0">
                <a:latin typeface="Goudy Old Style" panose="02020502050305020303" pitchFamily="18" charset="0"/>
              </a:rPr>
              <a:t>No clear winner in the battle </a:t>
            </a:r>
            <a:r>
              <a:rPr lang="en-US" sz="2300" dirty="0" smtClean="0">
                <a:latin typeface="Goudy Old Style" panose="02020502050305020303" pitchFamily="18" charset="0"/>
              </a:rPr>
              <a:t>but </a:t>
            </a:r>
            <a:r>
              <a:rPr lang="en-US" sz="2300" dirty="0">
                <a:latin typeface="Goudy Old Style" panose="02020502050305020303" pitchFamily="18" charset="0"/>
              </a:rPr>
              <a:t>the </a:t>
            </a:r>
            <a:r>
              <a:rPr lang="en-US" sz="2300" dirty="0" smtClean="0">
                <a:latin typeface="Goudy Old Style" panose="02020502050305020303" pitchFamily="18" charset="0"/>
              </a:rPr>
              <a:t>Allies were able to turn Japan back and block </a:t>
            </a:r>
            <a:r>
              <a:rPr lang="en-US" sz="2300" dirty="0">
                <a:latin typeface="Goudy Old Style" panose="02020502050305020303" pitchFamily="18" charset="0"/>
              </a:rPr>
              <a:t>the invasion of </a:t>
            </a:r>
            <a:r>
              <a:rPr lang="en-US" sz="2300" dirty="0" smtClean="0">
                <a:latin typeface="Goudy Old Style" panose="02020502050305020303" pitchFamily="18" charset="0"/>
              </a:rPr>
              <a:t>Australia</a:t>
            </a:r>
            <a:endParaRPr lang="en-US" altLang="en-US" sz="2300" dirty="0">
              <a:latin typeface="Goudy Old Style" panose="02020502050305020303" pitchFamily="18" charset="0"/>
            </a:endParaRPr>
          </a:p>
        </p:txBody>
      </p:sp>
      <p:pic>
        <p:nvPicPr>
          <p:cNvPr id="5" name="Picture 11" descr="Battle_of_the_Coral_Se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48400" y="3355013"/>
            <a:ext cx="2541224" cy="23201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1762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4000" u="sng" dirty="0">
                <a:latin typeface="Goudy Old Style" panose="02020502050305020303" pitchFamily="18" charset="0"/>
                <a:cs typeface="Times New Roman" pitchFamily="18" charset="0"/>
              </a:rPr>
              <a:t>U.S. Needed a Victory</a:t>
            </a:r>
            <a:endParaRPr lang="en-US" sz="4000" dirty="0"/>
          </a:p>
        </p:txBody>
      </p:sp>
      <p:sp>
        <p:nvSpPr>
          <p:cNvPr id="65539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6099175" cy="47974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300" b="1" u="sng" dirty="0" smtClean="0">
                <a:latin typeface="Goudy Old Style" pitchFamily="18" charset="0"/>
              </a:rPr>
              <a:t>Battle of Midway</a:t>
            </a:r>
            <a:r>
              <a:rPr lang="en-US" altLang="en-US" sz="2300" dirty="0" smtClean="0">
                <a:latin typeface="Goudy Old Style" pitchFamily="18" charset="0"/>
              </a:rPr>
              <a:t>-</a:t>
            </a:r>
          </a:p>
          <a:p>
            <a:pPr lvl="1" eaLnBrk="1" hangingPunct="1">
              <a:defRPr/>
            </a:pPr>
            <a:r>
              <a:rPr lang="en-US" altLang="en-US" sz="2300" dirty="0" smtClean="0">
                <a:latin typeface="Goudy Old Style" pitchFamily="18" charset="0"/>
              </a:rPr>
              <a:t>Naval battle around Midway Island located in the Central Pacific Ocean</a:t>
            </a:r>
          </a:p>
          <a:p>
            <a:pPr lvl="2" eaLnBrk="1" hangingPunct="1">
              <a:defRPr/>
            </a:pPr>
            <a:r>
              <a:rPr lang="en-US" altLang="en-US" sz="2300" dirty="0" smtClean="0">
                <a:latin typeface="Goudy Old Style" pitchFamily="18" charset="0"/>
                <a:cs typeface="Times New Roman" pitchFamily="18" charset="0"/>
              </a:rPr>
              <a:t>Admiral Chester W. Nimitz was placed in charge</a:t>
            </a:r>
            <a:endParaRPr lang="en-US" altLang="en-US" sz="2300" dirty="0" smtClean="0">
              <a:latin typeface="Goudy Old Style" pitchFamily="18" charset="0"/>
            </a:endParaRPr>
          </a:p>
          <a:p>
            <a:pPr lvl="1" eaLnBrk="1" hangingPunct="1">
              <a:defRPr/>
            </a:pPr>
            <a:r>
              <a:rPr lang="en-US" altLang="en-US" sz="2300" dirty="0" smtClean="0">
                <a:latin typeface="Goudy Old Style" pitchFamily="18" charset="0"/>
              </a:rPr>
              <a:t>The U.S. destroyed four Japanese carriers and two hundred fifty  airplanes</a:t>
            </a:r>
          </a:p>
          <a:p>
            <a:pPr lvl="1" eaLnBrk="1" hangingPunct="1">
              <a:defRPr/>
            </a:pPr>
            <a:endParaRPr lang="en-US" altLang="en-US" sz="2300" dirty="0" smtClean="0">
              <a:latin typeface="Goudy Old Style" pitchFamily="18" charset="0"/>
            </a:endParaRPr>
          </a:p>
          <a:p>
            <a:pPr eaLnBrk="1" hangingPunct="1">
              <a:defRPr/>
            </a:pPr>
            <a:r>
              <a:rPr lang="en-US" altLang="en-US" sz="2300" dirty="0" smtClean="0">
                <a:latin typeface="Goudy Old Style" pitchFamily="18" charset="0"/>
              </a:rPr>
              <a:t>This decisive win was the turning point in the war</a:t>
            </a:r>
          </a:p>
          <a:p>
            <a:pPr lvl="1" eaLnBrk="1" hangingPunct="1">
              <a:defRPr/>
            </a:pPr>
            <a:r>
              <a:rPr lang="en-US" altLang="en-US" sz="2300" dirty="0" smtClean="0">
                <a:latin typeface="Goudy Old Style" pitchFamily="18" charset="0"/>
                <a:cs typeface="Times New Roman" pitchFamily="18" charset="0"/>
              </a:rPr>
              <a:t>We broke Japanese code</a:t>
            </a:r>
          </a:p>
          <a:p>
            <a:pPr lvl="1" eaLnBrk="1" hangingPunct="1">
              <a:defRPr/>
            </a:pPr>
            <a:r>
              <a:rPr lang="en-US" altLang="en-US" sz="2300" dirty="0" smtClean="0">
                <a:latin typeface="Goudy Old Style" pitchFamily="18" charset="0"/>
                <a:cs typeface="Times New Roman" pitchFamily="18" charset="0"/>
              </a:rPr>
              <a:t>Finally found fleet with our scout planes</a:t>
            </a:r>
          </a:p>
          <a:p>
            <a:pPr marL="0" indent="0" eaLnBrk="1" hangingPunct="1">
              <a:buFont typeface="Wingdings 2" pitchFamily="18" charset="2"/>
              <a:buNone/>
              <a:defRPr/>
            </a:pPr>
            <a:endParaRPr lang="en-US" altLang="en-US" sz="2400" dirty="0" smtClean="0"/>
          </a:p>
          <a:p>
            <a:pPr>
              <a:defRPr/>
            </a:pPr>
            <a:endParaRPr lang="en-US" altLang="en-US" dirty="0" smtClean="0"/>
          </a:p>
        </p:txBody>
      </p:sp>
      <p:pic>
        <p:nvPicPr>
          <p:cNvPr id="6554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999" y="2438400"/>
            <a:ext cx="2352613" cy="30504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17019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>
              <a:solidFill>
                <a:srgbClr val="7B9899"/>
              </a:solidFill>
            </a:endParaRPr>
          </a:p>
        </p:txBody>
      </p:sp>
      <p:sp>
        <p:nvSpPr>
          <p:cNvPr id="66563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64516" name="Picture 2" descr="http://www.warchat.org/pictures/hiroshima_and_nagasaki_battle_in_midwa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08592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0</TotalTime>
  <Words>1083</Words>
  <Application>Microsoft Office PowerPoint</Application>
  <PresentationFormat>On-screen Show (4:3)</PresentationFormat>
  <Paragraphs>100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Civic</vt:lpstr>
      <vt:lpstr>Chapter 17-Section 3-The War in the Pacific</vt:lpstr>
      <vt:lpstr>The Pacific Theater</vt:lpstr>
      <vt:lpstr>PowerPoint Presentation</vt:lpstr>
      <vt:lpstr>The Pacific Theater</vt:lpstr>
      <vt:lpstr>PowerPoint Presentation</vt:lpstr>
      <vt:lpstr>U.S. Needed a Victory</vt:lpstr>
      <vt:lpstr> U.S. Needed a Victory</vt:lpstr>
      <vt:lpstr>U.S. Needed a Victory</vt:lpstr>
      <vt:lpstr>PowerPoint Presentation</vt:lpstr>
      <vt:lpstr>U.S. On the Offensive </vt:lpstr>
      <vt:lpstr>PowerPoint Presentation</vt:lpstr>
      <vt:lpstr>PowerPoint Presentation</vt:lpstr>
      <vt:lpstr>U.S. On the Offensive </vt:lpstr>
      <vt:lpstr>U.S. On the Offensive </vt:lpstr>
      <vt:lpstr>U.S. On the Offensive </vt:lpstr>
      <vt:lpstr>The Manhattan Project</vt:lpstr>
      <vt:lpstr>The Manhattan Project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Rebuilding</vt:lpstr>
      <vt:lpstr>Rebuilding</vt:lpstr>
      <vt:lpstr>Nuremberg Trials </vt:lpstr>
      <vt:lpstr>Japans Future</vt:lpstr>
    </vt:vector>
  </TitlesOfParts>
  <Company>Dearborn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17-Section 3-The War in the Pacific</dc:title>
  <dc:creator>Windows User</dc:creator>
  <cp:lastModifiedBy>Windows User</cp:lastModifiedBy>
  <cp:revision>1</cp:revision>
  <dcterms:created xsi:type="dcterms:W3CDTF">2018-03-05T16:09:17Z</dcterms:created>
  <dcterms:modified xsi:type="dcterms:W3CDTF">2018-03-05T16:10:02Z</dcterms:modified>
</cp:coreProperties>
</file>