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305800" cy="776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Chapter 1-Section 1-Basic Principles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876800"/>
            <a:ext cx="7543800" cy="1828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Constitution is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“the supreme law of the land”</a:t>
            </a:r>
            <a:r>
              <a:rPr lang="en-US" sz="2800" b="1" dirty="0" smtClean="0">
                <a:latin typeface="Goudy Old Style" panose="02020502050305020303" pitchFamily="18" charset="0"/>
              </a:rPr>
              <a:t> </a:t>
            </a:r>
            <a:r>
              <a:rPr lang="en-US" sz="2800" dirty="0" smtClean="0">
                <a:latin typeface="Goudy Old Style" panose="02020502050305020303" pitchFamily="18" charset="0"/>
              </a:rPr>
              <a:t>– the highest form of law in the United States.      </a:t>
            </a:r>
            <a:r>
              <a:rPr lang="en-US" sz="2800" i="1" dirty="0" smtClean="0">
                <a:latin typeface="Goudy Old Style" panose="02020502050305020303" pitchFamily="18" charset="0"/>
              </a:rPr>
              <a:t>It lays out the basic framework and procedures of our government.</a:t>
            </a:r>
            <a:r>
              <a:rPr lang="en-US" sz="2800" dirty="0" smtClean="0">
                <a:latin typeface="Goudy Old Style" panose="02020502050305020303" pitchFamily="18" charset="0"/>
              </a:rPr>
              <a:t> 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562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2413" y="441325"/>
            <a:ext cx="7269162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IV. Checks and Balances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5181600" cy="46482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Each branch of government is subject to a number of constitutional checks (restraints) by the other branches.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*The three branches are not entirely separated or completely independent of one another.</a:t>
            </a:r>
            <a:r>
              <a:rPr lang="en-US" sz="2800" b="1" dirty="0" smtClean="0"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15364" name="Picture 6" descr="http://theconstitutionscharenbrock11.weebly.com/uploads/1/3/8/2/13820725/7467232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9825"/>
            <a:ext cx="3476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533400"/>
            <a:ext cx="8305800" cy="852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Examples of Checks and Balances: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543800" cy="48006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1. Congress (legislative branch) has the power to make laws, but the President (executive branch) has the power to “veto” any act of Congress.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2. Congress can refuse to provide funds that are requested by the President.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</a:t>
            </a:r>
            <a:r>
              <a:rPr lang="en-US" sz="2800" b="1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This system makes compromise necessary so there are  very rarely are there open clashes between the branches.</a:t>
            </a:r>
          </a:p>
        </p:txBody>
      </p:sp>
    </p:spTree>
    <p:extLst>
      <p:ext uri="{BB962C8B-B14F-4D97-AF65-F5344CB8AC3E}">
        <p14:creationId xmlns:p14="http://schemas.microsoft.com/office/powerpoint/2010/main" val="2561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V</a:t>
            </a: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. Judicial Review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319213"/>
            <a:ext cx="5486400" cy="5334000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power of courts to determine whether “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what government does is in accord with what the Constitution provides</a:t>
            </a:r>
            <a:r>
              <a:rPr lang="en-US" sz="2800" dirty="0" smtClean="0">
                <a:latin typeface="Goudy Old Style" panose="02020502050305020303" pitchFamily="18" charset="0"/>
              </a:rPr>
              <a:t>”.  </a:t>
            </a:r>
            <a:endParaRPr lang="en-US" sz="2800" dirty="0">
              <a:latin typeface="Goudy Old Style" panose="02020502050305020303" pitchFamily="18" charset="0"/>
            </a:endParaRPr>
          </a:p>
          <a:p>
            <a:pPr lvl="1" indent="-182880" eaLnBrk="1" fontAlgn="auto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This power is held by all federal courts and by most state courts.</a:t>
            </a:r>
          </a:p>
          <a:p>
            <a:pPr marL="182880" indent="-182880" eaLnBrk="1" fontAlgn="auto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*</a:t>
            </a:r>
            <a:r>
              <a:rPr lang="en-US" sz="2800" dirty="0" smtClean="0">
                <a:latin typeface="Goudy Old Style" panose="02020502050305020303" pitchFamily="18" charset="0"/>
              </a:rPr>
              <a:t>Judicial review is the power to declare something “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unconstitutional</a:t>
            </a:r>
            <a:r>
              <a:rPr lang="en-US" sz="2800" dirty="0" smtClean="0">
                <a:latin typeface="Goudy Old Style" panose="02020502050305020303" pitchFamily="18" charset="0"/>
              </a:rPr>
              <a:t>”: </a:t>
            </a:r>
          </a:p>
          <a:p>
            <a:pPr lvl="1" indent="-182880" eaLnBrk="1" fontAlgn="auto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To declare illegal/null and void, a governmental action that violates some aspect of the Constitution.  </a:t>
            </a:r>
            <a:endParaRPr lang="en-US" sz="2600" i="1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133600"/>
            <a:ext cx="24558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7269163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</a:rPr>
              <a:t>VI. Federalism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105400" cy="48768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000" dirty="0" smtClean="0">
                <a:latin typeface="Goudy Old Style" panose="02020502050305020303" pitchFamily="18" charset="0"/>
              </a:rPr>
              <a:t>The division of power among a </a:t>
            </a: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central government and several regional governments-</a:t>
            </a:r>
            <a:r>
              <a:rPr lang="en-US" sz="3000" dirty="0" smtClean="0">
                <a:latin typeface="Goudy Old Style" panose="02020502050305020303" pitchFamily="18" charset="0"/>
              </a:rPr>
              <a:t>the powers held by government are distributed on a territorial basis.</a:t>
            </a: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0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</a:rPr>
              <a:t>*This is a compromise between an all-powerful federal government and totally independent states.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4790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7681913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An Outline of the Constitution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52600"/>
            <a:ext cx="7212012" cy="48768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u="sng" dirty="0" smtClean="0">
                <a:latin typeface="Goudy Old Style" panose="02020502050305020303" pitchFamily="18" charset="0"/>
              </a:rPr>
              <a:t>The Constitution is separated into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Goudy Old Style" panose="02020502050305020303" pitchFamily="18" charset="0"/>
              </a:rPr>
              <a:t>I</a:t>
            </a:r>
            <a:r>
              <a:rPr lang="en-US" sz="2800" b="1" dirty="0" smtClean="0">
                <a:latin typeface="Goudy Old Style" panose="02020502050305020303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“Preamble”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A short introduction.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II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“Articles”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Seven numbered sections that outline the American government.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III. 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“Amendments”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A total of twenty-seven additions to the document.</a:t>
            </a:r>
          </a:p>
        </p:txBody>
      </p:sp>
    </p:spTree>
    <p:extLst>
      <p:ext uri="{BB962C8B-B14F-4D97-AF65-F5344CB8AC3E}">
        <p14:creationId xmlns:p14="http://schemas.microsoft.com/office/powerpoint/2010/main" val="39206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910513" cy="776288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The Seven Articles of the Constitution </a:t>
            </a:r>
            <a:endParaRPr lang="en-US" b="1" u="sng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628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Created the Legislative Branch</a:t>
            </a:r>
          </a:p>
          <a:p>
            <a:pPr>
              <a:defRPr/>
            </a:pP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Article II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Created the Executive Branch 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III</a:t>
            </a:r>
            <a:r>
              <a:rPr lang="en-US" sz="2500" b="1" dirty="0" smtClean="0">
                <a:latin typeface="Goudy Old Style" panose="02020502050305020303" pitchFamily="18" charset="0"/>
              </a:rPr>
              <a:t>- Created the Judicial Branch</a:t>
            </a:r>
          </a:p>
          <a:p>
            <a:pPr>
              <a:defRPr/>
            </a:pP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Article IV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Addressed relationships between the states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V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Covers the process of amending the Constitution </a:t>
            </a:r>
          </a:p>
          <a:p>
            <a:pPr>
              <a:defRPr/>
            </a:pP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Article VI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Addressed several issues that included the national debt, supremacy of national laws and oaths of office </a:t>
            </a:r>
          </a:p>
          <a:p>
            <a:pPr>
              <a:defRPr/>
            </a:pPr>
            <a:r>
              <a:rPr lang="en-US" sz="2500" b="1" dirty="0" smtClean="0"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VII</a:t>
            </a:r>
            <a:r>
              <a:rPr lang="en-US" sz="2500" b="1" dirty="0" smtClean="0">
                <a:latin typeface="Goudy Old Style" panose="02020502050305020303" pitchFamily="18" charset="0"/>
              </a:rPr>
              <a:t>- Explains the process of ratifying the Constitution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1763" y="533400"/>
            <a:ext cx="8077200" cy="12811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Six Basic Principles of the Constitution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Goudy Old Style" panose="02020502050305020303" pitchFamily="18" charset="0"/>
              </a:rPr>
              <a:t>I</a:t>
            </a:r>
            <a:r>
              <a:rPr lang="en-US" sz="4000" b="1" dirty="0" smtClean="0">
                <a:latin typeface="Goudy Old Style" panose="02020502050305020303" pitchFamily="18" charset="0"/>
              </a:rPr>
              <a:t>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Popular Sovereignty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Limited Government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III.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Separation of Powers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IV.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Checks and Balances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Goudy Old Style" panose="02020502050305020303" pitchFamily="18" charset="0"/>
              </a:rPr>
              <a:t>V</a:t>
            </a:r>
            <a:r>
              <a:rPr lang="en-US" sz="4000" b="1" dirty="0" smtClean="0">
                <a:latin typeface="Goudy Old Style" panose="02020502050305020303" pitchFamily="18" charset="0"/>
              </a:rPr>
              <a:t>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Judicial Review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VI.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Federalism</a:t>
            </a:r>
          </a:p>
        </p:txBody>
      </p:sp>
    </p:spTree>
    <p:extLst>
      <p:ext uri="{BB962C8B-B14F-4D97-AF65-F5344CB8AC3E}">
        <p14:creationId xmlns:p14="http://schemas.microsoft.com/office/powerpoint/2010/main" val="34438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" y="457200"/>
            <a:ext cx="7269163" cy="77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</a:t>
            </a:r>
            <a:r>
              <a:rPr lang="en-US" sz="4800" u="sng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. Popular Sovereignty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029200" cy="49530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All political power resides in the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hands </a:t>
            </a:r>
            <a:r>
              <a:rPr lang="en-US" sz="2800" b="1" smtClean="0">
                <a:solidFill>
                  <a:srgbClr val="FF0000"/>
                </a:solidFill>
                <a:latin typeface="Goudy Old Style" panose="02020502050305020303" pitchFamily="18" charset="0"/>
              </a:rPr>
              <a:t>of the people-</a:t>
            </a:r>
            <a:endParaRPr lang="en-US" sz="2800" b="1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 indent="-182880" eaLnBrk="1" fontAlgn="auto" hangingPunct="1">
              <a:defRPr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</a:rPr>
              <a:t>Government can only govern with the consent of the governed.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*All forms of government </a:t>
            </a:r>
            <a:r>
              <a:rPr lang="en-US" sz="2800" b="1" i="1" dirty="0">
                <a:latin typeface="Goudy Old Style" panose="02020502050305020303" pitchFamily="18" charset="0"/>
              </a:rPr>
              <a:t>n</a:t>
            </a:r>
            <a:r>
              <a:rPr lang="en-US" sz="2800" b="1" i="1" dirty="0" smtClean="0">
                <a:latin typeface="Goudy Old Style" panose="02020502050305020303" pitchFamily="18" charset="0"/>
              </a:rPr>
              <a:t>ational, state, and local operate according to this principle.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895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7175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II. Limited Government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295400"/>
            <a:ext cx="6981825" cy="49530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Government is not all-powerful</a:t>
            </a:r>
          </a:p>
          <a:p>
            <a:pPr lvl="1" indent="-182880" eaLnBrk="1" fontAlgn="auto" hangingPunct="1">
              <a:defRPr/>
            </a:pP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 may only do those things that the people have given it the power to do.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i="1" dirty="0" smtClean="0">
                <a:latin typeface="Goudy Old Style" panose="02020502050305020303" pitchFamily="18" charset="0"/>
              </a:rPr>
              <a:t>*</a:t>
            </a:r>
            <a:r>
              <a:rPr lang="en-US" sz="28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Government must obey the law</a:t>
            </a:r>
            <a:r>
              <a:rPr lang="en-US" sz="2800" dirty="0" smtClean="0">
                <a:latin typeface="Goudy Old Style" panose="02020502050305020303" pitchFamily="18" charset="0"/>
              </a:rPr>
              <a:t>–it must follow the principle of 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“constitutionalism”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government must be conducted according to constitutional principles.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“Rule of law”</a:t>
            </a:r>
            <a:r>
              <a:rPr lang="en-US" sz="2800" b="1" dirty="0" smtClean="0">
                <a:latin typeface="Goudy Old Style" panose="02020502050305020303" pitchFamily="18" charset="0"/>
              </a:rPr>
              <a:t>: </a:t>
            </a:r>
            <a:r>
              <a:rPr lang="en-US" sz="2800" dirty="0" smtClean="0">
                <a:latin typeface="Goudy Old Style" panose="02020502050305020303" pitchFamily="18" charset="0"/>
              </a:rPr>
              <a:t>government and its officers are always subject to–never above–the law.</a:t>
            </a:r>
          </a:p>
        </p:txBody>
      </p:sp>
    </p:spTree>
    <p:extLst>
      <p:ext uri="{BB962C8B-B14F-4D97-AF65-F5344CB8AC3E}">
        <p14:creationId xmlns:p14="http://schemas.microsoft.com/office/powerpoint/2010/main" val="731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" y="4572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III. Separation of Powers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4800600" cy="5334000"/>
          </a:xfrm>
        </p:spPr>
        <p:txBody>
          <a:bodyPr/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The basic powers of government are separated among </a:t>
            </a:r>
            <a:r>
              <a:rPr lang="en-US" sz="32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three independent branches</a:t>
            </a:r>
            <a:r>
              <a:rPr lang="en-US" sz="3200" dirty="0" smtClean="0">
                <a:latin typeface="Goudy Old Style" panose="02020502050305020303" pitchFamily="18" charset="0"/>
              </a:rPr>
              <a:t> in our presidential system.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32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*This separation of powers created the legislative, judicial and executive branches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257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III. Separation of Powers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4800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924800" cy="5029200"/>
          </a:xfrm>
        </p:spPr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legislative branch makes the laws (Congress).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executive branch executes/administers laws (The President).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III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judicial branch interprets/applies the laws (Supreme Court).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 smtClean="0">
                <a:latin typeface="Goudy Old Style" panose="02020502050305020303" pitchFamily="18" charset="0"/>
              </a:rPr>
              <a:t>	</a:t>
            </a:r>
            <a:r>
              <a:rPr lang="en-US" sz="2400" b="1" i="1" dirty="0" smtClean="0">
                <a:latin typeface="Goudy Old Style" panose="02020502050305020303" pitchFamily="18" charset="0"/>
              </a:rPr>
              <a:t>*</a:t>
            </a:r>
            <a:r>
              <a:rPr lang="en-US" sz="24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This separation is intended to create a strong, yet limited, government.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7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III. Separation of Powers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4800" dirty="0"/>
          </a:p>
        </p:txBody>
      </p:sp>
      <p:pic>
        <p:nvPicPr>
          <p:cNvPr id="14339" name="Picture 2" descr="http://bakermiddleschoolushistory.wikispaces.com/file/view/Separation%20of%20Powers.png/376021062/720x369/Separation%20of%20Pow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604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Chapter 1-Section 1-Basic Principles </vt:lpstr>
      <vt:lpstr>An Outline of the Constitution </vt:lpstr>
      <vt:lpstr>The Seven Articles of the Constitution </vt:lpstr>
      <vt:lpstr>The Six Basic Principles of the Constitution</vt:lpstr>
      <vt:lpstr>I. Popular Sovereignty:</vt:lpstr>
      <vt:lpstr>II. Limited Government:</vt:lpstr>
      <vt:lpstr>III. Separation of Powers:</vt:lpstr>
      <vt:lpstr>III. Separation of Powers:</vt:lpstr>
      <vt:lpstr>III. Separation of Powers:</vt:lpstr>
      <vt:lpstr>IV. Checks and Balances:</vt:lpstr>
      <vt:lpstr>Examples of Checks and Balances:</vt:lpstr>
      <vt:lpstr>V. Judicial Review: </vt:lpstr>
      <vt:lpstr>VI. Federalism: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1-Section 1-Basic Principles </dc:title>
  <dc:creator>Windows User</dc:creator>
  <cp:lastModifiedBy>Windows User</cp:lastModifiedBy>
  <cp:revision>2</cp:revision>
  <dcterms:created xsi:type="dcterms:W3CDTF">2018-02-28T16:51:22Z</dcterms:created>
  <dcterms:modified xsi:type="dcterms:W3CDTF">2018-02-28T18:41:30Z</dcterms:modified>
</cp:coreProperties>
</file>