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80" r:id="rId2"/>
    <p:sldId id="281" r:id="rId3"/>
    <p:sldId id="282" r:id="rId4"/>
    <p:sldId id="283" r:id="rId5"/>
    <p:sldId id="284" r:id="rId6"/>
    <p:sldId id="285" r:id="rId7"/>
    <p:sldId id="286" r:id="rId8"/>
    <p:sldId id="289" r:id="rId9"/>
    <p:sldId id="288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90" r:id="rId30"/>
    <p:sldId id="291" r:id="rId31"/>
    <p:sldId id="278" r:id="rId32"/>
    <p:sldId id="27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4ECBB-04FD-4E50-8499-A9C3FB0F621A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D118AC-8BD0-43A0-B4D0-166F943B2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27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A9462-92FF-4018-801F-56A5FE2E990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178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EDD6-2048-4455-9ABA-0E2888D9BD59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A36F0-4988-48CC-ACEC-5B7648A2DD8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EDD6-2048-4455-9ABA-0E2888D9BD59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A36F0-4988-48CC-ACEC-5B7648A2DD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EDD6-2048-4455-9ABA-0E2888D9BD59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A36F0-4988-48CC-ACEC-5B7648A2DD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EDD6-2048-4455-9ABA-0E2888D9BD59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A36F0-4988-48CC-ACEC-5B7648A2DD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EDD6-2048-4455-9ABA-0E2888D9BD59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A36F0-4988-48CC-ACEC-5B7648A2DD8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EDD6-2048-4455-9ABA-0E2888D9BD59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A36F0-4988-48CC-ACEC-5B7648A2DD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EDD6-2048-4455-9ABA-0E2888D9BD59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A36F0-4988-48CC-ACEC-5B7648A2DD80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EDD6-2048-4455-9ABA-0E2888D9BD59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A36F0-4988-48CC-ACEC-5B7648A2DD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EDD6-2048-4455-9ABA-0E2888D9BD59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A36F0-4988-48CC-ACEC-5B7648A2DD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EDD6-2048-4455-9ABA-0E2888D9BD59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A36F0-4988-48CC-ACEC-5B7648A2DD8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EDD6-2048-4455-9ABA-0E2888D9BD59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A36F0-4988-48CC-ACEC-5B7648A2DD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93CEDD6-2048-4455-9ABA-0E2888D9BD59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7AA36F0-4988-48CC-ACEC-5B7648A2DD8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>
                <a:latin typeface="Goudy Old Style" panose="02020502050305020303" pitchFamily="18" charset="0"/>
              </a:rPr>
              <a:t>Section 3-The Holocaust</a:t>
            </a: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xmlns="" id="{0490D1F4-F810-41EB-AE78-5967C74552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057400"/>
            <a:ext cx="5562601" cy="3733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07949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3">
            <a:extLst>
              <a:ext uri="{FF2B5EF4-FFF2-40B4-BE49-F238E27FC236}">
                <a16:creationId xmlns:a16="http://schemas.microsoft.com/office/drawing/2014/main" xmlns="" id="{67D97E7B-722C-433F-A29A-0AA68FB6C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F9ECC0-2C8F-46EB-B6A8-7930A2B46E87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7174" name="Picture 6" descr="pushing">
            <a:extLst>
              <a:ext uri="{FF2B5EF4-FFF2-40B4-BE49-F238E27FC236}">
                <a16:creationId xmlns:a16="http://schemas.microsoft.com/office/drawing/2014/main" xmlns="" id="{64E3D05A-F790-4E7B-8401-648F86BC8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97112"/>
            <a:ext cx="3429000" cy="25198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5" name="Picture 7" descr="prisoners1">
            <a:extLst>
              <a:ext uri="{FF2B5EF4-FFF2-40B4-BE49-F238E27FC236}">
                <a16:creationId xmlns:a16="http://schemas.microsoft.com/office/drawing/2014/main" xmlns="" id="{5287BACB-A76F-41FA-930A-1FF22174B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739" y="797112"/>
            <a:ext cx="3071903" cy="2519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5" descr="Holocaust_tattoo">
            <a:extLst>
              <a:ext uri="{FF2B5EF4-FFF2-40B4-BE49-F238E27FC236}">
                <a16:creationId xmlns:a16="http://schemas.microsoft.com/office/drawing/2014/main" xmlns="" id="{6F76CF2D-9E73-4509-BCC5-568A1C6F0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766674"/>
            <a:ext cx="4615469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27681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orieg4">
            <a:extLst>
              <a:ext uri="{FF2B5EF4-FFF2-40B4-BE49-F238E27FC236}">
                <a16:creationId xmlns:a16="http://schemas.microsoft.com/office/drawing/2014/main" xmlns="" id="{DB18EACC-C2CC-46BC-9D6E-76A4BEB7F67E}"/>
              </a:ext>
            </a:extLst>
          </p:cNvPr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33400"/>
            <a:ext cx="4953000" cy="6068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4274" name="Slide Number Placeholder 5">
            <a:extLst>
              <a:ext uri="{FF2B5EF4-FFF2-40B4-BE49-F238E27FC236}">
                <a16:creationId xmlns:a16="http://schemas.microsoft.com/office/drawing/2014/main" xmlns="" id="{0E84B533-1FE1-4F2D-AD66-84FEA5BA2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611722-BD67-42BE-ADB0-FB214D1406AC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763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>
            <a:extLst>
              <a:ext uri="{FF2B5EF4-FFF2-40B4-BE49-F238E27FC236}">
                <a16:creationId xmlns:a16="http://schemas.microsoft.com/office/drawing/2014/main" xmlns="" id="{B149DA7B-395E-48AF-AFCF-064406706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4DCEC8-8A7C-4A4D-BEDD-F1EA5CA72B65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8197" name="Picture 5" descr="massgrave">
            <a:extLst>
              <a:ext uri="{FF2B5EF4-FFF2-40B4-BE49-F238E27FC236}">
                <a16:creationId xmlns:a16="http://schemas.microsoft.com/office/drawing/2014/main" xmlns="" id="{63F1CC9D-BC54-4104-A236-D0577A41D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44000" cy="6838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373298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3">
            <a:extLst>
              <a:ext uri="{FF2B5EF4-FFF2-40B4-BE49-F238E27FC236}">
                <a16:creationId xmlns:a16="http://schemas.microsoft.com/office/drawing/2014/main" xmlns="" id="{2A567BD6-F294-4BD2-A39C-7F067AE9D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DCCF4E0-C738-4A98-B0A9-9458F337A98A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9218" name="Picture 2" descr="clothing">
            <a:extLst>
              <a:ext uri="{FF2B5EF4-FFF2-40B4-BE49-F238E27FC236}">
                <a16:creationId xmlns:a16="http://schemas.microsoft.com/office/drawing/2014/main" xmlns="" id="{0DED9318-7975-45C7-AF3F-70C0EC87C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0"/>
            <a:ext cx="4551363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20" name="Picture 4" descr="grave">
            <a:extLst>
              <a:ext uri="{FF2B5EF4-FFF2-40B4-BE49-F238E27FC236}">
                <a16:creationId xmlns:a16="http://schemas.microsoft.com/office/drawing/2014/main" xmlns="" id="{0936D18C-8A2F-428C-BE68-471ABDD36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51363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13386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>
            <a:extLst>
              <a:ext uri="{FF2B5EF4-FFF2-40B4-BE49-F238E27FC236}">
                <a16:creationId xmlns:a16="http://schemas.microsoft.com/office/drawing/2014/main" xmlns="" id="{D6CEEEAA-E31B-44D3-8A24-3596C0968F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xmlns="" id="{D7C59B43-9A13-4F45-BCE9-82E2C64683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9394" name="Slide Number Placeholder 5">
            <a:extLst>
              <a:ext uri="{FF2B5EF4-FFF2-40B4-BE49-F238E27FC236}">
                <a16:creationId xmlns:a16="http://schemas.microsoft.com/office/drawing/2014/main" xmlns="" id="{1B146BBE-C5E2-4740-A554-7A23CC660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8B891B-8E1C-4440-A873-8BEE391C868A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59397" name="Picture 5" descr="arbeitmachtfrei">
            <a:extLst>
              <a:ext uri="{FF2B5EF4-FFF2-40B4-BE49-F238E27FC236}">
                <a16:creationId xmlns:a16="http://schemas.microsoft.com/office/drawing/2014/main" xmlns="" id="{E4E3FC9C-4E3C-415D-B73B-8C8BAF88F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7006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3">
            <a:extLst>
              <a:ext uri="{FF2B5EF4-FFF2-40B4-BE49-F238E27FC236}">
                <a16:creationId xmlns:a16="http://schemas.microsoft.com/office/drawing/2014/main" xmlns="" id="{51886931-12A8-4233-926F-3049F8DF1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25E56A-0DEB-4E07-9009-782059753807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60419" name="Picture 3" descr="bir-entrance02">
            <a:extLst>
              <a:ext uri="{FF2B5EF4-FFF2-40B4-BE49-F238E27FC236}">
                <a16:creationId xmlns:a16="http://schemas.microsoft.com/office/drawing/2014/main" xmlns="" id="{946C0368-C08F-4AF4-85DC-E8E13532A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3733800" cy="5459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3" descr="bir-tower-01">
            <a:extLst>
              <a:ext uri="{FF2B5EF4-FFF2-40B4-BE49-F238E27FC236}">
                <a16:creationId xmlns:a16="http://schemas.microsoft.com/office/drawing/2014/main" xmlns="" id="{4AEFA65E-8BD2-405F-9AA1-82BB1B10F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22960"/>
            <a:ext cx="3810000" cy="5474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25829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3">
            <a:extLst>
              <a:ext uri="{FF2B5EF4-FFF2-40B4-BE49-F238E27FC236}">
                <a16:creationId xmlns:a16="http://schemas.microsoft.com/office/drawing/2014/main" xmlns="" id="{D58876A8-71F1-4BAF-A4E2-1CDFB484F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1B7B8A-7C6C-4025-BBD5-5AA5453D0257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61443" name="Picture 3" descr="bir-ramp03">
            <a:extLst>
              <a:ext uri="{FF2B5EF4-FFF2-40B4-BE49-F238E27FC236}">
                <a16:creationId xmlns:a16="http://schemas.microsoft.com/office/drawing/2014/main" xmlns="" id="{411C9D69-CCF0-46EA-96FA-56DC3F5E9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41697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3">
            <a:extLst>
              <a:ext uri="{FF2B5EF4-FFF2-40B4-BE49-F238E27FC236}">
                <a16:creationId xmlns:a16="http://schemas.microsoft.com/office/drawing/2014/main" xmlns="" id="{D794DDDE-5B79-4405-B056-A3385FD0F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094C27-8F55-46C5-8259-26248816B28C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63491" name="Picture 3" descr="bir-fence01">
            <a:extLst>
              <a:ext uri="{FF2B5EF4-FFF2-40B4-BE49-F238E27FC236}">
                <a16:creationId xmlns:a16="http://schemas.microsoft.com/office/drawing/2014/main" xmlns="" id="{D73B8BD0-A087-49A0-9CE8-425A07E23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41037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3">
            <a:extLst>
              <a:ext uri="{FF2B5EF4-FFF2-40B4-BE49-F238E27FC236}">
                <a16:creationId xmlns:a16="http://schemas.microsoft.com/office/drawing/2014/main" xmlns="" id="{62BAB93F-CA6E-49DE-A5AD-9C3BDFF64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D2E8BE4-4802-4C98-9D0D-6D247F0CAD58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6627" name="Picture 1027" descr="bir-womens-gate">
            <a:extLst>
              <a:ext uri="{FF2B5EF4-FFF2-40B4-BE49-F238E27FC236}">
                <a16:creationId xmlns:a16="http://schemas.microsoft.com/office/drawing/2014/main" xmlns="" id="{2286D8AC-AFA3-49B6-9B07-CEE64F487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77909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3">
            <a:extLst>
              <a:ext uri="{FF2B5EF4-FFF2-40B4-BE49-F238E27FC236}">
                <a16:creationId xmlns:a16="http://schemas.microsoft.com/office/drawing/2014/main" xmlns="" id="{9DB51663-5B85-42FB-A7CD-F8B9246A7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B0EC05-5F3B-429F-AC6C-0A183B005C66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65539" name="Picture 3" descr="BirkEntrance">
            <a:extLst>
              <a:ext uri="{FF2B5EF4-FFF2-40B4-BE49-F238E27FC236}">
                <a16:creationId xmlns:a16="http://schemas.microsoft.com/office/drawing/2014/main" xmlns="" id="{DA6DCA7C-A069-4A36-B129-C7FAA4D8E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23486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05E6E6-A7A5-49F0-8882-5AEFEB79A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/>
            </a:r>
            <a:br>
              <a:rPr lang="en-US" dirty="0"/>
            </a:br>
            <a:r>
              <a:rPr lang="en-US" b="1" u="sng" dirty="0">
                <a:latin typeface="Goudy Old Style" panose="02020502050305020303" pitchFamily="18" charset="0"/>
                <a:cs typeface="Times New Roman" pitchFamily="18" charset="0"/>
              </a:rPr>
              <a:t>The Persecution Begins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7C4834-F721-43D3-8B62-5065979A1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295400"/>
            <a:ext cx="7239000" cy="5029200"/>
          </a:xfrm>
        </p:spPr>
        <p:txBody>
          <a:bodyPr rtlCol="0">
            <a:normAutofit fontScale="92500" lnSpcReduction="20000"/>
          </a:bodyPr>
          <a:lstStyle/>
          <a:p>
            <a:r>
              <a:rPr lang="en-US" sz="1700" b="1" u="sng" dirty="0">
                <a:solidFill>
                  <a:srgbClr val="002060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The Holocaust</a:t>
            </a:r>
            <a:r>
              <a:rPr lang="en-US" sz="1700" dirty="0">
                <a:latin typeface="Goudy Old Style" panose="02020502050305020303" pitchFamily="18" charset="0"/>
                <a:cs typeface="Times New Roman" panose="02020603050405020304" pitchFamily="18" charset="0"/>
              </a:rPr>
              <a:t>-A systematic extermination of nearly eleven million people across Europe in the late 1930’s and early 1940’s</a:t>
            </a:r>
          </a:p>
          <a:p>
            <a:pPr lvl="1"/>
            <a:r>
              <a:rPr lang="en-US" sz="1700" dirty="0">
                <a:latin typeface="Goudy Old Style" panose="02020502050305020303" pitchFamily="18" charset="0"/>
                <a:cs typeface="Times New Roman" panose="02020603050405020304" pitchFamily="18" charset="0"/>
              </a:rPr>
              <a:t>It was driven by Anti-Semitism </a:t>
            </a:r>
            <a:r>
              <a:rPr lang="en-US" sz="17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which </a:t>
            </a:r>
            <a:r>
              <a:rPr lang="en-US" sz="1700" dirty="0">
                <a:latin typeface="Goudy Old Style" panose="02020502050305020303" pitchFamily="18" charset="0"/>
                <a:cs typeface="Times New Roman" panose="02020603050405020304" pitchFamily="18" charset="0"/>
              </a:rPr>
              <a:t>mainly targeting Jew but they also gypsies, Freemasons, Jehovah’s Witnesses, Catholics, Slavs, homosexuals, those who were mentally ill, physically ill and those who were terminally ill</a:t>
            </a:r>
          </a:p>
          <a:p>
            <a:endParaRPr lang="en-US" sz="1700" dirty="0">
              <a:latin typeface="Goudy Old Style" panose="02020502050305020303" pitchFamily="18" charset="0"/>
              <a:cs typeface="Times New Roman" panose="02020603050405020304" pitchFamily="18" charset="0"/>
            </a:endParaRPr>
          </a:p>
          <a:p>
            <a:r>
              <a:rPr lang="en-US" sz="1700" dirty="0">
                <a:latin typeface="Goudy Old Style" panose="02020502050305020303" pitchFamily="18" charset="0"/>
                <a:cs typeface="Times New Roman" panose="02020603050405020304" pitchFamily="18" charset="0"/>
              </a:rPr>
              <a:t>The Holocaust introduced the use of death squads and forced the relocation of Jewish prisoners into ghettos </a:t>
            </a:r>
            <a:endParaRPr lang="en-US" sz="1700" dirty="0" smtClean="0">
              <a:latin typeface="Goudy Old Style" panose="02020502050305020303" pitchFamily="18" charset="0"/>
              <a:cs typeface="Times New Roman" panose="02020603050405020304" pitchFamily="18" charset="0"/>
            </a:endParaRPr>
          </a:p>
          <a:p>
            <a:r>
              <a:rPr lang="en-US" sz="17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Living </a:t>
            </a:r>
            <a:r>
              <a:rPr lang="en-US" sz="1700" dirty="0">
                <a:latin typeface="Goudy Old Style" panose="02020502050305020303" pitchFamily="18" charset="0"/>
                <a:cs typeface="Times New Roman" panose="02020603050405020304" pitchFamily="18" charset="0"/>
              </a:rPr>
              <a:t>conditions in the ghettos were terrible</a:t>
            </a:r>
          </a:p>
          <a:p>
            <a:pPr lvl="1"/>
            <a:r>
              <a:rPr lang="en-US" sz="1700" dirty="0">
                <a:latin typeface="Goudy Old Style" panose="02020502050305020303" pitchFamily="18" charset="0"/>
                <a:cs typeface="Times New Roman" panose="02020603050405020304" pitchFamily="18" charset="0"/>
              </a:rPr>
              <a:t>Dead bodies were left out in the open </a:t>
            </a:r>
          </a:p>
          <a:p>
            <a:pPr lvl="1"/>
            <a:r>
              <a:rPr lang="en-US" sz="1700" dirty="0">
                <a:latin typeface="Goudy Old Style" panose="02020502050305020303" pitchFamily="18" charset="0"/>
                <a:cs typeface="Times New Roman" panose="02020603050405020304" pitchFamily="18" charset="0"/>
              </a:rPr>
              <a:t>People were forced to live in crowed apartments and work long hours in factories</a:t>
            </a:r>
          </a:p>
          <a:p>
            <a:pPr lvl="2"/>
            <a:r>
              <a:rPr lang="en-US" sz="1700" dirty="0">
                <a:latin typeface="Goudy Old Style" panose="02020502050305020303" pitchFamily="18" charset="0"/>
                <a:cs typeface="Times New Roman" panose="02020603050405020304" pitchFamily="18" charset="0"/>
              </a:rPr>
              <a:t>Placed like the Warsaw ghettos were meant to hold 5,000 people but held nearly 50,000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1700" dirty="0">
              <a:latin typeface="Goudy Old Style" panose="02020502050305020303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700" dirty="0">
                <a:latin typeface="Goudy Old Style" panose="02020502050305020303" pitchFamily="18" charset="0"/>
                <a:cs typeface="Times New Roman" panose="02020603050405020304" pitchFamily="18" charset="0"/>
              </a:rPr>
              <a:t>Hitler blamed Jews for many of Germany’s failures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1700" dirty="0">
              <a:latin typeface="Goudy Old Style" panose="02020502050305020303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700" dirty="0">
                <a:latin typeface="Goudy Old Style" panose="02020502050305020303" pitchFamily="18" charset="0"/>
                <a:cs typeface="Times New Roman" panose="02020603050405020304" pitchFamily="18" charset="0"/>
              </a:rPr>
              <a:t>In 1935, Germany began passing the Nuremberg Laws which Jews stripped of their citizenship, property, forced to wear the star of David on their clothing </a:t>
            </a:r>
          </a:p>
          <a:p>
            <a:endParaRPr lang="en-US" altLang="en-US" sz="1700" dirty="0">
              <a:latin typeface="Goudy Old Style" panose="02020502050305020303" pitchFamily="18" charset="0"/>
              <a:cs typeface="Times New Roman" panose="02020603050405020304" pitchFamily="18" charset="0"/>
            </a:endParaRPr>
          </a:p>
          <a:p>
            <a:r>
              <a:rPr lang="en-US" altLang="en-US" sz="1700" dirty="0">
                <a:latin typeface="Goudy Old Style" panose="02020502050305020303" pitchFamily="18" charset="0"/>
                <a:cs typeface="Times New Roman" panose="02020603050405020304" pitchFamily="18" charset="0"/>
              </a:rPr>
              <a:t>In 1938 Polish Jews were expelled and forced into detention centers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45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4036" name="Picture 7" descr="thumbnail">
            <a:extLst>
              <a:ext uri="{FF2B5EF4-FFF2-40B4-BE49-F238E27FC236}">
                <a16:creationId xmlns:a16="http://schemas.microsoft.com/office/drawing/2014/main" xmlns="" id="{E62C4B6D-07E1-4479-9090-8B33FFB30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93420"/>
            <a:ext cx="609600" cy="60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6613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3">
            <a:extLst>
              <a:ext uri="{FF2B5EF4-FFF2-40B4-BE49-F238E27FC236}">
                <a16:creationId xmlns:a16="http://schemas.microsoft.com/office/drawing/2014/main" xmlns="" id="{2B16108D-1A68-4CFD-B846-1FA431D43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752A58-16C8-46E7-BD4D-230D954FFE33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66563" name="Picture 3" descr="bir-womens-barrack-01">
            <a:extLst>
              <a:ext uri="{FF2B5EF4-FFF2-40B4-BE49-F238E27FC236}">
                <a16:creationId xmlns:a16="http://schemas.microsoft.com/office/drawing/2014/main" xmlns="" id="{DCFC71DD-EBC2-4B86-83F9-328E17E44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" y="-1524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39108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3">
            <a:extLst>
              <a:ext uri="{FF2B5EF4-FFF2-40B4-BE49-F238E27FC236}">
                <a16:creationId xmlns:a16="http://schemas.microsoft.com/office/drawing/2014/main" xmlns="" id="{36C31288-D9D5-4CEA-BAE6-24068B04D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3D7C29-5E77-49C5-B231-1C49DD5D8A65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67587" name="Picture 3" descr="FenceLamp">
            <a:extLst>
              <a:ext uri="{FF2B5EF4-FFF2-40B4-BE49-F238E27FC236}">
                <a16:creationId xmlns:a16="http://schemas.microsoft.com/office/drawing/2014/main" xmlns="" id="{AD7A9E78-FDAB-44E8-9301-F1E50751D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68326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3">
            <a:extLst>
              <a:ext uri="{FF2B5EF4-FFF2-40B4-BE49-F238E27FC236}">
                <a16:creationId xmlns:a16="http://schemas.microsoft.com/office/drawing/2014/main" xmlns="" id="{DE7B9353-A5E3-405F-BBBF-0F9EBC3D8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7B86F5-0CA1-464F-A06C-0AC90381AA69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68611" name="Picture 2" descr="Halt">
            <a:extLst>
              <a:ext uri="{FF2B5EF4-FFF2-40B4-BE49-F238E27FC236}">
                <a16:creationId xmlns:a16="http://schemas.microsoft.com/office/drawing/2014/main" xmlns="" id="{6575FFFE-EC02-4340-850C-5291201C1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59848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3">
            <a:extLst>
              <a:ext uri="{FF2B5EF4-FFF2-40B4-BE49-F238E27FC236}">
                <a16:creationId xmlns:a16="http://schemas.microsoft.com/office/drawing/2014/main" xmlns="" id="{424C7B47-1897-4D46-9428-FA684EDDB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AAC1DF5-B0BB-4052-BD0A-3D2C800B5049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69635" name="Picture 1026" descr="bir-sauna-02">
            <a:extLst>
              <a:ext uri="{FF2B5EF4-FFF2-40B4-BE49-F238E27FC236}">
                <a16:creationId xmlns:a16="http://schemas.microsoft.com/office/drawing/2014/main" xmlns="" id="{941338C0-B090-414C-8E33-F6DFFE660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73687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3">
            <a:extLst>
              <a:ext uri="{FF2B5EF4-FFF2-40B4-BE49-F238E27FC236}">
                <a16:creationId xmlns:a16="http://schemas.microsoft.com/office/drawing/2014/main" xmlns="" id="{69956756-CD2B-4A58-9B3F-C531F6D7C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2437EF-A211-4A47-A2B3-C0D75653E84D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70659" name="Picture 2" descr="mau-gas01">
            <a:extLst>
              <a:ext uri="{FF2B5EF4-FFF2-40B4-BE49-F238E27FC236}">
                <a16:creationId xmlns:a16="http://schemas.microsoft.com/office/drawing/2014/main" xmlns="" id="{120E2F40-DA8B-4FA6-966B-E15EFC28B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29698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3">
            <a:extLst>
              <a:ext uri="{FF2B5EF4-FFF2-40B4-BE49-F238E27FC236}">
                <a16:creationId xmlns:a16="http://schemas.microsoft.com/office/drawing/2014/main" xmlns="" id="{2AA87D7C-6DE9-405D-A791-4884913F7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E6CF4C-6226-481E-8CFE-1BDDA211BE76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9458" name="Picture 2" descr="ShoeHeap">
            <a:extLst>
              <a:ext uri="{FF2B5EF4-FFF2-40B4-BE49-F238E27FC236}">
                <a16:creationId xmlns:a16="http://schemas.microsoft.com/office/drawing/2014/main" xmlns="" id="{AFFFE239-B7C0-498E-8FD8-C856E08FA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23292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3">
            <a:extLst>
              <a:ext uri="{FF2B5EF4-FFF2-40B4-BE49-F238E27FC236}">
                <a16:creationId xmlns:a16="http://schemas.microsoft.com/office/drawing/2014/main" xmlns="" id="{D1FE193A-4029-4759-B6CB-3C76FF1B7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FE27B43-C3DE-4F48-AAAD-FC3C0FD45E2C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0483" name="Picture 3" descr="historyplace-maut-lib6">
            <a:extLst>
              <a:ext uri="{FF2B5EF4-FFF2-40B4-BE49-F238E27FC236}">
                <a16:creationId xmlns:a16="http://schemas.microsoft.com/office/drawing/2014/main" xmlns="" id="{E12347A9-1648-4012-901E-AE5CB2D34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74347"/>
            <a:ext cx="3565266" cy="26472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484" name="Picture 4" descr="mau-krem01">
            <a:extLst>
              <a:ext uri="{FF2B5EF4-FFF2-40B4-BE49-F238E27FC236}">
                <a16:creationId xmlns:a16="http://schemas.microsoft.com/office/drawing/2014/main" xmlns="" id="{1AAECBC5-9082-479F-A661-95ED95680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3634793"/>
            <a:ext cx="3796046" cy="25394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62161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3">
            <a:extLst>
              <a:ext uri="{FF2B5EF4-FFF2-40B4-BE49-F238E27FC236}">
                <a16:creationId xmlns:a16="http://schemas.microsoft.com/office/drawing/2014/main" xmlns="" id="{D459BEA9-483A-4E5C-A2B8-DE390E56A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E697CF-5155-4F8F-B2D2-7AE27FD79841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1506" name="Picture 2" descr="maidan02">
            <a:extLst>
              <a:ext uri="{FF2B5EF4-FFF2-40B4-BE49-F238E27FC236}">
                <a16:creationId xmlns:a16="http://schemas.microsoft.com/office/drawing/2014/main" xmlns="" id="{BE954EF8-0F24-4817-9DA4-E65EB2C82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3048000" cy="4062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1507" name="Picture 3" descr="medexp01">
            <a:extLst>
              <a:ext uri="{FF2B5EF4-FFF2-40B4-BE49-F238E27FC236}">
                <a16:creationId xmlns:a16="http://schemas.microsoft.com/office/drawing/2014/main" xmlns="" id="{DB3EE4BD-B8D6-4599-BAD2-BE56F2C47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688" y="2590800"/>
            <a:ext cx="3926311" cy="3733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97100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3">
            <a:extLst>
              <a:ext uri="{FF2B5EF4-FFF2-40B4-BE49-F238E27FC236}">
                <a16:creationId xmlns:a16="http://schemas.microsoft.com/office/drawing/2014/main" xmlns="" id="{01AB4224-F19B-4E69-A5C9-6FC71DD32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EF336B-E005-49FE-96C5-B3AF325A2B15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2531" name="Picture 3" descr="french">
            <a:extLst>
              <a:ext uri="{FF2B5EF4-FFF2-40B4-BE49-F238E27FC236}">
                <a16:creationId xmlns:a16="http://schemas.microsoft.com/office/drawing/2014/main" xmlns="" id="{19547D70-D500-4BEE-B91C-C46502B75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96"/>
          <a:stretch>
            <a:fillRect/>
          </a:stretch>
        </p:blipFill>
        <p:spPr bwMode="auto">
          <a:xfrm>
            <a:off x="950254" y="1324379"/>
            <a:ext cx="3240745" cy="4148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2530" name="Picture 2" descr="432">
            <a:extLst>
              <a:ext uri="{FF2B5EF4-FFF2-40B4-BE49-F238E27FC236}">
                <a16:creationId xmlns:a16="http://schemas.microsoft.com/office/drawing/2014/main" xmlns="" id="{AA8EDEF1-8CC3-4993-BE0D-7599FBD86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225" y="854112"/>
            <a:ext cx="3810000" cy="25443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27114FA-4B8B-4F17-9C6A-805D232219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4225" y="3660439"/>
            <a:ext cx="3779521" cy="25443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6934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Goudy Old Style" panose="02020502050305020303" pitchFamily="18" charset="0"/>
              </a:rPr>
              <a:t>Concentration Camps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15000" cy="48768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200" b="1" u="sng" dirty="0" err="1">
                <a:solidFill>
                  <a:srgbClr val="FF0000"/>
                </a:solidFill>
                <a:latin typeface="Goudy Old Style" panose="02020502050305020303" pitchFamily="18" charset="0"/>
              </a:rPr>
              <a:t>Ravensbrück</a:t>
            </a:r>
            <a:r>
              <a:rPr lang="en-US" altLang="en-US" sz="3200" b="1" dirty="0">
                <a:latin typeface="Goudy Old Style" panose="02020502050305020303" pitchFamily="18" charset="0"/>
              </a:rPr>
              <a:t>-Northern Germany </a:t>
            </a:r>
          </a:p>
          <a:p>
            <a:r>
              <a:rPr lang="en-US" altLang="en-US" sz="3200" dirty="0">
                <a:latin typeface="Goudy Old Style" panose="02020502050305020303" pitchFamily="18" charset="0"/>
              </a:rPr>
              <a:t>A work camp which housed women only</a:t>
            </a:r>
          </a:p>
          <a:p>
            <a:r>
              <a:rPr lang="en-US" altLang="en-US" sz="3200" dirty="0">
                <a:latin typeface="Goudy Old Style" panose="02020502050305020303" pitchFamily="18" charset="0"/>
              </a:rPr>
              <a:t>It was actually ran by German women who were criminals</a:t>
            </a:r>
          </a:p>
          <a:p>
            <a:pPr lvl="1"/>
            <a:r>
              <a:rPr lang="en-US" altLang="en-US" sz="3200" dirty="0">
                <a:latin typeface="Goudy Old Style" panose="02020502050305020303" pitchFamily="18" charset="0"/>
              </a:rPr>
              <a:t>Roughly 80% were political prisoners </a:t>
            </a:r>
          </a:p>
          <a:p>
            <a:pPr lvl="1"/>
            <a:r>
              <a:rPr lang="en-US" altLang="en-US" sz="3200" dirty="0">
                <a:latin typeface="Goudy Old Style" panose="02020502050305020303" pitchFamily="18" charset="0"/>
              </a:rPr>
              <a:t>They sewed socks and worked with furs </a:t>
            </a:r>
          </a:p>
          <a:p>
            <a:r>
              <a:rPr lang="en-US" altLang="en-US" sz="3200" dirty="0">
                <a:latin typeface="Goudy Old Style" panose="02020502050305020303" pitchFamily="18" charset="0"/>
              </a:rPr>
              <a:t>Nearly 50,000 killed</a:t>
            </a:r>
          </a:p>
          <a:p>
            <a:r>
              <a:rPr lang="en-US" altLang="en-US" sz="3200" dirty="0">
                <a:latin typeface="Goudy Old Style" panose="02020502050305020303" pitchFamily="18" charset="0"/>
              </a:rPr>
              <a:t>14,000 were rescued by Swedish a diplomat</a:t>
            </a:r>
            <a:endParaRPr lang="en-US" altLang="en-US" sz="3200" dirty="0">
              <a:latin typeface="Goudy Old Style" panose="020205020503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374135"/>
            <a:ext cx="2468563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0353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>
            <a:extLst>
              <a:ext uri="{FF2B5EF4-FFF2-40B4-BE49-F238E27FC236}">
                <a16:creationId xmlns:a16="http://schemas.microsoft.com/office/drawing/2014/main" xmlns="" id="{C4042CDF-452F-4B1A-820C-B87A0138B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4B69E9B-5101-47DF-9C77-0D6FCF57AB02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3074" name="Picture 2" descr="378">
            <a:extLst>
              <a:ext uri="{FF2B5EF4-FFF2-40B4-BE49-F238E27FC236}">
                <a16:creationId xmlns:a16="http://schemas.microsoft.com/office/drawing/2014/main" xmlns="" id="{6E5D6AE2-74EF-4D27-B7D6-160F84940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45536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Goudy Old Style" panose="02020502050305020303" pitchFamily="18" charset="0"/>
              </a:rPr>
              <a:t>Concentration Camps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4000" b="1" u="sng" dirty="0" err="1">
                <a:latin typeface="Goudy Old Style" panose="02020502050305020303" pitchFamily="18" charset="0"/>
              </a:rPr>
              <a:t>Belzec</a:t>
            </a:r>
            <a:r>
              <a:rPr lang="en-US" altLang="en-US" sz="4000" b="1" dirty="0">
                <a:latin typeface="Goudy Old Style" panose="02020502050305020303" pitchFamily="18" charset="0"/>
              </a:rPr>
              <a:t>-Southeast Poland </a:t>
            </a:r>
            <a:r>
              <a:rPr lang="en-US" altLang="en-US" sz="4000" dirty="0">
                <a:latin typeface="Goudy Old Style" panose="02020502050305020303" pitchFamily="18" charset="0"/>
              </a:rPr>
              <a:t> </a:t>
            </a:r>
          </a:p>
          <a:p>
            <a:r>
              <a:rPr lang="en-US" altLang="en-US" sz="4000" dirty="0">
                <a:latin typeface="Goudy Old Style" panose="02020502050305020303" pitchFamily="18" charset="0"/>
              </a:rPr>
              <a:t>Opened in March of 1942</a:t>
            </a:r>
          </a:p>
          <a:p>
            <a:r>
              <a:rPr lang="en-US" altLang="en-US" sz="4000" dirty="0">
                <a:latin typeface="Goudy Old Style" panose="02020502050305020303" pitchFamily="18" charset="0"/>
              </a:rPr>
              <a:t>Jewish prisoners from the </a:t>
            </a:r>
            <a:r>
              <a:rPr lang="en-US" altLang="en-US" sz="4000" dirty="0" err="1">
                <a:latin typeface="Goudy Old Style" panose="02020502050305020303" pitchFamily="18" charset="0"/>
              </a:rPr>
              <a:t>Lubin</a:t>
            </a:r>
            <a:r>
              <a:rPr lang="en-US" altLang="en-US" sz="4000" dirty="0">
                <a:latin typeface="Goudy Old Style" panose="02020502050305020303" pitchFamily="18" charset="0"/>
              </a:rPr>
              <a:t> ghettos in Poland were sent here </a:t>
            </a:r>
          </a:p>
          <a:p>
            <a:r>
              <a:rPr lang="en-US" altLang="en-US" sz="4000" dirty="0">
                <a:latin typeface="Goudy Old Style" panose="02020502050305020303" pitchFamily="18" charset="0"/>
              </a:rPr>
              <a:t>It operated until December 1942 when the camp was dismantled and plowed over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904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9AED24-41A0-4239-B3B6-7DBD58E8A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73106"/>
          </a:xfrm>
        </p:spPr>
        <p:txBody>
          <a:bodyPr/>
          <a:lstStyle/>
          <a:p>
            <a:pPr algn="ctr"/>
            <a:r>
              <a:rPr lang="en-US" b="1" u="sng" dirty="0">
                <a:latin typeface="Goudy Old Style" panose="02020502050305020303" pitchFamily="18" charset="0"/>
              </a:rPr>
              <a:t>Concentration Camps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3EB8260-D08E-478A-8EB3-A424CFA00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1690688"/>
            <a:ext cx="3736975" cy="4498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100" b="1" u="sng" dirty="0" err="1">
                <a:solidFill>
                  <a:srgbClr val="002060"/>
                </a:solidFill>
                <a:latin typeface="Goudy Old Style" panose="02020502050305020303" pitchFamily="18" charset="0"/>
              </a:rPr>
              <a:t>Sobibor</a:t>
            </a:r>
            <a:r>
              <a:rPr lang="en-US" altLang="en-US" sz="2100" b="1" dirty="0">
                <a:solidFill>
                  <a:srgbClr val="002060"/>
                </a:solidFill>
                <a:latin typeface="Goudy Old Style" panose="02020502050305020303" pitchFamily="18" charset="0"/>
              </a:rPr>
              <a:t>-</a:t>
            </a:r>
            <a:r>
              <a:rPr lang="en-US" altLang="en-US" sz="2100" b="1" dirty="0">
                <a:latin typeface="Goudy Old Style" panose="02020502050305020303" pitchFamily="18" charset="0"/>
              </a:rPr>
              <a:t>Poland</a:t>
            </a:r>
          </a:p>
          <a:p>
            <a:r>
              <a:rPr lang="en-US" altLang="en-US" sz="2100" dirty="0">
                <a:latin typeface="Goudy Old Style" panose="02020502050305020303" pitchFamily="18" charset="0"/>
              </a:rPr>
              <a:t>Opened in May of 1942</a:t>
            </a:r>
          </a:p>
          <a:p>
            <a:r>
              <a:rPr lang="en-US" altLang="en-US" sz="2100" dirty="0">
                <a:latin typeface="Goudy Old Style" panose="02020502050305020303" pitchFamily="18" charset="0"/>
              </a:rPr>
              <a:t>The camp contained three gas chambers for mass executions</a:t>
            </a:r>
          </a:p>
          <a:p>
            <a:r>
              <a:rPr lang="en-US" altLang="en-US" sz="2100" dirty="0">
                <a:latin typeface="Goudy Old Style" panose="02020502050305020303" pitchFamily="18" charset="0"/>
              </a:rPr>
              <a:t>The largest attempted escape from a concentration camp happened here when three-hundred Jewish and Polish captives attempted to run to safety</a:t>
            </a:r>
          </a:p>
          <a:p>
            <a:pPr lvl="1"/>
            <a:r>
              <a:rPr lang="en-US" altLang="en-US" sz="2100" dirty="0">
                <a:latin typeface="Goudy Old Style" panose="02020502050305020303" pitchFamily="18" charset="0"/>
              </a:rPr>
              <a:t>However, only fifty prisoners survived the escape attempt</a:t>
            </a:r>
            <a:endParaRPr lang="en-US" sz="2100" dirty="0">
              <a:latin typeface="Goudy Old Style" panose="02020502050305020303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215CEDC-ACB7-429F-98B5-F00B376C34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690688"/>
            <a:ext cx="3600450" cy="4498975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600" b="1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Treblinka</a:t>
            </a:r>
            <a:r>
              <a:rPr lang="en-US" altLang="en-US" sz="2600" b="1" dirty="0">
                <a:latin typeface="Goudy Old Style" panose="02020502050305020303" pitchFamily="18" charset="0"/>
              </a:rPr>
              <a:t>-Located east of Warsaw in Poland </a:t>
            </a:r>
          </a:p>
          <a:p>
            <a:r>
              <a:rPr lang="en-US" altLang="en-US" sz="2600" dirty="0">
                <a:latin typeface="Goudy Old Style" panose="02020502050305020303" pitchFamily="18" charset="0"/>
              </a:rPr>
              <a:t>Jews from the Warsaw Ghettos were sent here </a:t>
            </a:r>
          </a:p>
          <a:p>
            <a:r>
              <a:rPr lang="en-US" altLang="en-US" sz="2600" dirty="0">
                <a:latin typeface="Goudy Old Style" panose="02020502050305020303" pitchFamily="18" charset="0"/>
              </a:rPr>
              <a:t>The operated ten gas chambers where the bodies were buried in open pits after </a:t>
            </a:r>
          </a:p>
          <a:p>
            <a:r>
              <a:rPr lang="en-US" altLang="en-US" sz="2600" dirty="0">
                <a:latin typeface="Goudy Old Style" panose="02020502050305020303" pitchFamily="18" charset="0"/>
              </a:rPr>
              <a:t>It remained open until August of 1943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61126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>
            <a:extLst>
              <a:ext uri="{FF2B5EF4-FFF2-40B4-BE49-F238E27FC236}">
                <a16:creationId xmlns:a16="http://schemas.microsoft.com/office/drawing/2014/main" xmlns="" id="{58C6FA0B-DE36-44BB-8153-35D361397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b="1" u="sng" dirty="0">
                <a:latin typeface="Goudy Old Style" panose="02020502050305020303" pitchFamily="18" charset="0"/>
                <a:cs typeface="Times New Roman" panose="02020603050405020304" pitchFamily="18" charset="0"/>
              </a:rPr>
              <a:t>Moving away from Neutrality</a:t>
            </a:r>
            <a:r>
              <a:rPr lang="en-US" altLang="en-US" u="sng" dirty="0"/>
              <a:t/>
            </a:r>
            <a:br>
              <a:rPr lang="en-US" altLang="en-US" u="sng" dirty="0"/>
            </a:br>
            <a:endParaRPr lang="en-US" altLang="en-US" u="sng" dirty="0"/>
          </a:p>
        </p:txBody>
      </p:sp>
      <p:sp>
        <p:nvSpPr>
          <p:cNvPr id="78851" name="Content Placeholder 2">
            <a:extLst>
              <a:ext uri="{FF2B5EF4-FFF2-40B4-BE49-F238E27FC236}">
                <a16:creationId xmlns:a16="http://schemas.microsoft.com/office/drawing/2014/main" xmlns="" id="{0A4A6913-6C4C-47B9-9D3D-CE0F10AA6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0066"/>
            <a:ext cx="7391400" cy="4020351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>
                <a:latin typeface="Goudy Old Style" panose="02020502050305020303" pitchFamily="18" charset="0"/>
                <a:cs typeface="Times New Roman" panose="02020603050405020304" pitchFamily="18" charset="0"/>
              </a:rPr>
              <a:t>Cash and Carry</a:t>
            </a:r>
          </a:p>
          <a:p>
            <a:pPr lvl="1"/>
            <a:r>
              <a:rPr lang="en-US" altLang="en-US" dirty="0">
                <a:latin typeface="Goudy Old Style" panose="02020502050305020303" pitchFamily="18" charset="0"/>
                <a:cs typeface="Times New Roman" panose="02020603050405020304" pitchFamily="18" charset="0"/>
              </a:rPr>
              <a:t>Warring nations could buy arms as long as they had money</a:t>
            </a:r>
          </a:p>
          <a:p>
            <a:r>
              <a:rPr lang="en-US" altLang="en-US" dirty="0">
                <a:latin typeface="Goudy Old Style" panose="02020502050305020303" pitchFamily="18" charset="0"/>
                <a:cs typeface="Times New Roman" panose="02020603050405020304" pitchFamily="18" charset="0"/>
              </a:rPr>
              <a:t>Some people said it was a good compromise in terms of directly staying out of the fight while others said going to eventually pull us into the war</a:t>
            </a:r>
          </a:p>
          <a:p>
            <a:r>
              <a:rPr lang="en-US" altLang="en-US" dirty="0">
                <a:latin typeface="Goudy Old Style" panose="02020502050305020303" pitchFamily="18" charset="0"/>
                <a:cs typeface="Times New Roman" panose="02020603050405020304" pitchFamily="18" charset="0"/>
              </a:rPr>
              <a:t>Britain was holding on by a thread so the U.S. provided them with ships for their naval bases</a:t>
            </a:r>
          </a:p>
          <a:p>
            <a:r>
              <a:rPr lang="en-US" dirty="0">
                <a:latin typeface="Goudy Old Style" panose="02020502050305020303" pitchFamily="18" charset="0"/>
              </a:rPr>
              <a:t>Jews also began fleeing  to the United States, Britain, France, and Palestine</a:t>
            </a:r>
          </a:p>
          <a:p>
            <a:pPr lvl="1"/>
            <a:r>
              <a:rPr lang="en-US" dirty="0">
                <a:latin typeface="Goudy Old Style" panose="02020502050305020303" pitchFamily="18" charset="0"/>
              </a:rPr>
              <a:t>But the numbers are limited</a:t>
            </a:r>
          </a:p>
          <a:p>
            <a:pPr lvl="1"/>
            <a:r>
              <a:rPr lang="en-US" dirty="0">
                <a:latin typeface="Goudy Old Style" panose="02020502050305020303" pitchFamily="18" charset="0"/>
              </a:rPr>
              <a:t>Specifically in Americans because many did not want refugees for fear of job competition and spies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2460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>
            <a:extLst>
              <a:ext uri="{FF2B5EF4-FFF2-40B4-BE49-F238E27FC236}">
                <a16:creationId xmlns:a16="http://schemas.microsoft.com/office/drawing/2014/main" xmlns="" id="{6C2741E6-CBFD-4B6A-B389-6036104A2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5A9433-75C1-43A2-99B4-C6C7F1C79FBD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4099" name="Picture 3" descr="forcedfromhome">
            <a:extLst>
              <a:ext uri="{FF2B5EF4-FFF2-40B4-BE49-F238E27FC236}">
                <a16:creationId xmlns:a16="http://schemas.microsoft.com/office/drawing/2014/main" xmlns="" id="{41A87D51-EAF1-4AEA-BA79-286A7C7C4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5240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78208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xmlns="" id="{A22E6AAD-0D01-4B33-9A5D-A5543F96FB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89377" y="799333"/>
            <a:ext cx="6965245" cy="953267"/>
          </a:xfrm>
        </p:spPr>
        <p:txBody>
          <a:bodyPr/>
          <a:lstStyle/>
          <a:p>
            <a:r>
              <a:rPr lang="en-US" u="sng" dirty="0">
                <a:latin typeface="Goudy Old Style" panose="02020502050305020303" pitchFamily="18" charset="0"/>
                <a:cs typeface="Times New Roman" pitchFamily="18" charset="0"/>
              </a:rPr>
              <a:t>The Persecution Begins</a:t>
            </a:r>
            <a:endParaRPr lang="en-US" altLang="en-US" b="1" u="sng" dirty="0">
              <a:latin typeface="Goudy Old Style" panose="02020502050305020303" pitchFamily="18" charset="0"/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xmlns="" id="{4CB44902-7571-425D-9464-A1901FFD1ED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752600"/>
            <a:ext cx="5334000" cy="4572000"/>
          </a:xfrm>
        </p:spPr>
        <p:txBody>
          <a:bodyPr>
            <a:noAutofit/>
          </a:bodyPr>
          <a:lstStyle/>
          <a:p>
            <a:r>
              <a:rPr lang="en-US" altLang="en-US" sz="2250" dirty="0">
                <a:latin typeface="Goudy Old Style" panose="02020502050305020303" pitchFamily="18" charset="0"/>
                <a:cs typeface="Times New Roman" panose="02020603050405020304" pitchFamily="18" charset="0"/>
              </a:rPr>
              <a:t>On the night of November 9</a:t>
            </a:r>
            <a:r>
              <a:rPr lang="en-US" altLang="en-US" sz="2250" baseline="30000" dirty="0">
                <a:latin typeface="Goudy Old Style" panose="02020502050305020303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sz="2250" dirty="0">
                <a:latin typeface="Goudy Old Style" panose="02020502050305020303" pitchFamily="18" charset="0"/>
                <a:cs typeface="Times New Roman" panose="02020603050405020304" pitchFamily="18" charset="0"/>
              </a:rPr>
              <a:t> through the morning of November 10</a:t>
            </a:r>
            <a:r>
              <a:rPr lang="en-US" altLang="en-US" sz="2250" baseline="30000" dirty="0">
                <a:latin typeface="Goudy Old Style" panose="02020502050305020303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sz="2250" dirty="0">
                <a:latin typeface="Goudy Old Style" panose="02020502050305020303" pitchFamily="18" charset="0"/>
                <a:cs typeface="Times New Roman" panose="02020603050405020304" pitchFamily="18" charset="0"/>
              </a:rPr>
              <a:t>, 1938 an Anti-Jewish rampage took place in in Germany. </a:t>
            </a:r>
          </a:p>
          <a:p>
            <a:r>
              <a:rPr lang="en-US" altLang="en-US" sz="2250" dirty="0">
                <a:latin typeface="Goudy Old Style" panose="02020502050305020303" pitchFamily="18" charset="0"/>
                <a:cs typeface="Times New Roman" panose="02020603050405020304" pitchFamily="18" charset="0"/>
              </a:rPr>
              <a:t>It was referred to as </a:t>
            </a:r>
            <a:r>
              <a:rPr lang="en-US" altLang="en-US" sz="2250" b="1" i="1" dirty="0">
                <a:solidFill>
                  <a:srgbClr val="FF0000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Kristallnacht</a:t>
            </a:r>
            <a:r>
              <a:rPr lang="en-US" altLang="en-US" sz="2250" dirty="0">
                <a:latin typeface="Goudy Old Style" panose="02020502050305020303" pitchFamily="18" charset="0"/>
                <a:cs typeface="Times New Roman" panose="02020603050405020304" pitchFamily="18" charset="0"/>
              </a:rPr>
              <a:t> meaning “The Night of the Broken Glass”. </a:t>
            </a:r>
          </a:p>
          <a:p>
            <a:pPr lvl="1"/>
            <a:r>
              <a:rPr lang="en-US" altLang="en-US" sz="2250" dirty="0">
                <a:latin typeface="Goudy Old Style" panose="02020502050305020303" pitchFamily="18" charset="0"/>
                <a:cs typeface="Times New Roman" panose="02020603050405020304" pitchFamily="18" charset="0"/>
              </a:rPr>
              <a:t>Buildings were burned, Jews were beaten</a:t>
            </a:r>
          </a:p>
          <a:p>
            <a:pPr lvl="1"/>
            <a:r>
              <a:rPr lang="en-US" altLang="en-US" sz="2250" dirty="0">
                <a:latin typeface="Goudy Old Style" panose="02020502050305020303" pitchFamily="18" charset="0"/>
                <a:cs typeface="Times New Roman" panose="02020603050405020304" pitchFamily="18" charset="0"/>
              </a:rPr>
              <a:t>Roughly one hundred people were killed and nearly 30,000 people were arrested </a:t>
            </a:r>
          </a:p>
          <a:p>
            <a:pPr lvl="1"/>
            <a:r>
              <a:rPr lang="en-US" altLang="en-US" sz="2250" dirty="0">
                <a:latin typeface="Goudy Old Style" panose="02020502050305020303" pitchFamily="18" charset="0"/>
                <a:cs typeface="Times New Roman" panose="02020603050405020304" pitchFamily="18" charset="0"/>
              </a:rPr>
              <a:t>The German government blamed Jewish citizens for the destruction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EB6CFC8-CEB4-49F5-A3CC-CD9297E42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2680888"/>
            <a:ext cx="2133599" cy="1473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02148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xmlns="" id="{1B2ADE52-8269-46D1-AD6F-1F0E8783C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 dirty="0">
                <a:latin typeface="Goudy Old Style" panose="02020502050305020303" pitchFamily="18" charset="0"/>
                <a:cs typeface="Times New Roman" panose="02020603050405020304" pitchFamily="18" charset="0"/>
              </a:rPr>
              <a:t>Hitler’s “Final Solution”</a:t>
            </a:r>
          </a:p>
        </p:txBody>
      </p:sp>
      <p:sp>
        <p:nvSpPr>
          <p:cNvPr id="47107" name="Content Placeholder 2">
            <a:extLst>
              <a:ext uri="{FF2B5EF4-FFF2-40B4-BE49-F238E27FC236}">
                <a16:creationId xmlns:a16="http://schemas.microsoft.com/office/drawing/2014/main" xmlns="" id="{4CF16AE2-4565-49DA-9606-CA8898E31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186" y="1752600"/>
            <a:ext cx="4572000" cy="4106096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4000" b="1" u="sng" dirty="0">
                <a:solidFill>
                  <a:srgbClr val="FF0000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Final Solution</a:t>
            </a:r>
            <a:r>
              <a:rPr lang="en-US" altLang="en-US" sz="4000" dirty="0">
                <a:latin typeface="Goudy Old Style" panose="02020502050305020303" pitchFamily="18" charset="0"/>
                <a:cs typeface="Times New Roman" panose="02020603050405020304" pitchFamily="18" charset="0"/>
              </a:rPr>
              <a:t>- A policy of genocide that focused on quickly and systematically killing of an entire population of people </a:t>
            </a:r>
          </a:p>
          <a:p>
            <a:pPr eaLnBrk="1" hangingPunct="1"/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8CC3C6F-AE14-4A04-9D5C-3C8336F6C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2590800"/>
            <a:ext cx="2818174" cy="18720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52420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E43A13-3472-4542-BE23-C5343BFD2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377" y="738373"/>
            <a:ext cx="6965245" cy="877067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dirty="0"/>
              <a:t/>
            </a:r>
            <a:br>
              <a:rPr lang="en-US" dirty="0"/>
            </a:br>
            <a:r>
              <a:rPr lang="en-US" altLang="en-US" b="1" u="sng" dirty="0">
                <a:latin typeface="Goudy Old Style" panose="02020502050305020303" pitchFamily="18" charset="0"/>
                <a:cs typeface="Times New Roman" panose="02020603050405020304" pitchFamily="18" charset="0"/>
              </a:rPr>
              <a:t>Hitler’s “Final Solution”</a:t>
            </a:r>
            <a:r>
              <a:rPr lang="en-US" u="sng" dirty="0">
                <a:latin typeface="Goudy Old Style" panose="02020502050305020303" pitchFamily="18" charset="0"/>
                <a:cs typeface="Times New Roman" pitchFamily="18" charset="0"/>
              </a:rPr>
              <a:t/>
            </a:r>
            <a:br>
              <a:rPr lang="en-US" u="sng" dirty="0">
                <a:latin typeface="Goudy Old Style" panose="02020502050305020303" pitchFamily="18" charset="0"/>
                <a:cs typeface="Times New Roman" pitchFamily="18" charset="0"/>
              </a:rPr>
            </a:br>
            <a:endParaRPr lang="en-US" u="sng" dirty="0">
              <a:latin typeface="Goudy Old Style" panose="02020502050305020303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71333D-769F-480F-B366-24B6F903C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200"/>
            <a:ext cx="7391400" cy="46482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Goudy Old Style" panose="02020502050305020303" pitchFamily="18" charset="0"/>
                <a:cs typeface="Times New Roman" pitchFamily="18" charset="0"/>
              </a:rPr>
              <a:t>In 1942 with a massive amount of captives the Germans began using mass exterminations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latin typeface="Goudy Old Style" panose="02020502050305020303" pitchFamily="18" charset="0"/>
                <a:cs typeface="Times New Roman" pitchFamily="18" charset="0"/>
              </a:rPr>
              <a:t>Bullets had become too expensive and starvation was taking far too long so they needed a faster way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Goudy Old Style" panose="02020502050305020303" pitchFamily="18" charset="0"/>
                <a:cs typeface="Times New Roman" pitchFamily="18" charset="0"/>
              </a:rPr>
              <a:t>The Nazis began using two types of </a:t>
            </a:r>
            <a:r>
              <a:rPr lang="en-US" dirty="0">
                <a:solidFill>
                  <a:srgbClr val="FF0000"/>
                </a:solidFill>
                <a:latin typeface="Goudy Old Style" panose="02020502050305020303" pitchFamily="18" charset="0"/>
                <a:cs typeface="Times New Roman" pitchFamily="18" charset="0"/>
              </a:rPr>
              <a:t>Concentration Camps</a:t>
            </a:r>
            <a:r>
              <a:rPr lang="en-US" dirty="0">
                <a:latin typeface="Goudy Old Style" panose="02020502050305020303" pitchFamily="18" charset="0"/>
                <a:cs typeface="Times New Roman" pitchFamily="18" charset="0"/>
              </a:rPr>
              <a:t> to house their prisoners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latin typeface="Goudy Old Style" panose="02020502050305020303" pitchFamily="18" charset="0"/>
                <a:cs typeface="Times New Roman" pitchFamily="18" charset="0"/>
              </a:rPr>
              <a:t>Labor and death camps </a:t>
            </a:r>
            <a:endParaRPr lang="en-US" dirty="0" smtClean="0">
              <a:latin typeface="Goudy Old Style" panose="02020502050305020303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Goudy Old Style" panose="02020502050305020303" pitchFamily="18" charset="0"/>
                <a:cs typeface="Times New Roman" pitchFamily="18" charset="0"/>
              </a:rPr>
              <a:t>They </a:t>
            </a:r>
            <a:r>
              <a:rPr lang="en-US" dirty="0">
                <a:latin typeface="Goudy Old Style" panose="02020502050305020303" pitchFamily="18" charset="0"/>
                <a:cs typeface="Times New Roman" pitchFamily="18" charset="0"/>
              </a:rPr>
              <a:t>began using gas chambers where they could execute between two thousand and twelve-thousand people a day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Goudy Old Style" panose="02020502050305020303" pitchFamily="18" charset="0"/>
                <a:cs typeface="Times New Roman" pitchFamily="18" charset="0"/>
              </a:rPr>
              <a:t>The Nazi’s opened their first concentration camp </a:t>
            </a:r>
            <a:r>
              <a:rPr lang="en-US" dirty="0" err="1">
                <a:solidFill>
                  <a:srgbClr val="002060"/>
                </a:solidFill>
                <a:latin typeface="Goudy Old Style" panose="02020502050305020303" pitchFamily="18" charset="0"/>
                <a:cs typeface="Times New Roman" pitchFamily="18" charset="0"/>
              </a:rPr>
              <a:t>Chlemo</a:t>
            </a:r>
            <a:r>
              <a:rPr lang="en-US" dirty="0">
                <a:latin typeface="Goudy Old Style" panose="02020502050305020303" pitchFamily="18" charset="0"/>
                <a:cs typeface="Times New Roman" pitchFamily="18" charset="0"/>
              </a:rPr>
              <a:t> in 1941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Goudy Old Style" panose="02020502050305020303" pitchFamily="18" charset="0"/>
                <a:cs typeface="Times New Roman" pitchFamily="18" charset="0"/>
              </a:rPr>
              <a:t>There were twenty-three main camps with nearly nine hundred sub camps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latin typeface="Goudy Old Style" panose="02020502050305020303" pitchFamily="18" charset="0"/>
                <a:cs typeface="Times New Roman" pitchFamily="18" charset="0"/>
              </a:rPr>
              <a:t>Auschwitz being the largest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latin typeface="Goudy Old Style" panose="02020502050305020303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883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u="sng" dirty="0">
                <a:latin typeface="Goudy Old Style" panose="02020502050305020303" pitchFamily="18" charset="0"/>
                <a:cs typeface="Times New Roman" panose="02020603050405020304" pitchFamily="18" charset="0"/>
              </a:rPr>
              <a:t>Hitler’s “Final Solution”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600" dirty="0">
                <a:latin typeface="Goudy Old Style" panose="02020502050305020303" pitchFamily="18" charset="0"/>
              </a:rPr>
              <a:t>Largest single massacre of Holocaust named after </a:t>
            </a:r>
            <a:r>
              <a:rPr lang="en-US" altLang="en-US" sz="2600" dirty="0" err="1">
                <a:latin typeface="Goudy Old Style" panose="02020502050305020303" pitchFamily="18" charset="0"/>
              </a:rPr>
              <a:t>Reinhard</a:t>
            </a:r>
            <a:r>
              <a:rPr lang="en-US" altLang="en-US" sz="2600" dirty="0">
                <a:latin typeface="Goudy Old Style" panose="02020502050305020303" pitchFamily="18" charset="0"/>
              </a:rPr>
              <a:t> </a:t>
            </a:r>
            <a:r>
              <a:rPr lang="en-US" altLang="en-US" sz="2600" dirty="0" err="1">
                <a:latin typeface="Goudy Old Style" panose="02020502050305020303" pitchFamily="18" charset="0"/>
              </a:rPr>
              <a:t>Heydrich</a:t>
            </a:r>
            <a:r>
              <a:rPr lang="en-US" altLang="en-US" sz="2600" dirty="0">
                <a:latin typeface="Goudy Old Style" panose="02020502050305020303" pitchFamily="18" charset="0"/>
              </a:rPr>
              <a:t> the main architect of the Holocaust  </a:t>
            </a:r>
          </a:p>
          <a:p>
            <a:pPr lvl="1"/>
            <a:r>
              <a:rPr lang="en-US" altLang="en-US" sz="2600" dirty="0">
                <a:latin typeface="Goudy Old Style" panose="02020502050305020303" pitchFamily="18" charset="0"/>
              </a:rPr>
              <a:t>It took place from March 1942 until November 1943 and was carried out at three camps, run by the SS</a:t>
            </a:r>
          </a:p>
          <a:p>
            <a:pPr lvl="2"/>
            <a:r>
              <a:rPr lang="en-US" altLang="en-US" sz="2600" dirty="0" err="1">
                <a:latin typeface="Goudy Old Style" panose="02020502050305020303" pitchFamily="18" charset="0"/>
              </a:rPr>
              <a:t>Belzec</a:t>
            </a:r>
            <a:r>
              <a:rPr lang="en-US" altLang="en-US" sz="2600" dirty="0">
                <a:latin typeface="Goudy Old Style" panose="02020502050305020303" pitchFamily="18" charset="0"/>
              </a:rPr>
              <a:t>, </a:t>
            </a:r>
            <a:r>
              <a:rPr lang="en-US" altLang="en-US" sz="2600" dirty="0" err="1">
                <a:latin typeface="Goudy Old Style" panose="02020502050305020303" pitchFamily="18" charset="0"/>
              </a:rPr>
              <a:t>Sobibor</a:t>
            </a:r>
            <a:r>
              <a:rPr lang="en-US" altLang="en-US" sz="2600" dirty="0">
                <a:latin typeface="Goudy Old Style" panose="02020502050305020303" pitchFamily="18" charset="0"/>
              </a:rPr>
              <a:t> and Treblinka</a:t>
            </a:r>
          </a:p>
          <a:p>
            <a:r>
              <a:rPr lang="en-US" altLang="en-US" sz="2600" dirty="0">
                <a:latin typeface="Goudy Old Style" panose="02020502050305020303" pitchFamily="18" charset="0"/>
              </a:rPr>
              <a:t>The goal was to quickly execute every Jew at these camps within two hours of their arrival </a:t>
            </a:r>
          </a:p>
          <a:p>
            <a:pPr lvl="1"/>
            <a:r>
              <a:rPr lang="en-US" altLang="en-US" sz="2600" dirty="0">
                <a:latin typeface="Goudy Old Style" panose="02020502050305020303" pitchFamily="18" charset="0"/>
              </a:rPr>
              <a:t>Nearly 1,700,000 Jews were killed during Operation </a:t>
            </a:r>
            <a:r>
              <a:rPr lang="en-US" altLang="en-US" sz="2600" dirty="0" err="1">
                <a:latin typeface="Goudy Old Style" panose="02020502050305020303" pitchFamily="18" charset="0"/>
              </a:rPr>
              <a:t>Reinhard</a:t>
            </a:r>
            <a:r>
              <a:rPr lang="en-US" altLang="en-US" sz="2600" dirty="0">
                <a:latin typeface="Goudy Old Style" panose="02020502050305020303" pitchFamily="18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98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xmlns="" id="{51EB38F4-E0A6-49B2-97AE-53094D2405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5400" b="1" u="sng" dirty="0">
                <a:latin typeface="Goudy Old Style" panose="02020502050305020303" pitchFamily="18" charset="0"/>
                <a:cs typeface="Times New Roman" panose="02020603050405020304" pitchFamily="18" charset="0"/>
              </a:rPr>
              <a:t>Hitler’s “Final Solution”</a:t>
            </a:r>
            <a:endParaRPr lang="en-US" altLang="en-US" sz="4800" b="1" u="sng" dirty="0">
              <a:solidFill>
                <a:srgbClr val="FF0000"/>
              </a:solidFill>
              <a:latin typeface="Goudy Old Style" panose="02020502050305020303" pitchFamily="18" charset="0"/>
            </a:endParaRP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xmlns="" id="{7C3029B9-5F05-4892-871B-97541ED09C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2020066"/>
            <a:ext cx="7620000" cy="42283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b="1" u="sng" dirty="0">
                <a:solidFill>
                  <a:srgbClr val="002060"/>
                </a:solidFill>
                <a:latin typeface="Goudy Old Style" panose="02020502050305020303" pitchFamily="18" charset="0"/>
              </a:rPr>
              <a:t>Auschwitz</a:t>
            </a:r>
            <a:r>
              <a:rPr lang="en-US" altLang="en-US" b="1" dirty="0">
                <a:latin typeface="Goudy Old Style" panose="02020502050305020303" pitchFamily="18" charset="0"/>
              </a:rPr>
              <a:t>-Poland </a:t>
            </a:r>
          </a:p>
          <a:p>
            <a:r>
              <a:rPr lang="en-US" altLang="en-US" dirty="0">
                <a:latin typeface="Goudy Old Style" panose="02020502050305020303" pitchFamily="18" charset="0"/>
              </a:rPr>
              <a:t>Started operations in January 1940</a:t>
            </a:r>
          </a:p>
          <a:p>
            <a:pPr lvl="1"/>
            <a:r>
              <a:rPr lang="en-US" altLang="en-US" dirty="0">
                <a:latin typeface="Goudy Old Style" panose="02020502050305020303" pitchFamily="18" charset="0"/>
              </a:rPr>
              <a:t>Himmler chose Auschwitz as the place to pilot the Final Solution</a:t>
            </a:r>
          </a:p>
          <a:p>
            <a:r>
              <a:rPr lang="en-US" altLang="en-US" dirty="0">
                <a:latin typeface="Goudy Old Style" panose="02020502050305020303" pitchFamily="18" charset="0"/>
              </a:rPr>
              <a:t>Four gas chambers/crematories were in constant use by 1943 </a:t>
            </a:r>
          </a:p>
          <a:p>
            <a:pPr lvl="1"/>
            <a:r>
              <a:rPr lang="en-US" altLang="en-US" dirty="0">
                <a:latin typeface="Goudy Old Style" panose="02020502050305020303" pitchFamily="18" charset="0"/>
              </a:rPr>
              <a:t>The chambers used Zyklon B gas</a:t>
            </a:r>
          </a:p>
          <a:p>
            <a:r>
              <a:rPr lang="en-US" altLang="en-US" dirty="0">
                <a:latin typeface="Goudy Old Style" panose="02020502050305020303" pitchFamily="18" charset="0"/>
              </a:rPr>
              <a:t>The camp was under the command of Rudolph </a:t>
            </a:r>
            <a:r>
              <a:rPr lang="en-US" altLang="en-US" dirty="0" err="1">
                <a:latin typeface="Goudy Old Style" panose="02020502050305020303" pitchFamily="18" charset="0"/>
              </a:rPr>
              <a:t>Hoess</a:t>
            </a:r>
            <a:endParaRPr lang="en-US" altLang="en-US" dirty="0">
              <a:latin typeface="Goudy Old Style" panose="02020502050305020303" pitchFamily="18" charset="0"/>
            </a:endParaRPr>
          </a:p>
          <a:p>
            <a:r>
              <a:rPr lang="en-US" altLang="en-US" dirty="0">
                <a:latin typeface="Goudy Old Style" panose="02020502050305020303" pitchFamily="18" charset="0"/>
              </a:rPr>
              <a:t>At their peak operation they recorded 12,000 kills in one day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77461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utoUpdateAnimBg="0"/>
      <p:bldP spid="35843" grpId="0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</TotalTime>
  <Words>758</Words>
  <Application>Microsoft Office PowerPoint</Application>
  <PresentationFormat>On-screen Show (4:3)</PresentationFormat>
  <Paragraphs>100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Clarity</vt:lpstr>
      <vt:lpstr>Section 3-The Holocaust</vt:lpstr>
      <vt:lpstr> The Persecution Begins </vt:lpstr>
      <vt:lpstr>PowerPoint Presentation</vt:lpstr>
      <vt:lpstr>PowerPoint Presentation</vt:lpstr>
      <vt:lpstr>The Persecution Begins</vt:lpstr>
      <vt:lpstr>Hitler’s “Final Solution”</vt:lpstr>
      <vt:lpstr> Hitler’s “Final Solution” </vt:lpstr>
      <vt:lpstr>Hitler’s “Final Solution”</vt:lpstr>
      <vt:lpstr>Hitler’s “Final Solution”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Concentration Camps </vt:lpstr>
      <vt:lpstr>Concentration Camps </vt:lpstr>
      <vt:lpstr>Concentration Camps </vt:lpstr>
      <vt:lpstr> Moving away from Neutrality 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3-The Holocaust</dc:title>
  <dc:creator>Windows User</dc:creator>
  <cp:lastModifiedBy>Windows User</cp:lastModifiedBy>
  <cp:revision>1</cp:revision>
  <dcterms:created xsi:type="dcterms:W3CDTF">2018-02-05T14:56:51Z</dcterms:created>
  <dcterms:modified xsi:type="dcterms:W3CDTF">2018-02-05T15:00:31Z</dcterms:modified>
</cp:coreProperties>
</file>